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68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84" r:id="rId9"/>
    <p:sldId id="278" r:id="rId10"/>
    <p:sldId id="279" r:id="rId11"/>
    <p:sldId id="280" r:id="rId12"/>
    <p:sldId id="283" r:id="rId13"/>
    <p:sldId id="282" r:id="rId14"/>
    <p:sldId id="285" r:id="rId15"/>
    <p:sldId id="263" r:id="rId16"/>
    <p:sldId id="271" r:id="rId17"/>
    <p:sldId id="272" r:id="rId18"/>
    <p:sldId id="273" r:id="rId19"/>
    <p:sldId id="277" r:id="rId20"/>
    <p:sldId id="265" r:id="rId21"/>
    <p:sldId id="266" r:id="rId22"/>
    <p:sldId id="267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957385-21EE-4E26-B98B-4ED9356F5846}" type="datetimeFigureOut">
              <a:rPr lang="en-US" smtClean="0"/>
              <a:pPr/>
              <a:t>3/4/2010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60A827-1236-4425-B258-65301728E4E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FE1DE-B020-6C4D-9979-CB0B354FCDD9}" type="datetimeFigureOut">
              <a:rPr lang="en-US" smtClean="0"/>
              <a:pPr/>
              <a:t>3/4/2010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3D18D-63B4-5947-AD19-6718EB9D5DF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FE1DE-B020-6C4D-9979-CB0B354FCDD9}" type="datetimeFigureOut">
              <a:rPr lang="en-US" smtClean="0"/>
              <a:pPr/>
              <a:t>3/4/2010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3D18D-63B4-5947-AD19-6718EB9D5D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FE1DE-B020-6C4D-9979-CB0B354FCDD9}" type="datetimeFigureOut">
              <a:rPr lang="en-US" smtClean="0"/>
              <a:pPr/>
              <a:t>3/4/2010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3D18D-63B4-5947-AD19-6718EB9D5D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FE1DE-B020-6C4D-9979-CB0B354FCDD9}" type="datetimeFigureOut">
              <a:rPr lang="en-US" smtClean="0"/>
              <a:pPr/>
              <a:t>3/4/2010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3D18D-63B4-5947-AD19-6718EB9D5D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FE1DE-B020-6C4D-9979-CB0B354FCDD9}" type="datetimeFigureOut">
              <a:rPr lang="en-US" smtClean="0"/>
              <a:pPr/>
              <a:t>3/4/2010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3D18D-63B4-5947-AD19-6718EB9D5D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FE1DE-B020-6C4D-9979-CB0B354FCDD9}" type="datetimeFigureOut">
              <a:rPr lang="en-US" smtClean="0"/>
              <a:pPr/>
              <a:t>3/4/2010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3D18D-63B4-5947-AD19-6718EB9D5D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FE1DE-B020-6C4D-9979-CB0B354FCDD9}" type="datetimeFigureOut">
              <a:rPr lang="en-US" smtClean="0"/>
              <a:pPr/>
              <a:t>3/4/2010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3D18D-63B4-5947-AD19-6718EB9D5D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FE1DE-B020-6C4D-9979-CB0B354FCDD9}" type="datetimeFigureOut">
              <a:rPr lang="en-US" smtClean="0"/>
              <a:pPr/>
              <a:t>3/4/2010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3D18D-63B4-5947-AD19-6718EB9D5D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FE1DE-B020-6C4D-9979-CB0B354FCDD9}" type="datetimeFigureOut">
              <a:rPr lang="en-US" smtClean="0"/>
              <a:pPr/>
              <a:t>3/4/2010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3D18D-63B4-5947-AD19-6718EB9D5D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FE1DE-B020-6C4D-9979-CB0B354FCDD9}" type="datetimeFigureOut">
              <a:rPr lang="en-US" smtClean="0"/>
              <a:pPr/>
              <a:t>3/4/2010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3D18D-63B4-5947-AD19-6718EB9D5DF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4A1FE1DE-B020-6C4D-9979-CB0B354FCDD9}" type="datetimeFigureOut">
              <a:rPr lang="en-US" smtClean="0"/>
              <a:pPr/>
              <a:t>3/4/2010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2403D18D-63B4-5947-AD19-6718EB9D5D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4A1FE1DE-B020-6C4D-9979-CB0B354FCDD9}" type="datetimeFigureOut">
              <a:rPr lang="en-US" smtClean="0"/>
              <a:pPr/>
              <a:t>3/4/2010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2403D18D-63B4-5947-AD19-6718EB9D5DF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Quad Rat Vitals Monitor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Advisor: Peter </a:t>
            </a:r>
            <a:r>
              <a:rPr lang="en-US" dirty="0" err="1" smtClean="0"/>
              <a:t>Klomberg</a:t>
            </a:r>
            <a:endParaRPr lang="en-US" dirty="0" smtClean="0"/>
          </a:p>
          <a:p>
            <a:r>
              <a:rPr lang="en-US" dirty="0" smtClean="0"/>
              <a:t>Client: Alex Converse, Ph.D.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Wireless Fidelity (</a:t>
            </a:r>
            <a:r>
              <a:rPr lang="en-US" dirty="0" err="1" smtClean="0"/>
              <a:t>WiFi</a:t>
            </a:r>
            <a:r>
              <a:rPr lang="en-US" dirty="0" smtClean="0"/>
              <a:t>™)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5269396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Pros:</a:t>
            </a:r>
          </a:p>
          <a:p>
            <a:pPr lvl="1"/>
            <a:r>
              <a:rPr lang="en-US" dirty="0" smtClean="0"/>
              <a:t>Communication speed in excess of device requirements</a:t>
            </a:r>
          </a:p>
          <a:p>
            <a:pPr lvl="1"/>
            <a:r>
              <a:rPr lang="en-US" dirty="0" smtClean="0"/>
              <a:t>Wireless</a:t>
            </a:r>
          </a:p>
          <a:p>
            <a:pPr lvl="1"/>
            <a:r>
              <a:rPr lang="en-US" dirty="0" smtClean="0"/>
              <a:t>Familiarity</a:t>
            </a:r>
          </a:p>
          <a:p>
            <a:pPr lvl="1"/>
            <a:r>
              <a:rPr lang="en-US" dirty="0" smtClean="0"/>
              <a:t>Portability</a:t>
            </a:r>
            <a:endParaRPr lang="en-US" sz="1800" dirty="0" smtClean="0"/>
          </a:p>
          <a:p>
            <a:r>
              <a:rPr lang="en-US" dirty="0" smtClean="0"/>
              <a:t>Cons:</a:t>
            </a:r>
          </a:p>
          <a:p>
            <a:pPr lvl="1"/>
            <a:r>
              <a:rPr lang="en-US" dirty="0" smtClean="0"/>
              <a:t>Expensive</a:t>
            </a:r>
          </a:p>
          <a:p>
            <a:pPr lvl="1"/>
            <a:r>
              <a:rPr lang="en-US" dirty="0" smtClean="0"/>
              <a:t>Susceptible </a:t>
            </a:r>
            <a:r>
              <a:rPr lang="en-US" dirty="0" smtClean="0"/>
              <a:t>to interference</a:t>
            </a:r>
          </a:p>
          <a:p>
            <a:pPr lvl="1"/>
            <a:endParaRPr lang="en-US" sz="1800" dirty="0" smtClean="0"/>
          </a:p>
        </p:txBody>
      </p:sp>
      <p:pic>
        <p:nvPicPr>
          <p:cNvPr id="3076" name="Picture 2" descr="http://www.freewarepocketpc.net/software_images/wifi-toggler.1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26596" y="2827880"/>
            <a:ext cx="3028944" cy="19471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7" name="TextBox 5"/>
          <p:cNvSpPr txBox="1">
            <a:spLocks noChangeArrowheads="1"/>
          </p:cNvSpPr>
          <p:nvPr/>
        </p:nvSpPr>
        <p:spPr bwMode="auto">
          <a:xfrm>
            <a:off x="5918292" y="4775058"/>
            <a:ext cx="276850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dirty="0">
                <a:latin typeface="Calibri" pitchFamily="34" charset="0"/>
              </a:rPr>
              <a:t>http://www.freewarepocketpc.net/software_images/wifi-toggler.1.gif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Bluetooth®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sz="half" idx="1"/>
          </p:nvPr>
        </p:nvSpPr>
        <p:spPr>
          <a:xfrm>
            <a:off x="457199" y="1600200"/>
            <a:ext cx="5211727" cy="4917821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Pros:</a:t>
            </a:r>
          </a:p>
          <a:p>
            <a:pPr lvl="1"/>
            <a:r>
              <a:rPr lang="en-US" dirty="0" smtClean="0"/>
              <a:t>Moderate communication speed</a:t>
            </a:r>
          </a:p>
          <a:p>
            <a:pPr lvl="1"/>
            <a:r>
              <a:rPr lang="en-US" dirty="0" smtClean="0"/>
              <a:t>Easiest to interface with circuit hardware</a:t>
            </a:r>
          </a:p>
          <a:p>
            <a:pPr lvl="1"/>
            <a:r>
              <a:rPr lang="en-US" dirty="0" smtClean="0"/>
              <a:t>Less expensive option</a:t>
            </a:r>
          </a:p>
          <a:p>
            <a:r>
              <a:rPr lang="en-US" dirty="0" smtClean="0"/>
              <a:t>Cons:</a:t>
            </a:r>
          </a:p>
          <a:p>
            <a:pPr lvl="1"/>
            <a:r>
              <a:rPr lang="en-US" dirty="0" smtClean="0"/>
              <a:t>Insufficient number of input ports</a:t>
            </a:r>
          </a:p>
          <a:p>
            <a:pPr lvl="1"/>
            <a:r>
              <a:rPr lang="en-US" dirty="0" smtClean="0"/>
              <a:t>Hard to initially pair with computer</a:t>
            </a:r>
          </a:p>
          <a:p>
            <a:pPr lvl="1"/>
            <a:r>
              <a:rPr lang="en-US" dirty="0" smtClean="0"/>
              <a:t>Computer is not currently Bluetooth compatible</a:t>
            </a:r>
          </a:p>
          <a:p>
            <a:pPr lvl="1"/>
            <a:r>
              <a:rPr lang="en-US" dirty="0" smtClean="0"/>
              <a:t>Requires extensive research</a:t>
            </a:r>
          </a:p>
        </p:txBody>
      </p:sp>
      <p:pic>
        <p:nvPicPr>
          <p:cNvPr id="4100" name="Picture 2" descr="http://www.finesttech.com/wp-content/uploads/2009/04/bluetooth_larg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53450" y="2701369"/>
            <a:ext cx="3280769" cy="227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1" name="TextBox 5"/>
          <p:cNvSpPr txBox="1">
            <a:spLocks noChangeArrowheads="1"/>
          </p:cNvSpPr>
          <p:nvPr/>
        </p:nvSpPr>
        <p:spPr bwMode="auto">
          <a:xfrm>
            <a:off x="6053346" y="4141523"/>
            <a:ext cx="263345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dirty="0">
                <a:latin typeface="Calibri" pitchFamily="34" charset="0"/>
              </a:rPr>
              <a:t>http://www.finesttech.com/wp-</a:t>
            </a:r>
            <a:r>
              <a:rPr lang="en-US" sz="1200" dirty="0" smtClean="0">
                <a:latin typeface="Calibri" pitchFamily="34" charset="0"/>
              </a:rPr>
              <a:t>content</a:t>
            </a:r>
          </a:p>
          <a:p>
            <a:r>
              <a:rPr lang="en-US" sz="1200" dirty="0" smtClean="0">
                <a:latin typeface="Calibri" pitchFamily="34" charset="0"/>
              </a:rPr>
              <a:t>/</a:t>
            </a:r>
            <a:r>
              <a:rPr lang="en-US" sz="1200" dirty="0">
                <a:latin typeface="Calibri" pitchFamily="34" charset="0"/>
              </a:rPr>
              <a:t>uploads/2009/04/bluetooth_large.jpg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254596" y="198978"/>
          <a:ext cx="8584076" cy="64747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6019"/>
                <a:gridCol w="2146019"/>
                <a:gridCol w="2146019"/>
                <a:gridCol w="2146019"/>
              </a:tblGrid>
              <a:tr h="806579">
                <a:tc gridSpan="4">
                  <a:txBody>
                    <a:bodyPr/>
                    <a:lstStyle/>
                    <a:p>
                      <a:pPr algn="ctr"/>
                      <a:r>
                        <a:rPr lang="en-US" sz="3800" dirty="0" smtClean="0"/>
                        <a:t>Design Matrix –</a:t>
                      </a:r>
                      <a:r>
                        <a:rPr lang="en-US" sz="3800" baseline="0" dirty="0" smtClean="0"/>
                        <a:t> Communications Link</a:t>
                      </a:r>
                      <a:endParaRPr lang="en-US" sz="3800" dirty="0"/>
                    </a:p>
                  </a:txBody>
                  <a:tcPr marL="97178" marR="97178" marT="48589" marB="48589"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806579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Criteria</a:t>
                      </a:r>
                    </a:p>
                  </a:txBody>
                  <a:tcPr marL="97178" marR="97178" marT="48589" marB="4858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USB</a:t>
                      </a:r>
                      <a:endParaRPr lang="en-US" sz="2400" dirty="0"/>
                    </a:p>
                  </a:txBody>
                  <a:tcPr marL="97178" marR="97178" marT="48589" marB="4858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/>
                        <a:t>WiFi</a:t>
                      </a:r>
                      <a:r>
                        <a:rPr lang="en-US" sz="2400" dirty="0" smtClean="0"/>
                        <a:t>™</a:t>
                      </a:r>
                    </a:p>
                  </a:txBody>
                  <a:tcPr marL="97178" marR="97178" marT="48589" marB="4858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Bluetooth®</a:t>
                      </a:r>
                      <a:endParaRPr lang="en-US" sz="2400" dirty="0"/>
                    </a:p>
                  </a:txBody>
                  <a:tcPr marL="97178" marR="97178" marT="48589" marB="48589" anchor="ctr"/>
                </a:tc>
              </a:tr>
              <a:tr h="80829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Programming Feasibility (35)</a:t>
                      </a:r>
                    </a:p>
                  </a:txBody>
                  <a:tcPr marL="97178" marR="97178" marT="48589" marB="4858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29</a:t>
                      </a:r>
                      <a:endParaRPr lang="en-US" sz="2400" dirty="0"/>
                    </a:p>
                  </a:txBody>
                  <a:tcPr marL="97178" marR="97178" marT="48589" marB="4858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28</a:t>
                      </a:r>
                      <a:endParaRPr lang="en-US" sz="2400" dirty="0"/>
                    </a:p>
                  </a:txBody>
                  <a:tcPr marL="97178" marR="97178" marT="48589" marB="4858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31</a:t>
                      </a:r>
                      <a:endParaRPr lang="en-US" sz="2400" dirty="0"/>
                    </a:p>
                  </a:txBody>
                  <a:tcPr marL="97178" marR="97178" marT="48589" marB="48589" anchor="ctr"/>
                </a:tc>
              </a:tr>
              <a:tr h="806579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Cost( 15)</a:t>
                      </a:r>
                      <a:endParaRPr lang="en-US" sz="2400" dirty="0"/>
                    </a:p>
                  </a:txBody>
                  <a:tcPr marL="97178" marR="97178" marT="48589" marB="4858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12</a:t>
                      </a:r>
                      <a:endParaRPr lang="en-US" sz="2400" dirty="0"/>
                    </a:p>
                  </a:txBody>
                  <a:tcPr marL="97178" marR="97178" marT="48589" marB="4858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9</a:t>
                      </a:r>
                      <a:endParaRPr lang="en-US" sz="2400" dirty="0"/>
                    </a:p>
                  </a:txBody>
                  <a:tcPr marL="97178" marR="97178" marT="48589" marB="4858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9</a:t>
                      </a:r>
                      <a:endParaRPr lang="en-US" sz="2400" dirty="0"/>
                    </a:p>
                  </a:txBody>
                  <a:tcPr marL="97178" marR="97178" marT="48589" marB="48589" anchor="ctr"/>
                </a:tc>
              </a:tr>
              <a:tr h="806579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Operability (15)</a:t>
                      </a:r>
                      <a:endParaRPr lang="en-US" sz="2400" dirty="0"/>
                    </a:p>
                  </a:txBody>
                  <a:tcPr marL="97178" marR="97178" marT="48589" marB="4858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12</a:t>
                      </a:r>
                      <a:endParaRPr lang="en-US" sz="2400" dirty="0"/>
                    </a:p>
                  </a:txBody>
                  <a:tcPr marL="97178" marR="97178" marT="48589" marB="4858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10</a:t>
                      </a:r>
                      <a:endParaRPr lang="en-US" sz="2400" dirty="0"/>
                    </a:p>
                  </a:txBody>
                  <a:tcPr marL="97178" marR="97178" marT="48589" marB="4858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8</a:t>
                      </a:r>
                      <a:endParaRPr lang="en-US" sz="2400" dirty="0"/>
                    </a:p>
                  </a:txBody>
                  <a:tcPr marL="97178" marR="97178" marT="48589" marB="48589" anchor="ctr"/>
                </a:tc>
              </a:tr>
              <a:tr h="806579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Communication Speed</a:t>
                      </a:r>
                      <a:r>
                        <a:rPr lang="en-US" sz="2000" baseline="0" dirty="0" smtClean="0"/>
                        <a:t> (30)</a:t>
                      </a:r>
                      <a:endParaRPr lang="en-US" sz="2000" dirty="0"/>
                    </a:p>
                  </a:txBody>
                  <a:tcPr marL="97178" marR="97178" marT="48589" marB="4858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25</a:t>
                      </a:r>
                      <a:endParaRPr lang="en-US" sz="2400" dirty="0"/>
                    </a:p>
                  </a:txBody>
                  <a:tcPr marL="97178" marR="97178" marT="48589" marB="4858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30</a:t>
                      </a:r>
                      <a:endParaRPr lang="en-US" sz="2400" dirty="0"/>
                    </a:p>
                  </a:txBody>
                  <a:tcPr marL="97178" marR="97178" marT="48589" marB="4858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20</a:t>
                      </a:r>
                      <a:endParaRPr lang="en-US" sz="2400" dirty="0"/>
                    </a:p>
                  </a:txBody>
                  <a:tcPr marL="97178" marR="97178" marT="48589" marB="48589" anchor="ctr"/>
                </a:tc>
              </a:tr>
              <a:tr h="806579">
                <a:tc>
                  <a:txBody>
                    <a:bodyPr/>
                    <a:lstStyle/>
                    <a:p>
                      <a:r>
                        <a:rPr lang="en-US" sz="2400" b="0" dirty="0" smtClean="0"/>
                        <a:t>Aesthetics (5)</a:t>
                      </a:r>
                      <a:endParaRPr lang="en-US" sz="2400" b="0" dirty="0"/>
                    </a:p>
                  </a:txBody>
                  <a:tcPr marL="97178" marR="97178" marT="48589" marB="4858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1</a:t>
                      </a:r>
                      <a:endParaRPr lang="en-US" sz="2400" b="0" dirty="0"/>
                    </a:p>
                  </a:txBody>
                  <a:tcPr marL="97178" marR="97178" marT="48589" marB="4858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5</a:t>
                      </a:r>
                      <a:endParaRPr lang="en-US" sz="2400" b="0" dirty="0"/>
                    </a:p>
                  </a:txBody>
                  <a:tcPr marL="97178" marR="97178" marT="48589" marB="4858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5</a:t>
                      </a:r>
                      <a:endParaRPr lang="en-US" sz="2400" b="0" dirty="0"/>
                    </a:p>
                  </a:txBody>
                  <a:tcPr marL="97178" marR="97178" marT="48589" marB="48589" anchor="ctr"/>
                </a:tc>
              </a:tr>
              <a:tr h="806579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Total (100)</a:t>
                      </a:r>
                      <a:endParaRPr lang="en-US" sz="2400" b="1" dirty="0"/>
                    </a:p>
                  </a:txBody>
                  <a:tcPr marL="97178" marR="97178" marT="48589" marB="4858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79</a:t>
                      </a:r>
                      <a:endParaRPr lang="en-US" sz="2400" b="1" dirty="0"/>
                    </a:p>
                  </a:txBody>
                  <a:tcPr marL="97178" marR="97178" marT="48589" marB="4858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82</a:t>
                      </a:r>
                      <a:endParaRPr lang="en-US" sz="2400" b="1" dirty="0"/>
                    </a:p>
                  </a:txBody>
                  <a:tcPr marL="97178" marR="97178" marT="48589" marB="4858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73</a:t>
                      </a:r>
                      <a:endParaRPr lang="en-US" sz="2400" b="1" dirty="0"/>
                    </a:p>
                  </a:txBody>
                  <a:tcPr marL="97178" marR="97178" marT="48589" marB="48589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Block Diagram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457201" y="1685939"/>
            <a:ext cx="1664208" cy="98723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457200" y="2880138"/>
            <a:ext cx="1664208" cy="98723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57200" y="4132694"/>
            <a:ext cx="1664208" cy="98723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57200" y="5373942"/>
            <a:ext cx="1664208" cy="98723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264408" y="3330589"/>
            <a:ext cx="1737360" cy="142100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Block Arc 7"/>
          <p:cNvSpPr/>
          <p:nvPr/>
        </p:nvSpPr>
        <p:spPr>
          <a:xfrm rot="5400000">
            <a:off x="4892040" y="3831336"/>
            <a:ext cx="438912" cy="389826"/>
          </a:xfrm>
          <a:prstGeom prst="blockArc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Block Arc 9"/>
          <p:cNvSpPr/>
          <p:nvPr/>
        </p:nvSpPr>
        <p:spPr>
          <a:xfrm rot="5400000">
            <a:off x="4902628" y="3707005"/>
            <a:ext cx="822960" cy="588105"/>
          </a:xfrm>
          <a:prstGeom prst="blockArc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Block Arc 10"/>
          <p:cNvSpPr/>
          <p:nvPr/>
        </p:nvSpPr>
        <p:spPr>
          <a:xfrm rot="5400000">
            <a:off x="4955809" y="3626882"/>
            <a:ext cx="1268127" cy="700404"/>
          </a:xfrm>
          <a:prstGeom prst="blockArc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24" name="Straight Connector 23"/>
          <p:cNvCxnSpPr>
            <a:stCxn id="3" idx="3"/>
          </p:cNvCxnSpPr>
          <p:nvPr/>
        </p:nvCxnSpPr>
        <p:spPr>
          <a:xfrm flipV="1">
            <a:off x="2121409" y="2179397"/>
            <a:ext cx="722376" cy="15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V="1">
            <a:off x="2121409" y="3330430"/>
            <a:ext cx="438912" cy="15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V="1">
            <a:off x="2107692" y="4636008"/>
            <a:ext cx="438912" cy="15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2107692" y="5916168"/>
            <a:ext cx="72237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rot="5400000" flipH="1" flipV="1">
            <a:off x="2073682" y="5181248"/>
            <a:ext cx="151277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rot="16200000" flipH="1">
            <a:off x="2137608" y="2872019"/>
            <a:ext cx="1398636" cy="1371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rot="16200000" flipH="1">
            <a:off x="2285864" y="3591329"/>
            <a:ext cx="535196" cy="1371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>
            <a:off x="2560321" y="3865784"/>
            <a:ext cx="704088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>
            <a:off x="2843785" y="3576605"/>
            <a:ext cx="420623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>
            <a:off x="2843785" y="4423272"/>
            <a:ext cx="420623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rot="5400000" flipH="1" flipV="1">
            <a:off x="2310702" y="4428267"/>
            <a:ext cx="47180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>
            <a:off x="2560321" y="4192364"/>
            <a:ext cx="704087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3250692" y="3438190"/>
            <a:ext cx="176021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‘Motherboard’</a:t>
            </a:r>
          </a:p>
          <a:p>
            <a:pPr algn="ctr"/>
            <a:r>
              <a:rPr lang="en-US" dirty="0" smtClean="0"/>
              <a:t>(</a:t>
            </a:r>
            <a:r>
              <a:rPr lang="en-US" dirty="0" err="1" smtClean="0"/>
              <a:t>GumStix</a:t>
            </a:r>
            <a:r>
              <a:rPr lang="en-US" dirty="0" smtClean="0"/>
              <a:t>®)</a:t>
            </a:r>
          </a:p>
          <a:p>
            <a:pPr algn="ctr"/>
            <a:endParaRPr lang="en-US" dirty="0" smtClean="0"/>
          </a:p>
          <a:p>
            <a:pPr algn="ctr"/>
            <a:r>
              <a:rPr lang="en-US" sz="1600" dirty="0" smtClean="0"/>
              <a:t>Signal Processing</a:t>
            </a:r>
            <a:endParaRPr lang="en-US" sz="1600" dirty="0"/>
          </a:p>
        </p:txBody>
      </p:sp>
      <p:sp>
        <p:nvSpPr>
          <p:cNvPr id="62" name="TextBox 61"/>
          <p:cNvSpPr txBox="1"/>
          <p:nvPr/>
        </p:nvSpPr>
        <p:spPr>
          <a:xfrm>
            <a:off x="457200" y="1856231"/>
            <a:ext cx="1664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Rat 1</a:t>
            </a:r>
          </a:p>
          <a:p>
            <a:pPr algn="ctr"/>
            <a:r>
              <a:rPr lang="en-US" dirty="0" smtClean="0"/>
              <a:t>Board</a:t>
            </a:r>
            <a:endParaRPr lang="en-US" dirty="0"/>
          </a:p>
        </p:txBody>
      </p:sp>
      <p:sp>
        <p:nvSpPr>
          <p:cNvPr id="63" name="TextBox 62"/>
          <p:cNvSpPr txBox="1"/>
          <p:nvPr/>
        </p:nvSpPr>
        <p:spPr>
          <a:xfrm>
            <a:off x="457200" y="3056099"/>
            <a:ext cx="1664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Rat 2</a:t>
            </a:r>
          </a:p>
          <a:p>
            <a:pPr algn="ctr"/>
            <a:r>
              <a:rPr lang="en-US" dirty="0" smtClean="0"/>
              <a:t>Board</a:t>
            </a:r>
            <a:endParaRPr lang="en-US" dirty="0"/>
          </a:p>
        </p:txBody>
      </p:sp>
      <p:sp>
        <p:nvSpPr>
          <p:cNvPr id="64" name="TextBox 63"/>
          <p:cNvSpPr txBox="1"/>
          <p:nvPr/>
        </p:nvSpPr>
        <p:spPr>
          <a:xfrm>
            <a:off x="457200" y="4286110"/>
            <a:ext cx="1664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Rat 3</a:t>
            </a:r>
          </a:p>
          <a:p>
            <a:pPr algn="ctr"/>
            <a:r>
              <a:rPr lang="en-US" dirty="0" smtClean="0"/>
              <a:t>Board</a:t>
            </a:r>
            <a:endParaRPr lang="en-US" dirty="0"/>
          </a:p>
        </p:txBody>
      </p:sp>
      <p:sp>
        <p:nvSpPr>
          <p:cNvPr id="65" name="TextBox 64"/>
          <p:cNvSpPr txBox="1"/>
          <p:nvPr/>
        </p:nvSpPr>
        <p:spPr>
          <a:xfrm>
            <a:off x="457200" y="5528996"/>
            <a:ext cx="1664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Rat 4</a:t>
            </a:r>
          </a:p>
          <a:p>
            <a:pPr algn="ctr"/>
            <a:r>
              <a:rPr lang="en-US" dirty="0" smtClean="0"/>
              <a:t>Board</a:t>
            </a:r>
            <a:endParaRPr lang="en-US" dirty="0"/>
          </a:p>
        </p:txBody>
      </p:sp>
      <p:pic>
        <p:nvPicPr>
          <p:cNvPr id="32" name="Picture 31" descr="lenovo-laptop-comput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0644" y="3063018"/>
            <a:ext cx="2406156" cy="1871455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6280643" y="4934473"/>
            <a:ext cx="28633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http://www.computercoupons.com.au/blog/wp-content/uploads/2009/11/lenovo-laptop-computer.jpg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Circuit Board Housing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Pegged 3 x 3 Design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Pros:</a:t>
            </a:r>
          </a:p>
          <a:p>
            <a:pPr lvl="1"/>
            <a:r>
              <a:rPr lang="en-US" dirty="0" smtClean="0"/>
              <a:t>Easy to construct</a:t>
            </a:r>
          </a:p>
          <a:p>
            <a:pPr lvl="1"/>
            <a:r>
              <a:rPr lang="en-US" dirty="0" smtClean="0"/>
              <a:t>Simplified installation</a:t>
            </a:r>
          </a:p>
          <a:p>
            <a:r>
              <a:rPr lang="en-US" dirty="0" smtClean="0"/>
              <a:t>Cons:</a:t>
            </a:r>
          </a:p>
          <a:p>
            <a:pPr lvl="1"/>
            <a:r>
              <a:rPr lang="en-US" dirty="0" smtClean="0"/>
              <a:t>Modification of circuit boards is difficult</a:t>
            </a:r>
          </a:p>
          <a:p>
            <a:pPr lvl="1"/>
            <a:r>
              <a:rPr lang="en-US" dirty="0" smtClean="0"/>
              <a:t>Least stable</a:t>
            </a:r>
          </a:p>
        </p:txBody>
      </p:sp>
      <p:pic>
        <p:nvPicPr>
          <p:cNvPr id="6" name="Content Placeholder 5" descr="3-piece option.bmp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l="29585" t="14400" r="26943" b="8336"/>
          <a:stretch>
            <a:fillRect/>
          </a:stretch>
        </p:blipFill>
        <p:spPr>
          <a:xfrm>
            <a:off x="5376672" y="2104834"/>
            <a:ext cx="2596896" cy="369246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76672" y="1645921"/>
            <a:ext cx="23408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Receptacles for probes	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 rot="5400000">
            <a:off x="5742432" y="2459736"/>
            <a:ext cx="1289304" cy="30175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065776" y="5916168"/>
            <a:ext cx="2468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Pegs for circuit boards	</a:t>
            </a:r>
            <a:endParaRPr lang="en-US" dirty="0"/>
          </a:p>
        </p:txBody>
      </p:sp>
      <p:cxnSp>
        <p:nvCxnSpPr>
          <p:cNvPr id="13" name="Straight Arrow Connector 12"/>
          <p:cNvCxnSpPr/>
          <p:nvPr/>
        </p:nvCxnSpPr>
        <p:spPr>
          <a:xfrm rot="5400000" flipH="1" flipV="1">
            <a:off x="5733288" y="5568696"/>
            <a:ext cx="640080" cy="5486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Toaster Oven Design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Pros:</a:t>
            </a:r>
          </a:p>
          <a:p>
            <a:pPr lvl="1"/>
            <a:r>
              <a:rPr lang="en-US" dirty="0" smtClean="0"/>
              <a:t>Permanent receptacle wall</a:t>
            </a:r>
          </a:p>
          <a:p>
            <a:pPr lvl="1"/>
            <a:r>
              <a:rPr lang="en-US" dirty="0" smtClean="0"/>
              <a:t>Easy access to boards</a:t>
            </a:r>
          </a:p>
          <a:p>
            <a:pPr lvl="1"/>
            <a:r>
              <a:rPr lang="en-US" dirty="0" smtClean="0"/>
              <a:t>Most stable</a:t>
            </a:r>
          </a:p>
          <a:p>
            <a:r>
              <a:rPr lang="en-US" dirty="0" smtClean="0"/>
              <a:t>Cons:</a:t>
            </a:r>
          </a:p>
          <a:p>
            <a:pPr lvl="1"/>
            <a:r>
              <a:rPr lang="en-US" dirty="0" smtClean="0"/>
              <a:t>Precise alignment of receptacles and board required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pic>
        <p:nvPicPr>
          <p:cNvPr id="6" name="Content Placeholder 5" descr="hinge2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145130" y="1791526"/>
            <a:ext cx="3044740" cy="4624387"/>
          </a:xfrm>
        </p:spPr>
      </p:pic>
      <p:sp>
        <p:nvSpPr>
          <p:cNvPr id="5" name="TextBox 4"/>
          <p:cNvSpPr txBox="1"/>
          <p:nvPr/>
        </p:nvSpPr>
        <p:spPr>
          <a:xfrm>
            <a:off x="5556398" y="6397752"/>
            <a:ext cx="2633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Grooves for circuit boards	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 rot="5400000" flipH="1" flipV="1">
            <a:off x="6713221" y="5859779"/>
            <a:ext cx="911353" cy="25603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288386" y="1451412"/>
            <a:ext cx="1399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Hinged door</a:t>
            </a:r>
            <a:endParaRPr lang="en-US" dirty="0"/>
          </a:p>
        </p:txBody>
      </p:sp>
      <p:cxnSp>
        <p:nvCxnSpPr>
          <p:cNvPr id="13" name="Straight Arrow Connector 12"/>
          <p:cNvCxnSpPr>
            <a:stCxn id="9" idx="2"/>
          </p:cNvCxnSpPr>
          <p:nvPr/>
        </p:nvCxnSpPr>
        <p:spPr>
          <a:xfrm rot="16200000" flipH="1">
            <a:off x="6030303" y="1778343"/>
            <a:ext cx="254944" cy="33974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Bunk Bed Design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Pros:</a:t>
            </a:r>
          </a:p>
          <a:p>
            <a:pPr lvl="1"/>
            <a:r>
              <a:rPr lang="en-US" dirty="0" smtClean="0"/>
              <a:t>Easy access for troubleshooting</a:t>
            </a:r>
          </a:p>
          <a:p>
            <a:pPr lvl="1"/>
            <a:r>
              <a:rPr lang="en-US" dirty="0" smtClean="0"/>
              <a:t>Aesthetically pleasing</a:t>
            </a:r>
          </a:p>
          <a:p>
            <a:pPr lvl="1"/>
            <a:r>
              <a:rPr lang="en-US" dirty="0" smtClean="0"/>
              <a:t>Easy to manufacture</a:t>
            </a:r>
          </a:p>
          <a:p>
            <a:r>
              <a:rPr lang="en-US" dirty="0" smtClean="0"/>
              <a:t>Cons:</a:t>
            </a:r>
          </a:p>
          <a:p>
            <a:pPr lvl="1"/>
            <a:r>
              <a:rPr lang="en-US" dirty="0" smtClean="0"/>
              <a:t>Exposed circuit elements</a:t>
            </a:r>
          </a:p>
          <a:p>
            <a:pPr lvl="1"/>
            <a:r>
              <a:rPr lang="en-US" dirty="0" smtClean="0"/>
              <a:t>Difficult to interface separate boards</a:t>
            </a:r>
          </a:p>
        </p:txBody>
      </p:sp>
      <p:pic>
        <p:nvPicPr>
          <p:cNvPr id="10" name="Content Placeholder 3" descr="bunkbed.bmp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l="16000" t="15249" r="2717" b="10600"/>
          <a:stretch>
            <a:fillRect/>
          </a:stretch>
        </p:blipFill>
        <p:spPr>
          <a:xfrm>
            <a:off x="4351637" y="2322576"/>
            <a:ext cx="4335163" cy="3163824"/>
          </a:xfrm>
        </p:spPr>
      </p:pic>
      <p:sp>
        <p:nvSpPr>
          <p:cNvPr id="5" name="TextBox 4"/>
          <p:cNvSpPr txBox="1"/>
          <p:nvPr/>
        </p:nvSpPr>
        <p:spPr>
          <a:xfrm>
            <a:off x="4992624" y="5632704"/>
            <a:ext cx="26700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Platform for circuit board	</a:t>
            </a:r>
            <a:endParaRPr lang="en-US" dirty="0"/>
          </a:p>
        </p:txBody>
      </p:sp>
      <p:cxnSp>
        <p:nvCxnSpPr>
          <p:cNvPr id="8" name="Straight Arrow Connector 7"/>
          <p:cNvCxnSpPr>
            <a:stCxn id="5" idx="0"/>
          </p:cNvCxnSpPr>
          <p:nvPr/>
        </p:nvCxnSpPr>
        <p:spPr>
          <a:xfrm rot="5400000" flipH="1" flipV="1">
            <a:off x="6053328" y="5276088"/>
            <a:ext cx="630936" cy="8229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254596" y="462582"/>
          <a:ext cx="8584076" cy="56902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6019"/>
                <a:gridCol w="2146019"/>
                <a:gridCol w="2146019"/>
                <a:gridCol w="2146019"/>
              </a:tblGrid>
              <a:tr h="806579">
                <a:tc gridSpan="4">
                  <a:txBody>
                    <a:bodyPr/>
                    <a:lstStyle/>
                    <a:p>
                      <a:pPr algn="ctr"/>
                      <a:r>
                        <a:rPr lang="en-US" sz="3800" dirty="0" smtClean="0"/>
                        <a:t>Design Matrix -</a:t>
                      </a:r>
                      <a:r>
                        <a:rPr lang="en-US" sz="3800" baseline="0" dirty="0" smtClean="0"/>
                        <a:t> Housing</a:t>
                      </a:r>
                      <a:endParaRPr lang="en-US" sz="3800" dirty="0"/>
                    </a:p>
                  </a:txBody>
                  <a:tcPr marL="97178" marR="97178" marT="48589" marB="48589"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806579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Criteria</a:t>
                      </a:r>
                    </a:p>
                  </a:txBody>
                  <a:tcPr marL="97178" marR="97178" marT="48589" marB="4858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Pegged 3 x 3</a:t>
                      </a:r>
                      <a:endParaRPr lang="en-US" sz="2400" dirty="0"/>
                    </a:p>
                  </a:txBody>
                  <a:tcPr marL="97178" marR="97178" marT="48589" marB="4858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Toaster Oven</a:t>
                      </a:r>
                    </a:p>
                  </a:txBody>
                  <a:tcPr marL="97178" marR="97178" marT="48589" marB="4858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Bunk Bed</a:t>
                      </a:r>
                      <a:endParaRPr lang="en-US" sz="2400" dirty="0"/>
                    </a:p>
                  </a:txBody>
                  <a:tcPr marL="97178" marR="97178" marT="48589" marB="48589" anchor="ctr"/>
                </a:tc>
              </a:tr>
              <a:tr h="80829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Manufacturing Feasibility (30)</a:t>
                      </a:r>
                    </a:p>
                  </a:txBody>
                  <a:tcPr marL="97178" marR="97178" marT="48589" marB="4858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26</a:t>
                      </a:r>
                      <a:endParaRPr lang="en-US" sz="2400" dirty="0"/>
                    </a:p>
                  </a:txBody>
                  <a:tcPr marL="97178" marR="97178" marT="48589" marB="4858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22</a:t>
                      </a:r>
                      <a:endParaRPr lang="en-US" sz="2400" dirty="0"/>
                    </a:p>
                  </a:txBody>
                  <a:tcPr marL="97178" marR="97178" marT="48589" marB="4858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26</a:t>
                      </a:r>
                      <a:endParaRPr lang="en-US" sz="2400" dirty="0"/>
                    </a:p>
                  </a:txBody>
                  <a:tcPr marL="97178" marR="97178" marT="48589" marB="48589" anchor="ctr"/>
                </a:tc>
              </a:tr>
              <a:tr h="806579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Ergonomics (40)</a:t>
                      </a:r>
                      <a:endParaRPr lang="en-US" sz="2400" dirty="0"/>
                    </a:p>
                  </a:txBody>
                  <a:tcPr marL="97178" marR="97178" marT="48589" marB="4858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30</a:t>
                      </a:r>
                      <a:endParaRPr lang="en-US" sz="2400" dirty="0"/>
                    </a:p>
                  </a:txBody>
                  <a:tcPr marL="97178" marR="97178" marT="48589" marB="4858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35</a:t>
                      </a:r>
                      <a:endParaRPr lang="en-US" sz="2400" dirty="0"/>
                    </a:p>
                  </a:txBody>
                  <a:tcPr marL="97178" marR="97178" marT="48589" marB="4858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25</a:t>
                      </a:r>
                      <a:endParaRPr lang="en-US" sz="2400" dirty="0"/>
                    </a:p>
                  </a:txBody>
                  <a:tcPr marL="97178" marR="97178" marT="48589" marB="48589" anchor="ctr"/>
                </a:tc>
              </a:tr>
              <a:tr h="806579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Durability (20)</a:t>
                      </a:r>
                      <a:endParaRPr lang="en-US" sz="2400" dirty="0"/>
                    </a:p>
                  </a:txBody>
                  <a:tcPr marL="97178" marR="97178" marT="48589" marB="4858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15</a:t>
                      </a:r>
                      <a:endParaRPr lang="en-US" sz="2400" dirty="0"/>
                    </a:p>
                  </a:txBody>
                  <a:tcPr marL="97178" marR="97178" marT="48589" marB="4858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17</a:t>
                      </a:r>
                      <a:endParaRPr lang="en-US" sz="2400" dirty="0"/>
                    </a:p>
                  </a:txBody>
                  <a:tcPr marL="97178" marR="97178" marT="48589" marB="4858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14</a:t>
                      </a:r>
                      <a:endParaRPr lang="en-US" sz="2400" dirty="0"/>
                    </a:p>
                  </a:txBody>
                  <a:tcPr marL="97178" marR="97178" marT="48589" marB="48589" anchor="ctr"/>
                </a:tc>
              </a:tr>
              <a:tr h="806579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Aesthetics (10)</a:t>
                      </a:r>
                      <a:endParaRPr lang="en-US" sz="2400" dirty="0"/>
                    </a:p>
                  </a:txBody>
                  <a:tcPr marL="97178" marR="97178" marT="48589" marB="4858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7</a:t>
                      </a:r>
                      <a:endParaRPr lang="en-US" sz="2400" dirty="0"/>
                    </a:p>
                  </a:txBody>
                  <a:tcPr marL="97178" marR="97178" marT="48589" marB="4858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7</a:t>
                      </a:r>
                      <a:endParaRPr lang="en-US" sz="2400" dirty="0"/>
                    </a:p>
                  </a:txBody>
                  <a:tcPr marL="97178" marR="97178" marT="48589" marB="4858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10</a:t>
                      </a:r>
                      <a:endParaRPr lang="en-US" sz="2400" dirty="0"/>
                    </a:p>
                  </a:txBody>
                  <a:tcPr marL="97178" marR="97178" marT="48589" marB="48589" anchor="ctr"/>
                </a:tc>
              </a:tr>
              <a:tr h="806579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Total (100)</a:t>
                      </a:r>
                      <a:endParaRPr lang="en-US" sz="2400" b="1" dirty="0"/>
                    </a:p>
                  </a:txBody>
                  <a:tcPr marL="97178" marR="97178" marT="48589" marB="4858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78</a:t>
                      </a:r>
                      <a:endParaRPr lang="en-US" sz="2400" b="1" dirty="0"/>
                    </a:p>
                  </a:txBody>
                  <a:tcPr marL="97178" marR="97178" marT="48589" marB="4858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81</a:t>
                      </a:r>
                      <a:endParaRPr lang="en-US" sz="2400" b="1" dirty="0"/>
                    </a:p>
                  </a:txBody>
                  <a:tcPr marL="97178" marR="97178" marT="48589" marB="4858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75</a:t>
                      </a:r>
                      <a:endParaRPr lang="en-US" sz="2400" b="1" dirty="0"/>
                    </a:p>
                  </a:txBody>
                  <a:tcPr marL="97178" marR="97178" marT="48589" marB="48589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232223" y="72570"/>
          <a:ext cx="8679543" cy="6706920"/>
        </p:xfrm>
        <a:graphic>
          <a:graphicData uri="http://schemas.openxmlformats.org/presentationml/2006/ole">
            <p:oleObj spid="_x0000_s1026" name="Acrobat Document" r:id="rId3" imgW="8241480" imgH="6368400" progId="AcroExch.Document.7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PET Imaging</a:t>
            </a:r>
          </a:p>
          <a:p>
            <a:r>
              <a:rPr lang="en-US" dirty="0" smtClean="0"/>
              <a:t>Requirements</a:t>
            </a:r>
          </a:p>
          <a:p>
            <a:r>
              <a:rPr lang="en-US" dirty="0" smtClean="0"/>
              <a:t>Existing Devices</a:t>
            </a:r>
          </a:p>
          <a:p>
            <a:r>
              <a:rPr lang="en-US" dirty="0" smtClean="0"/>
              <a:t>Previous Semester’s Work</a:t>
            </a:r>
          </a:p>
          <a:p>
            <a:r>
              <a:rPr lang="en-US" dirty="0" smtClean="0"/>
              <a:t>This Semester’s Work</a:t>
            </a:r>
          </a:p>
          <a:p>
            <a:r>
              <a:rPr lang="en-US" dirty="0" smtClean="0"/>
              <a:t>Communication Options</a:t>
            </a:r>
          </a:p>
          <a:p>
            <a:r>
              <a:rPr lang="en-US" dirty="0" smtClean="0"/>
              <a:t>Housing Design Options</a:t>
            </a:r>
          </a:p>
          <a:p>
            <a:r>
              <a:rPr lang="en-US" dirty="0" smtClean="0"/>
              <a:t>Where do we go from here?</a:t>
            </a:r>
          </a:p>
          <a:p>
            <a:r>
              <a:rPr lang="en-US" dirty="0" smtClean="0"/>
              <a:t>Acknowledgements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do we go from here?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Construct extra probes</a:t>
            </a:r>
            <a:endParaRPr lang="en-US" dirty="0" smtClean="0"/>
          </a:p>
          <a:p>
            <a:r>
              <a:rPr lang="en-US" dirty="0" smtClean="0"/>
              <a:t>Order materials and build box</a:t>
            </a:r>
          </a:p>
          <a:p>
            <a:r>
              <a:rPr lang="en-US" dirty="0" smtClean="0"/>
              <a:t>Print and build circuit boards</a:t>
            </a:r>
          </a:p>
          <a:p>
            <a:r>
              <a:rPr lang="en-US" dirty="0" smtClean="0"/>
              <a:t>Develop algorithms to process pulse </a:t>
            </a:r>
            <a:r>
              <a:rPr lang="en-US" dirty="0" err="1" smtClean="0"/>
              <a:t>oximeter</a:t>
            </a:r>
            <a:r>
              <a:rPr lang="en-US" dirty="0" smtClean="0"/>
              <a:t> signal</a:t>
            </a:r>
          </a:p>
          <a:p>
            <a:r>
              <a:rPr lang="en-US" dirty="0" smtClean="0"/>
              <a:t>Finish GUI to incorporate pulse </a:t>
            </a:r>
            <a:r>
              <a:rPr lang="en-US" dirty="0" err="1" smtClean="0"/>
              <a:t>oximeter</a:t>
            </a:r>
            <a:r>
              <a:rPr lang="en-US" dirty="0" smtClean="0"/>
              <a:t> data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Peter </a:t>
            </a:r>
            <a:r>
              <a:rPr lang="en-US" dirty="0" err="1" smtClean="0"/>
              <a:t>Klomberg</a:t>
            </a:r>
            <a:endParaRPr lang="en-US" dirty="0" smtClean="0"/>
          </a:p>
          <a:p>
            <a:r>
              <a:rPr lang="en-US" dirty="0" smtClean="0"/>
              <a:t>Dr. Alex Converse</a:t>
            </a:r>
          </a:p>
          <a:p>
            <a:r>
              <a:rPr lang="en-US" dirty="0" smtClean="0"/>
              <a:t>Liz </a:t>
            </a:r>
            <a:r>
              <a:rPr lang="en-US" dirty="0" err="1" smtClean="0"/>
              <a:t>Ahlers</a:t>
            </a:r>
            <a:endParaRPr lang="en-US" dirty="0" smtClean="0"/>
          </a:p>
          <a:p>
            <a:r>
              <a:rPr lang="en-US" dirty="0" err="1" smtClean="0"/>
              <a:t>Amit</a:t>
            </a:r>
            <a:r>
              <a:rPr lang="en-US" dirty="0" smtClean="0"/>
              <a:t> </a:t>
            </a:r>
            <a:r>
              <a:rPr lang="en-US" dirty="0" err="1" smtClean="0"/>
              <a:t>Nimunkar</a:t>
            </a:r>
            <a:endParaRPr lang="en-US" dirty="0" smtClean="0"/>
          </a:p>
          <a:p>
            <a:r>
              <a:rPr lang="en-US" dirty="0" smtClean="0"/>
              <a:t>Professor John G. Webster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PET Imaging of Rats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Positron emission tomography (PET) scans to monitor location of </a:t>
            </a:r>
            <a:r>
              <a:rPr lang="en-US" dirty="0" smtClean="0"/>
              <a:t>radio</a:t>
            </a:r>
            <a:r>
              <a:rPr lang="en-US" dirty="0" smtClean="0"/>
              <a:t>tracers </a:t>
            </a:r>
            <a:r>
              <a:rPr lang="en-US" dirty="0" smtClean="0"/>
              <a:t>in rats’ brains</a:t>
            </a:r>
          </a:p>
          <a:p>
            <a:r>
              <a:rPr lang="en-US" dirty="0" smtClean="0"/>
              <a:t>Client scans four anesthetized rats at a time</a:t>
            </a:r>
          </a:p>
          <a:p>
            <a:pPr lvl="1"/>
            <a:r>
              <a:rPr lang="en-US" dirty="0" smtClean="0"/>
              <a:t>Needs to monitor the rats’ vitals</a:t>
            </a:r>
          </a:p>
        </p:txBody>
      </p:sp>
      <p:pic>
        <p:nvPicPr>
          <p:cNvPr id="8" name="Content Placeholder 7" descr="DSC04220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8200" y="2570956"/>
            <a:ext cx="4038600" cy="3028950"/>
          </a:xfrm>
        </p:spPr>
      </p:pic>
      <p:cxnSp>
        <p:nvCxnSpPr>
          <p:cNvPr id="11" name="Straight Arrow Connector 10"/>
          <p:cNvCxnSpPr/>
          <p:nvPr/>
        </p:nvCxnSpPr>
        <p:spPr>
          <a:xfrm rot="16200000" flipV="1">
            <a:off x="7910457" y="5759823"/>
            <a:ext cx="921750" cy="13716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648200" y="5599906"/>
            <a:ext cx="403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PET scanner at Harlow Primate Lab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742432" y="6289278"/>
            <a:ext cx="34015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Current pulse </a:t>
            </a:r>
            <a:r>
              <a:rPr lang="en-US" sz="1400" dirty="0" err="1" smtClean="0"/>
              <a:t>oximeter</a:t>
            </a:r>
            <a:r>
              <a:rPr lang="en-US" sz="1400" dirty="0" smtClean="0"/>
              <a:t> used by client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Device 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Client needs to simultaneously monitor four rats</a:t>
            </a:r>
          </a:p>
          <a:p>
            <a:pPr marL="971550" lvl="1" indent="-514350">
              <a:lnSpc>
                <a:spcPct val="90000"/>
              </a:lnSpc>
            </a:pPr>
            <a:r>
              <a:rPr lang="en-US" dirty="0" smtClean="0"/>
              <a:t>SpO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 </a:t>
            </a:r>
            <a:r>
              <a:rPr lang="en-US" dirty="0" smtClean="0"/>
              <a:t>levels, accuracy of ±2%</a:t>
            </a:r>
          </a:p>
          <a:p>
            <a:pPr marL="971550" lvl="1" indent="-514350">
              <a:lnSpc>
                <a:spcPct val="90000"/>
              </a:lnSpc>
            </a:pPr>
            <a:r>
              <a:rPr lang="en-US" dirty="0" smtClean="0"/>
              <a:t>Heart rates up to 500 beats per minute</a:t>
            </a:r>
          </a:p>
          <a:p>
            <a:pPr marL="971550" lvl="1" indent="-514350">
              <a:lnSpc>
                <a:spcPct val="90000"/>
              </a:lnSpc>
            </a:pPr>
            <a:r>
              <a:rPr lang="en-US" dirty="0" smtClean="0"/>
              <a:t>Respiratory rates of 20 to 30 breaths per minute</a:t>
            </a:r>
          </a:p>
          <a:p>
            <a:pPr marL="971550" lvl="1" indent="-514350">
              <a:lnSpc>
                <a:spcPct val="90000"/>
              </a:lnSpc>
            </a:pPr>
            <a:r>
              <a:rPr lang="en-US" dirty="0" smtClean="0"/>
              <a:t>Rectal temperatures of 93 - 100° F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Non-invasive probes and user-friendly interface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Existing Devices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Client currently uses rudimentary devices to monitor vitals</a:t>
            </a:r>
          </a:p>
          <a:p>
            <a:r>
              <a:rPr lang="en-US" dirty="0" smtClean="0"/>
              <a:t>Available:  </a:t>
            </a:r>
            <a:r>
              <a:rPr lang="en-US" dirty="0" err="1" smtClean="0"/>
              <a:t>MouseOx</a:t>
            </a:r>
            <a:endParaRPr lang="en-US" dirty="0" smtClean="0"/>
          </a:p>
          <a:p>
            <a:pPr lvl="1"/>
            <a:r>
              <a:rPr lang="en-US" dirty="0" smtClean="0"/>
              <a:t>Pulse </a:t>
            </a:r>
            <a:r>
              <a:rPr lang="en-US" dirty="0" err="1" smtClean="0"/>
              <a:t>oximeter</a:t>
            </a:r>
            <a:r>
              <a:rPr lang="en-US" dirty="0" smtClean="0"/>
              <a:t> for mice and rats</a:t>
            </a:r>
          </a:p>
          <a:p>
            <a:pPr lvl="1"/>
            <a:r>
              <a:rPr lang="en-US" dirty="0" smtClean="0"/>
              <a:t>Over $7000, one rat at a time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Previous Semester’s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Finalized sensors and algorithms to measure temperature and breathing rate</a:t>
            </a:r>
          </a:p>
          <a:p>
            <a:r>
              <a:rPr lang="en-US" dirty="0" smtClean="0"/>
              <a:t>Built pulse </a:t>
            </a:r>
            <a:r>
              <a:rPr lang="en-US" dirty="0" err="1" smtClean="0"/>
              <a:t>oximeter</a:t>
            </a:r>
            <a:r>
              <a:rPr lang="en-US" dirty="0" smtClean="0"/>
              <a:t> probe</a:t>
            </a:r>
          </a:p>
          <a:p>
            <a:r>
              <a:rPr lang="en-US" dirty="0" smtClean="0"/>
              <a:t>Developed graphical user interface for project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7058" y="5682000"/>
            <a:ext cx="2325333" cy="72951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4022" y="3974933"/>
            <a:ext cx="2325333" cy="128505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37482" y="3974934"/>
            <a:ext cx="3169588" cy="224455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7676" y="3937585"/>
            <a:ext cx="1066800" cy="14097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137482" y="6219492"/>
            <a:ext cx="35493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LabVIEW</a:t>
            </a:r>
            <a:r>
              <a:rPr lang="en-US" dirty="0" smtClean="0"/>
              <a:t> Graphical User Interface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827676" y="5347285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FSR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384022" y="5259986"/>
            <a:ext cx="23253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Pulse </a:t>
            </a:r>
            <a:r>
              <a:rPr lang="en-US" dirty="0" err="1" smtClean="0"/>
              <a:t>Oximeter</a:t>
            </a:r>
            <a:r>
              <a:rPr lang="en-US" dirty="0" smtClean="0"/>
              <a:t> Probe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427058" y="6400800"/>
            <a:ext cx="23253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Thermistor</a:t>
            </a:r>
            <a:r>
              <a:rPr lang="en-US" dirty="0" smtClean="0"/>
              <a:t> Probe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This Semester’s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Started developing pulse </a:t>
            </a:r>
            <a:r>
              <a:rPr lang="en-US" dirty="0" err="1" smtClean="0"/>
              <a:t>oximeter</a:t>
            </a:r>
            <a:r>
              <a:rPr lang="en-US" dirty="0" smtClean="0"/>
              <a:t> calibration curve</a:t>
            </a:r>
          </a:p>
          <a:p>
            <a:r>
              <a:rPr lang="en-US" dirty="0" smtClean="0"/>
              <a:t>Configured </a:t>
            </a:r>
            <a:r>
              <a:rPr lang="en-US" dirty="0" err="1" smtClean="0"/>
              <a:t>LabVIEW</a:t>
            </a:r>
            <a:r>
              <a:rPr lang="en-US" dirty="0" smtClean="0"/>
              <a:t> to receive data from pulse </a:t>
            </a:r>
            <a:r>
              <a:rPr lang="en-US" dirty="0" err="1" smtClean="0"/>
              <a:t>oximeter</a:t>
            </a:r>
            <a:endParaRPr lang="en-US" dirty="0" smtClean="0"/>
          </a:p>
          <a:p>
            <a:r>
              <a:rPr lang="en-US" dirty="0" smtClean="0"/>
              <a:t>Started integrating </a:t>
            </a:r>
            <a:r>
              <a:rPr lang="en-US" dirty="0" err="1" smtClean="0"/>
              <a:t>thermistor</a:t>
            </a:r>
            <a:r>
              <a:rPr lang="en-US" dirty="0" smtClean="0"/>
              <a:t> and FSR circuits with ADC of pulse </a:t>
            </a:r>
            <a:r>
              <a:rPr lang="en-US" dirty="0" err="1" smtClean="0"/>
              <a:t>oximeter</a:t>
            </a:r>
            <a:endParaRPr lang="en-US" dirty="0" smtClean="0"/>
          </a:p>
          <a:p>
            <a:r>
              <a:rPr lang="en-US" dirty="0" smtClean="0"/>
              <a:t>Investigated using ‘</a:t>
            </a:r>
            <a:r>
              <a:rPr lang="en-US" dirty="0" err="1" smtClean="0"/>
              <a:t>GumStix</a:t>
            </a:r>
            <a:r>
              <a:rPr lang="en-US" dirty="0" smtClean="0"/>
              <a:t>’ for data processing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Communication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Universal Serial Bus (USB)</a:t>
            </a:r>
          </a:p>
        </p:txBody>
      </p:sp>
      <p:sp>
        <p:nvSpPr>
          <p:cNvPr id="2051" name="Content Placeholder 5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51054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Pros:</a:t>
            </a:r>
          </a:p>
          <a:p>
            <a:pPr lvl="1"/>
            <a:r>
              <a:rPr lang="en-US" dirty="0" smtClean="0"/>
              <a:t>Fast communication speed</a:t>
            </a:r>
          </a:p>
          <a:p>
            <a:pPr lvl="1"/>
            <a:r>
              <a:rPr lang="en-US" dirty="0" smtClean="0"/>
              <a:t>Plug and play</a:t>
            </a:r>
          </a:p>
          <a:p>
            <a:pPr lvl="1"/>
            <a:r>
              <a:rPr lang="en-US" dirty="0" smtClean="0"/>
              <a:t>Familiarity </a:t>
            </a:r>
          </a:p>
          <a:p>
            <a:pPr lvl="1"/>
            <a:r>
              <a:rPr lang="en-US" dirty="0" smtClean="0"/>
              <a:t>Inexpensive </a:t>
            </a:r>
          </a:p>
          <a:p>
            <a:r>
              <a:rPr lang="en-US" dirty="0" smtClean="0"/>
              <a:t>Cons:</a:t>
            </a:r>
          </a:p>
          <a:p>
            <a:pPr lvl="1"/>
            <a:r>
              <a:rPr lang="en-US" dirty="0" smtClean="0"/>
              <a:t>Complex programming</a:t>
            </a:r>
          </a:p>
          <a:p>
            <a:pPr lvl="1"/>
            <a:r>
              <a:rPr lang="en-US" dirty="0" smtClean="0"/>
              <a:t>Difficult interfacing with microcontroller</a:t>
            </a:r>
          </a:p>
          <a:p>
            <a:pPr lvl="1"/>
            <a:r>
              <a:rPr lang="en-US" dirty="0" smtClean="0"/>
              <a:t>4 cables would be cumbersome </a:t>
            </a:r>
          </a:p>
          <a:p>
            <a:pPr lvl="1"/>
            <a:endParaRPr lang="en-US" dirty="0" smtClean="0"/>
          </a:p>
          <a:p>
            <a:endParaRPr lang="en-US" dirty="0" smtClean="0"/>
          </a:p>
        </p:txBody>
      </p:sp>
      <p:pic>
        <p:nvPicPr>
          <p:cNvPr id="2052" name="Picture 2" descr="http://www.novopc.com/wp-content/uploads/2008/10/us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38800" y="2286000"/>
            <a:ext cx="2743200" cy="235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3" name="TextBox 9"/>
          <p:cNvSpPr txBox="1">
            <a:spLocks noChangeArrowheads="1"/>
          </p:cNvSpPr>
          <p:nvPr/>
        </p:nvSpPr>
        <p:spPr bwMode="auto">
          <a:xfrm>
            <a:off x="5562600" y="4692762"/>
            <a:ext cx="2819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dirty="0">
                <a:latin typeface="Calibri" pitchFamily="34" charset="0"/>
              </a:rPr>
              <a:t>http://www.novopc.com/wp-content/uploads/2008/10/usb.jpg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895</TotalTime>
  <Words>604</Words>
  <Application>Microsoft Office PowerPoint</Application>
  <PresentationFormat>On-screen Show (4:3)</PresentationFormat>
  <Paragraphs>187</Paragraphs>
  <Slides>22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4" baseType="lpstr">
      <vt:lpstr>Module</vt:lpstr>
      <vt:lpstr>Acrobat Document</vt:lpstr>
      <vt:lpstr>Quad Rat Vitals Monitor</vt:lpstr>
      <vt:lpstr>Overview</vt:lpstr>
      <vt:lpstr>PET Imaging of Rats</vt:lpstr>
      <vt:lpstr>Device Requirements</vt:lpstr>
      <vt:lpstr>Existing Devices</vt:lpstr>
      <vt:lpstr>Previous Semester’s Work</vt:lpstr>
      <vt:lpstr>This Semester’s Work</vt:lpstr>
      <vt:lpstr>Communication </vt:lpstr>
      <vt:lpstr>Universal Serial Bus (USB)</vt:lpstr>
      <vt:lpstr>Wireless Fidelity (WiFi™)</vt:lpstr>
      <vt:lpstr>Bluetooth®</vt:lpstr>
      <vt:lpstr>Slide 12</vt:lpstr>
      <vt:lpstr>Block Diagram</vt:lpstr>
      <vt:lpstr>Circuit Board Housing</vt:lpstr>
      <vt:lpstr>Pegged 3 x 3 Design</vt:lpstr>
      <vt:lpstr>Toaster Oven Design</vt:lpstr>
      <vt:lpstr>Bunk Bed Design</vt:lpstr>
      <vt:lpstr>Slide 18</vt:lpstr>
      <vt:lpstr>Slide 19</vt:lpstr>
      <vt:lpstr>Where do we go from here?</vt:lpstr>
      <vt:lpstr>Acknowledgements</vt:lpstr>
      <vt:lpstr>Questions?</vt:lpstr>
    </vt:vector>
  </TitlesOfParts>
  <Company>Wisconsin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Quad Rat Vitals Monitor</dc:title>
  <dc:creator>Matthew Bollom</dc:creator>
  <cp:lastModifiedBy>CAE</cp:lastModifiedBy>
  <cp:revision>106</cp:revision>
  <dcterms:created xsi:type="dcterms:W3CDTF">2010-03-04T03:02:03Z</dcterms:created>
  <dcterms:modified xsi:type="dcterms:W3CDTF">2010-03-05T04:19:56Z</dcterms:modified>
</cp:coreProperties>
</file>