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wmf" ContentType="image/x-wmf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6576000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99FF"/>
    <a:srgbClr val="6666FF"/>
    <a:srgbClr val="CC6600"/>
    <a:srgbClr val="FF3300"/>
    <a:srgbClr val="FF6600"/>
    <a:srgbClr val="339966"/>
    <a:srgbClr val="FF9900"/>
    <a:srgbClr val="FF9933"/>
    <a:srgbClr val="FFFF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1866" autoAdjust="0"/>
    <p:restoredTop sz="86386" autoAdjust="0"/>
  </p:normalViewPr>
  <p:slideViewPr>
    <p:cSldViewPr>
      <p:cViewPr>
        <p:scale>
          <a:sx n="17" d="100"/>
          <a:sy n="17" d="100"/>
        </p:scale>
        <p:origin x="-1448" y="-312"/>
      </p:cViewPr>
      <p:guideLst>
        <p:guide orient="horz" pos="11520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thermistor_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4000"/>
              <a:t>Finding the Termistor Constants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793652331450605"/>
          <c:y val="0.0922510887250071"/>
          <c:w val="0.734477275260065"/>
          <c:h val="0.756458927545058"/>
        </c:manualLayout>
      </c:layout>
      <c:scatterChart>
        <c:scatterStyle val="lineMarker"/>
        <c:ser>
          <c:idx val="2"/>
          <c:order val="2"/>
          <c:tx>
            <c:strRef>
              <c:f>"Trial 1"</c:f>
            </c:strRef>
          </c:tx>
          <c:spPr>
            <a:ln w="28575">
              <a:noFill/>
            </a:ln>
          </c:spPr>
          <c:xVal>
            <c:numRef>
              <c:f>Sheet1!$A$3:$A$22</c:f>
            </c:numRef>
          </c:xVal>
          <c:yVal>
            <c:numRef>
              <c:f>Sheet1!$B$3:$B$22</c:f>
            </c:numRef>
          </c:yVal>
        </c:ser>
        <c:ser>
          <c:idx val="3"/>
          <c:order val="3"/>
          <c:tx>
            <c:strRef>
              <c:f>"Trial 2"</c:f>
            </c:strRef>
          </c:tx>
          <c:spPr>
            <a:ln w="28575">
              <a:noFill/>
            </a:ln>
          </c:spPr>
          <c:xVal>
            <c:numRef>
              <c:f>Sheet1!$A$25:$A$51</c:f>
            </c:numRef>
          </c:xVal>
          <c:yVal>
            <c:numRef>
              <c:f>Sheet1!$B$25:$B$51</c:f>
            </c:numRef>
          </c:yVal>
        </c:ser>
        <c:ser>
          <c:idx val="0"/>
          <c:order val="0"/>
          <c:tx>
            <c:v>Trial 1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6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119299786590883"/>
                  <c:y val="-0.503619330542156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400" baseline="0"/>
                      <a:t>y1 = -0.0866x + 6.321
R² = 0.9983</a:t>
                    </a:r>
                    <a:endParaRPr lang="en-US" sz="2400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[thermistor_2.xls]Sheet1!$A$2:$A$16</c:f>
              <c:numCache>
                <c:formatCode>General</c:formatCode>
                <c:ptCount val="15"/>
                <c:pt idx="0">
                  <c:v>44.5</c:v>
                </c:pt>
                <c:pt idx="1">
                  <c:v>44.0</c:v>
                </c:pt>
                <c:pt idx="2">
                  <c:v>42.0</c:v>
                </c:pt>
                <c:pt idx="3">
                  <c:v>41.0</c:v>
                </c:pt>
                <c:pt idx="4">
                  <c:v>40.0</c:v>
                </c:pt>
                <c:pt idx="5">
                  <c:v>39.0</c:v>
                </c:pt>
                <c:pt idx="6">
                  <c:v>38.0</c:v>
                </c:pt>
                <c:pt idx="7">
                  <c:v>37.0</c:v>
                </c:pt>
                <c:pt idx="8">
                  <c:v>36.0</c:v>
                </c:pt>
                <c:pt idx="9">
                  <c:v>35.0</c:v>
                </c:pt>
                <c:pt idx="10">
                  <c:v>34.0</c:v>
                </c:pt>
                <c:pt idx="11">
                  <c:v>33.0</c:v>
                </c:pt>
                <c:pt idx="12">
                  <c:v>32.0</c:v>
                </c:pt>
                <c:pt idx="13">
                  <c:v>31.0</c:v>
                </c:pt>
                <c:pt idx="14">
                  <c:v>30.0</c:v>
                </c:pt>
              </c:numCache>
            </c:numRef>
          </c:xVal>
          <c:yVal>
            <c:numRef>
              <c:f>[thermistor_2.xls]Sheet1!$B$2:$B$16</c:f>
              <c:numCache>
                <c:formatCode>General</c:formatCode>
                <c:ptCount val="15"/>
                <c:pt idx="0">
                  <c:v>2.488</c:v>
                </c:pt>
                <c:pt idx="1">
                  <c:v>2.543</c:v>
                </c:pt>
                <c:pt idx="2">
                  <c:v>2.68</c:v>
                </c:pt>
                <c:pt idx="3">
                  <c:v>2.757</c:v>
                </c:pt>
                <c:pt idx="4">
                  <c:v>2.849</c:v>
                </c:pt>
                <c:pt idx="5">
                  <c:v>2.923</c:v>
                </c:pt>
                <c:pt idx="6">
                  <c:v>3.03</c:v>
                </c:pt>
                <c:pt idx="7">
                  <c:v>3.1</c:v>
                </c:pt>
                <c:pt idx="8">
                  <c:v>3.185</c:v>
                </c:pt>
                <c:pt idx="9">
                  <c:v>3.283</c:v>
                </c:pt>
                <c:pt idx="10">
                  <c:v>3.368</c:v>
                </c:pt>
                <c:pt idx="11">
                  <c:v>3.481</c:v>
                </c:pt>
                <c:pt idx="12">
                  <c:v>3.555</c:v>
                </c:pt>
                <c:pt idx="13">
                  <c:v>3.644</c:v>
                </c:pt>
                <c:pt idx="14">
                  <c:v>3.745</c:v>
                </c:pt>
              </c:numCache>
            </c:numRef>
          </c:yVal>
        </c:ser>
        <c:ser>
          <c:idx val="1"/>
          <c:order val="1"/>
          <c:tx>
            <c:v>Trial 2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516125802380704"/>
                  <c:y val="-0.0645021712920903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400" baseline="0"/>
                      <a:t>y2 = -0.0841x + 6.202
R² = 0.9938</a:t>
                    </a:r>
                    <a:endParaRPr lang="en-US" sz="2400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[thermistor_2.xls]Sheet1!$A$21:$A$36</c:f>
              <c:numCache>
                <c:formatCode>General</c:formatCode>
                <c:ptCount val="16"/>
                <c:pt idx="0">
                  <c:v>46.0</c:v>
                </c:pt>
                <c:pt idx="1">
                  <c:v>45.0</c:v>
                </c:pt>
                <c:pt idx="2">
                  <c:v>43.0</c:v>
                </c:pt>
                <c:pt idx="3">
                  <c:v>42.0</c:v>
                </c:pt>
                <c:pt idx="4">
                  <c:v>41.0</c:v>
                </c:pt>
                <c:pt idx="5">
                  <c:v>40.0</c:v>
                </c:pt>
                <c:pt idx="6">
                  <c:v>39.0</c:v>
                </c:pt>
                <c:pt idx="7">
                  <c:v>38.0</c:v>
                </c:pt>
                <c:pt idx="8">
                  <c:v>37.0</c:v>
                </c:pt>
                <c:pt idx="9">
                  <c:v>36.0</c:v>
                </c:pt>
                <c:pt idx="10">
                  <c:v>35.0</c:v>
                </c:pt>
                <c:pt idx="11">
                  <c:v>34.0</c:v>
                </c:pt>
                <c:pt idx="12">
                  <c:v>33.0</c:v>
                </c:pt>
                <c:pt idx="13">
                  <c:v>32.0</c:v>
                </c:pt>
                <c:pt idx="14">
                  <c:v>31.0</c:v>
                </c:pt>
                <c:pt idx="15">
                  <c:v>30.0</c:v>
                </c:pt>
              </c:numCache>
            </c:numRef>
          </c:xVal>
          <c:yVal>
            <c:numRef>
              <c:f>[thermistor_2.xls]Sheet1!$B$21:$B$36</c:f>
              <c:numCache>
                <c:formatCode>General</c:formatCode>
                <c:ptCount val="16"/>
                <c:pt idx="0">
                  <c:v>2.385</c:v>
                </c:pt>
                <c:pt idx="1">
                  <c:v>2.475999999999999</c:v>
                </c:pt>
                <c:pt idx="2">
                  <c:v>2.6</c:v>
                </c:pt>
                <c:pt idx="3">
                  <c:v>2.648</c:v>
                </c:pt>
                <c:pt idx="4">
                  <c:v>2.723</c:v>
                </c:pt>
                <c:pt idx="5">
                  <c:v>2.815999999999999</c:v>
                </c:pt>
                <c:pt idx="6">
                  <c:v>2.884</c:v>
                </c:pt>
                <c:pt idx="7">
                  <c:v>2.972999999999999</c:v>
                </c:pt>
                <c:pt idx="8">
                  <c:v>3.055999999999999</c:v>
                </c:pt>
                <c:pt idx="9">
                  <c:v>3.149</c:v>
                </c:pt>
                <c:pt idx="10">
                  <c:v>3.252</c:v>
                </c:pt>
                <c:pt idx="11">
                  <c:v>3.334999999999999</c:v>
                </c:pt>
                <c:pt idx="12">
                  <c:v>3.431999999999999</c:v>
                </c:pt>
                <c:pt idx="13">
                  <c:v>3.546</c:v>
                </c:pt>
                <c:pt idx="14">
                  <c:v>3.622</c:v>
                </c:pt>
                <c:pt idx="15">
                  <c:v>3.721</c:v>
                </c:pt>
              </c:numCache>
            </c:numRef>
          </c:yVal>
        </c:ser>
        <c:axId val="494853000"/>
        <c:axId val="446267224"/>
      </c:scatterChart>
      <c:valAx>
        <c:axId val="494853000"/>
        <c:scaling>
          <c:orientation val="minMax"/>
          <c:max val="45.0"/>
          <c:min val="28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1"/>
                  <a:t>Temperature (C)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267224"/>
        <c:crossesAt val="0.0"/>
        <c:crossBetween val="midCat"/>
      </c:valAx>
      <c:valAx>
        <c:axId val="446267224"/>
        <c:scaling>
          <c:orientation val="minMax"/>
          <c:max val="4.0"/>
          <c:min val="2.3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b="1"/>
                  <a:t>Voltage (V)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4853000"/>
        <c:crosses val="autoZero"/>
        <c:crossBetween val="midCat"/>
        <c:majorUnit val="0.5"/>
        <c:minorUnit val="0.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0"/>
        <c:delete val="1"/>
      </c:legendEntry>
      <c:layout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0E8A058-601B-44B2-9897-10C5D09F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85800"/>
            <a:ext cx="480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24FC50A-DDFC-49F1-91AE-1B50F1AAC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3B9E5-2E41-49C6-B907-5C992A0690B0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6" y="11362874"/>
            <a:ext cx="43526075" cy="78395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20726400"/>
            <a:ext cx="35845750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A0A3-3114-4B96-8A70-A1B02BF27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06851-AC66-4D48-9FAA-DC3816253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6" y="3251200"/>
            <a:ext cx="10880725" cy="2926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3341" y="3251200"/>
            <a:ext cx="32489775" cy="2926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5C90-D03F-4E34-8C44-29F844DE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C059-694B-41D3-9A24-FE08B0597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3504072"/>
            <a:ext cx="43526075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503074"/>
            <a:ext cx="43526075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97AF7-2DFB-4007-801A-C6AFC651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338" y="10566400"/>
            <a:ext cx="21685250" cy="2194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80988" y="10566400"/>
            <a:ext cx="21685250" cy="2194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BD1E-FD58-494A-BA52-3D5DD7F5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1" y="1464129"/>
            <a:ext cx="46085125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187872"/>
            <a:ext cx="22625050" cy="3410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1598729"/>
            <a:ext cx="22625050" cy="2107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8187872"/>
            <a:ext cx="22632988" cy="3410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1598729"/>
            <a:ext cx="22632988" cy="2107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2555-C243-4DA7-AA68-EAC6F225D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84A1F-8F49-4A35-8814-5A51D365A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E653-9523-4B0B-BF9B-B19828017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56872"/>
            <a:ext cx="1684655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456874"/>
            <a:ext cx="286258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7654474"/>
            <a:ext cx="1684655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92DB-3107-40E6-A49B-620FD7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8" y="25603202"/>
            <a:ext cx="30724475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8" y="3267529"/>
            <a:ext cx="30724475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8" y="28625802"/>
            <a:ext cx="30724475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7330-2DBB-45B6-8D6D-030703597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3338" y="3251200"/>
            <a:ext cx="435229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-239960" tIns="-241056" rIns="-239960" bIns="-2410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3338" y="10566400"/>
            <a:ext cx="43522900" cy="219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-239960" tIns="-241056" rIns="-239960" bIns="-241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3338" y="33324800"/>
            <a:ext cx="1066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239960" tIns="-241056" rIns="-239960" bIns="-241056" numCol="1" anchor="t" anchorCtr="0" compatLnSpc="1">
            <a:prstTxWarp prst="textNoShape">
              <a:avLst/>
            </a:prstTxWarp>
          </a:bodyPr>
          <a:lstStyle>
            <a:lvl1pPr>
              <a:defRPr sz="77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33324800"/>
            <a:ext cx="16217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239960" tIns="-241056" rIns="-239960" bIns="-241056" numCol="1" anchor="t" anchorCtr="0" compatLnSpc="1">
            <a:prstTxWarp prst="textNoShape">
              <a:avLst/>
            </a:prstTxWarp>
          </a:bodyPr>
          <a:lstStyle>
            <a:lvl1pPr algn="ctr">
              <a:defRPr sz="77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33324800"/>
            <a:ext cx="1066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239960" tIns="-241056" rIns="-239960" bIns="-241056" numCol="1" anchor="t" anchorCtr="0" compatLnSpc="1">
            <a:prstTxWarp prst="textNoShape">
              <a:avLst/>
            </a:prstTxWarp>
          </a:bodyPr>
          <a:lstStyle>
            <a:lvl1pPr algn="r">
              <a:defRPr sz="7700" smtClean="0"/>
            </a:lvl1pPr>
          </a:lstStyle>
          <a:p>
            <a:pPr>
              <a:defRPr/>
            </a:pPr>
            <a:fld id="{6787B96F-6E20-423D-8880-FBE60DC76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  <a:ea typeface="ＭＳ Ｐゴシック" charset="-128"/>
        </a:defRPr>
      </a:lvl2pPr>
      <a:lvl3pPr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  <a:ea typeface="ＭＳ Ｐゴシック" charset="-128"/>
        </a:defRPr>
      </a:lvl3pPr>
      <a:lvl4pPr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  <a:ea typeface="ＭＳ Ｐゴシック" charset="-128"/>
        </a:defRPr>
      </a:lvl4pPr>
      <a:lvl5pPr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  <a:ea typeface="ＭＳ Ｐゴシック" charset="-128"/>
        </a:defRPr>
      </a:lvl5pPr>
      <a:lvl6pPr marL="457200"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</a:defRPr>
      </a:lvl6pPr>
      <a:lvl7pPr marL="914400"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</a:defRPr>
      </a:lvl7pPr>
      <a:lvl8pPr marL="1371600"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</a:defRPr>
      </a:lvl8pPr>
      <a:lvl9pPr marL="1828800" algn="ctr" defTabSz="5037138" rtl="0" eaLnBrk="0" fontAlgn="base" hangingPunct="0">
        <a:spcBef>
          <a:spcPct val="0"/>
        </a:spcBef>
        <a:spcAft>
          <a:spcPct val="0"/>
        </a:spcAft>
        <a:defRPr sz="24200">
          <a:solidFill>
            <a:schemeClr val="tx2"/>
          </a:solidFill>
          <a:latin typeface="Times" pitchFamily="8" charset="0"/>
        </a:defRPr>
      </a:lvl9pPr>
    </p:titleStyle>
    <p:bodyStyle>
      <a:lvl1pPr marL="1889125" indent="-1889125" algn="l" defTabSz="5037138" rtl="0" eaLnBrk="0" fontAlgn="base" hangingPunct="0">
        <a:spcBef>
          <a:spcPct val="20000"/>
        </a:spcBef>
        <a:spcAft>
          <a:spcPct val="0"/>
        </a:spcAft>
        <a:buChar char="•"/>
        <a:defRPr sz="177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4090988" indent="-1573213" algn="l" defTabSz="5037138" rtl="0" eaLnBrk="0" fontAlgn="base" hangingPunct="0">
        <a:spcBef>
          <a:spcPct val="20000"/>
        </a:spcBef>
        <a:spcAft>
          <a:spcPct val="0"/>
        </a:spcAft>
        <a:buChar char="–"/>
        <a:defRPr sz="15300">
          <a:solidFill>
            <a:schemeClr val="tx1"/>
          </a:solidFill>
          <a:latin typeface="+mn-lt"/>
          <a:ea typeface="ＭＳ Ｐゴシック" charset="-128"/>
        </a:defRPr>
      </a:lvl2pPr>
      <a:lvl3pPr marL="6296025" indent="-1258888" algn="l" defTabSz="5037138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ＭＳ Ｐゴシック" charset="-128"/>
        </a:defRPr>
      </a:lvl3pPr>
      <a:lvl4pPr marL="8813800" indent="-1258888" algn="l" defTabSz="5037138" rtl="0" eaLnBrk="0" fontAlgn="base" hangingPunct="0"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  <a:ea typeface="ＭＳ Ｐゴシック" charset="-128"/>
        </a:defRPr>
      </a:lvl4pPr>
      <a:lvl5pPr marL="11334750" indent="-1258888" algn="l" defTabSz="5037138" rtl="0" eaLnBrk="0" fontAlgn="base" hangingPunct="0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ＭＳ Ｐゴシック" charset="-128"/>
        </a:defRPr>
      </a:lvl5pPr>
      <a:lvl6pPr marL="11791950" indent="-1258888" algn="l" defTabSz="5037138" rtl="0" eaLnBrk="0" fontAlgn="base" hangingPunct="0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6pPr>
      <a:lvl7pPr marL="12249150" indent="-1258888" algn="l" defTabSz="5037138" rtl="0" eaLnBrk="0" fontAlgn="base" hangingPunct="0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7pPr>
      <a:lvl8pPr marL="12706350" indent="-1258888" algn="l" defTabSz="5037138" rtl="0" eaLnBrk="0" fontAlgn="base" hangingPunct="0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8pPr>
      <a:lvl9pPr marL="13163550" indent="-1258888" algn="l" defTabSz="5037138" rtl="0" eaLnBrk="0" fontAlgn="base" hangingPunct="0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1.png"/><Relationship Id="rId4" Type="http://schemas.openxmlformats.org/officeDocument/2006/relationships/image" Target="../media/image2.wmf"/><Relationship Id="rId7" Type="http://schemas.openxmlformats.org/officeDocument/2006/relationships/image" Target="../media/image5.jpe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8" Type="http://schemas.openxmlformats.org/officeDocument/2006/relationships/chart" Target="../charts/chart1.xml"/><Relationship Id="rId13" Type="http://schemas.openxmlformats.org/officeDocument/2006/relationships/image" Target="../media/image10.pdf"/><Relationship Id="rId10" Type="http://schemas.openxmlformats.org/officeDocument/2006/relationships/image" Target="../media/image7.jpeg"/><Relationship Id="rId5" Type="http://schemas.openxmlformats.org/officeDocument/2006/relationships/image" Target="../media/image3.wmf"/><Relationship Id="rId15" Type="http://schemas.openxmlformats.org/officeDocument/2006/relationships/image" Target="../media/image12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Text Box 97"/>
          <p:cNvSpPr txBox="1">
            <a:spLocks noChangeArrowheads="1"/>
          </p:cNvSpPr>
          <p:nvPr/>
        </p:nvSpPr>
        <p:spPr bwMode="auto">
          <a:xfrm>
            <a:off x="838200" y="5715000"/>
            <a:ext cx="13030200" cy="13335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04940" tIns="52471" rIns="104940" bIns="52471"/>
          <a:lstStyle/>
          <a:p>
            <a:pPr algn="ctr" defTabSz="1049338">
              <a:spcBef>
                <a:spcPct val="50000"/>
              </a:spcBef>
              <a:defRPr/>
            </a:pPr>
            <a:r>
              <a:rPr lang="en-US" sz="7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Abstract</a:t>
            </a: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15392400" y="5715000"/>
            <a:ext cx="34823400" cy="13716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04940" tIns="52471" rIns="104940" bIns="52471"/>
          <a:lstStyle/>
          <a:p>
            <a:pPr algn="ctr" defTabSz="1049338">
              <a:spcBef>
                <a:spcPct val="50000"/>
              </a:spcBef>
              <a:defRPr/>
            </a:pPr>
            <a:r>
              <a:rPr lang="en-US" sz="7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Final Design</a:t>
            </a:r>
          </a:p>
        </p:txBody>
      </p:sp>
      <p:pic>
        <p:nvPicPr>
          <p:cNvPr id="2052" name="Picture 104" descr="Wcrest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261938"/>
            <a:ext cx="3779837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0" name="Text Box 144"/>
          <p:cNvSpPr txBox="1">
            <a:spLocks noChangeArrowheads="1"/>
          </p:cNvSpPr>
          <p:nvPr/>
        </p:nvSpPr>
        <p:spPr bwMode="auto">
          <a:xfrm>
            <a:off x="5502275" y="347663"/>
            <a:ext cx="39790688" cy="36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3" tIns="-240935" rIns="10803" bIns="-240935">
            <a:spAutoFit/>
          </a:bodyPr>
          <a:lstStyle/>
          <a:p>
            <a:pPr algn="ctr" defTabSz="5037138">
              <a:spcBef>
                <a:spcPct val="50000"/>
              </a:spcBef>
              <a:defRPr/>
            </a:pPr>
            <a:r>
              <a:rPr lang="en-US" sz="10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Quad Rat </a:t>
            </a:r>
            <a:r>
              <a:rPr lang="en-US" sz="10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Vitals </a:t>
            </a:r>
            <a:r>
              <a:rPr lang="en-US" sz="10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 </a:t>
            </a:r>
            <a:endParaRPr lang="en-US" sz="10100" b="1" dirty="0">
              <a:solidFill>
                <a:srgbClr val="BD0039"/>
              </a:solidFill>
              <a:latin typeface="Times New Roman" pitchFamily="18" charset="0"/>
            </a:endParaRPr>
          </a:p>
          <a:p>
            <a:pPr algn="ctr" defTabSz="503713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6900" b="1" dirty="0">
                <a:solidFill>
                  <a:schemeClr val="tx2"/>
                </a:solidFill>
              </a:rPr>
              <a:t>Jack Ho,</a:t>
            </a:r>
            <a:r>
              <a:rPr lang="en-US" sz="6900" b="1" dirty="0" smtClean="0">
                <a:solidFill>
                  <a:schemeClr val="tx2"/>
                </a:solidFill>
              </a:rPr>
              <a:t> Joseph </a:t>
            </a:r>
            <a:r>
              <a:rPr lang="en-US" sz="6900" b="1" dirty="0">
                <a:solidFill>
                  <a:schemeClr val="tx2"/>
                </a:solidFill>
              </a:rPr>
              <a:t>Yuen, Nathan </a:t>
            </a:r>
            <a:r>
              <a:rPr lang="en-US" sz="6900" b="1" dirty="0" err="1">
                <a:solidFill>
                  <a:schemeClr val="tx2"/>
                </a:solidFill>
              </a:rPr>
              <a:t>Werbeckes</a:t>
            </a:r>
            <a:endParaRPr lang="en-US" sz="7500" b="1" i="1" dirty="0">
              <a:solidFill>
                <a:srgbClr val="BD0039"/>
              </a:solidFill>
            </a:endParaRPr>
          </a:p>
          <a:p>
            <a:pPr algn="ctr" defTabSz="503713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7500" b="1" i="1" dirty="0">
                <a:solidFill>
                  <a:srgbClr val="BD0039"/>
                </a:solidFill>
                <a:latin typeface="Times New Roman" pitchFamily="18" charset="0"/>
              </a:rPr>
              <a:t> </a:t>
            </a:r>
            <a:r>
              <a:rPr lang="en-US" sz="7500" b="1" i="1" dirty="0">
                <a:solidFill>
                  <a:srgbClr val="C00000"/>
                </a:solidFill>
              </a:rPr>
              <a:t>Advisor: </a:t>
            </a:r>
            <a:r>
              <a:rPr lang="en-US" sz="7500" b="1" dirty="0"/>
              <a:t>Thomas </a:t>
            </a:r>
            <a:r>
              <a:rPr lang="en-US" sz="7500" b="1" dirty="0" smtClean="0"/>
              <a:t>Yen</a:t>
            </a:r>
            <a:r>
              <a:rPr lang="en-US" sz="7500" b="1" dirty="0"/>
              <a:t>, PhD</a:t>
            </a:r>
            <a:r>
              <a:rPr lang="en-US" sz="7500" b="1" i="1" dirty="0"/>
              <a:t>.</a:t>
            </a:r>
            <a:r>
              <a:rPr lang="en-US" sz="6700" b="1" dirty="0"/>
              <a:t>    </a:t>
            </a:r>
            <a:r>
              <a:rPr lang="en-US" sz="7500" b="1" i="1" dirty="0">
                <a:solidFill>
                  <a:srgbClr val="C00000"/>
                </a:solidFill>
              </a:rPr>
              <a:t>Client</a:t>
            </a:r>
            <a:r>
              <a:rPr lang="en-US" sz="7500" b="1" i="1" dirty="0" smtClean="0">
                <a:solidFill>
                  <a:srgbClr val="C00000"/>
                </a:solidFill>
              </a:rPr>
              <a:t>: </a:t>
            </a:r>
            <a:r>
              <a:rPr lang="en-US" sz="7500" b="1" dirty="0" smtClean="0"/>
              <a:t>Alex </a:t>
            </a:r>
            <a:r>
              <a:rPr lang="en-US" sz="7500" b="1" dirty="0"/>
              <a:t>Converse</a:t>
            </a:r>
            <a:r>
              <a:rPr lang="en-US" sz="6700" b="1" dirty="0"/>
              <a:t>, PhD</a:t>
            </a:r>
            <a:r>
              <a:rPr lang="en-US" sz="6700" b="1" dirty="0">
                <a:solidFill>
                  <a:schemeClr val="tx2"/>
                </a:solidFill>
              </a:rPr>
              <a:t>.</a:t>
            </a:r>
            <a:endParaRPr lang="en-US" sz="6700" b="1" i="1" dirty="0">
              <a:solidFill>
                <a:srgbClr val="BD0039"/>
              </a:solidFill>
              <a:cs typeface="Times New Roman" pitchFamily="18" charset="0"/>
            </a:endParaRPr>
          </a:p>
        </p:txBody>
      </p:sp>
      <p:grpSp>
        <p:nvGrpSpPr>
          <p:cNvPr id="2054" name="Group 32"/>
          <p:cNvGrpSpPr>
            <a:grpSpLocks/>
          </p:cNvGrpSpPr>
          <p:nvPr/>
        </p:nvGrpSpPr>
        <p:grpSpPr bwMode="auto">
          <a:xfrm>
            <a:off x="1295400" y="30861000"/>
            <a:ext cx="12653963" cy="5715000"/>
            <a:chOff x="1447800" y="29718000"/>
            <a:chExt cx="12653604" cy="5715000"/>
          </a:xfrm>
        </p:grpSpPr>
        <p:sp>
          <p:nvSpPr>
            <p:cNvPr id="4194" name="Text Box 98"/>
            <p:cNvSpPr txBox="1">
              <a:spLocks noChangeArrowheads="1"/>
            </p:cNvSpPr>
            <p:nvPr/>
          </p:nvSpPr>
          <p:spPr bwMode="auto">
            <a:xfrm>
              <a:off x="1447800" y="29718000"/>
              <a:ext cx="12653604" cy="13747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04940" tIns="52471" rIns="104940" bIns="52471"/>
            <a:lstStyle/>
            <a:p>
              <a:pPr algn="ctr" defTabSz="1049338">
                <a:spcBef>
                  <a:spcPct val="50000"/>
                </a:spcBef>
                <a:defRPr/>
              </a:pPr>
              <a:r>
                <a:rPr lang="en-US" sz="76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Design Criteria</a:t>
              </a:r>
            </a:p>
          </p:txBody>
        </p:sp>
        <p:sp>
          <p:nvSpPr>
            <p:cNvPr id="2076" name="Text Box 286"/>
            <p:cNvSpPr txBox="1">
              <a:spLocks noChangeArrowheads="1"/>
            </p:cNvSpPr>
            <p:nvPr/>
          </p:nvSpPr>
          <p:spPr bwMode="auto">
            <a:xfrm>
              <a:off x="1447800" y="31165800"/>
              <a:ext cx="112776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940" tIns="52471" rIns="104940" bIns="52471"/>
            <a:lstStyle/>
            <a:p>
              <a:pPr lvl="1">
                <a:buFont typeface="Arial" charset="0"/>
                <a:buChar char="•"/>
              </a:pPr>
              <a:r>
                <a:rPr lang="en-US" sz="4400" dirty="0">
                  <a:latin typeface="Arial" charset="0"/>
                  <a:cs typeface="Arial" charset="0"/>
                </a:rPr>
                <a:t>  </a:t>
              </a:r>
              <a:r>
                <a:rPr lang="en-US" sz="4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SpO</a:t>
              </a:r>
              <a:r>
                <a:rPr lang="en-US" sz="440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4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(±2%)</a:t>
              </a:r>
            </a:p>
            <a:p>
              <a:pPr lvl="1">
                <a:buFont typeface="Arial" charset="0"/>
                <a:buChar char="•"/>
              </a:pPr>
              <a:r>
                <a:rPr lang="en-US" sz="4400" dirty="0" smtClean="0">
                  <a:latin typeface="Arial" charset="0"/>
                  <a:cs typeface="Arial" charset="0"/>
                </a:rPr>
                <a:t>  Heart </a:t>
              </a:r>
              <a:r>
                <a:rPr lang="en-US" sz="4400" dirty="0">
                  <a:latin typeface="Arial" charset="0"/>
                  <a:cs typeface="Arial" charset="0"/>
                </a:rPr>
                <a:t>rate (200-500 </a:t>
              </a:r>
              <a:r>
                <a:rPr lang="en-US" sz="4400" dirty="0" err="1">
                  <a:latin typeface="Arial" charset="0"/>
                  <a:cs typeface="Arial" charset="0"/>
                </a:rPr>
                <a:t>bpm</a:t>
              </a:r>
              <a:r>
                <a:rPr lang="en-US" sz="4400" dirty="0">
                  <a:latin typeface="Arial" charset="0"/>
                  <a:cs typeface="Arial" charset="0"/>
                </a:rPr>
                <a:t>)</a:t>
              </a:r>
            </a:p>
            <a:p>
              <a:pPr lvl="1">
                <a:buFont typeface="Arial" charset="0"/>
                <a:buChar char="•"/>
              </a:pPr>
              <a:r>
                <a:rPr lang="en-US" sz="4400" dirty="0">
                  <a:latin typeface="Arial" charset="0"/>
                  <a:cs typeface="Arial" charset="0"/>
                </a:rPr>
                <a:t>  Rectal temperature (93 – </a:t>
              </a:r>
              <a:r>
                <a:rPr lang="en-US" sz="4400" dirty="0" smtClean="0">
                  <a:latin typeface="Arial" charset="0"/>
                  <a:cs typeface="Arial" charset="0"/>
                </a:rPr>
                <a:t>100°F</a:t>
              </a:r>
              <a:r>
                <a:rPr lang="en-US" sz="4400" dirty="0">
                  <a:latin typeface="Arial" charset="0"/>
                  <a:cs typeface="Arial" charset="0"/>
                </a:rPr>
                <a:t>)</a:t>
              </a:r>
            </a:p>
            <a:p>
              <a:pPr lvl="1">
                <a:buFont typeface="Arial" charset="0"/>
                <a:buChar char="•"/>
              </a:pPr>
              <a:r>
                <a:rPr lang="en-US" sz="4400" dirty="0">
                  <a:latin typeface="Arial" charset="0"/>
                  <a:cs typeface="Arial" charset="0"/>
                </a:rPr>
                <a:t>  Respiration rate (20-30 </a:t>
              </a:r>
              <a:r>
                <a:rPr lang="en-US" sz="4400" dirty="0" err="1">
                  <a:latin typeface="Arial" charset="0"/>
                  <a:cs typeface="Arial" charset="0"/>
                </a:rPr>
                <a:t>bpm</a:t>
              </a:r>
              <a:r>
                <a:rPr lang="en-US" sz="4400" dirty="0">
                  <a:latin typeface="Arial" charset="0"/>
                  <a:cs typeface="Arial" charset="0"/>
                </a:rPr>
                <a:t>)</a:t>
              </a:r>
              <a:endParaRPr lang="en-US" sz="4400" i="1" dirty="0">
                <a:latin typeface="Arial" charset="0"/>
                <a:cs typeface="Arial" charset="0"/>
              </a:endParaRPr>
            </a:p>
            <a:p>
              <a:pPr algn="just"/>
              <a:endParaRPr lang="en-US" sz="4800" b="1" dirty="0">
                <a:solidFill>
                  <a:srgbClr val="BD0039"/>
                </a:solidFill>
              </a:endParaRPr>
            </a:p>
          </p:txBody>
        </p:sp>
      </p:grpSp>
      <p:pic>
        <p:nvPicPr>
          <p:cNvPr id="2055" name="Picture 335" descr="Wcrest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3463" y="261938"/>
            <a:ext cx="37766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537"/>
          <p:cNvSpPr>
            <a:spLocks noChangeArrowheads="1"/>
          </p:cNvSpPr>
          <p:nvPr/>
        </p:nvSpPr>
        <p:spPr bwMode="auto">
          <a:xfrm>
            <a:off x="-2147483648" y="2147206463"/>
            <a:ext cx="214748364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7" name="Rectangle 539"/>
          <p:cNvSpPr>
            <a:spLocks noChangeArrowheads="1"/>
          </p:cNvSpPr>
          <p:nvPr/>
        </p:nvSpPr>
        <p:spPr bwMode="auto">
          <a:xfrm>
            <a:off x="1073742138" y="2147206463"/>
            <a:ext cx="21474826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04" name="Text Box 440"/>
          <p:cNvSpPr txBox="1">
            <a:spLocks noChangeArrowheads="1"/>
          </p:cNvSpPr>
          <p:nvPr/>
        </p:nvSpPr>
        <p:spPr bwMode="auto">
          <a:xfrm>
            <a:off x="38176200" y="29946600"/>
            <a:ext cx="12042775" cy="1270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04940" tIns="52471" rIns="104940" bIns="52471"/>
          <a:lstStyle/>
          <a:p>
            <a:pPr algn="ctr" defTabSz="1049338">
              <a:spcBef>
                <a:spcPct val="50000"/>
              </a:spcBef>
              <a:defRPr/>
            </a:pPr>
            <a:r>
              <a:rPr lang="en-US" sz="7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Acknowledgments</a:t>
            </a:r>
          </a:p>
        </p:txBody>
      </p:sp>
      <p:sp>
        <p:nvSpPr>
          <p:cNvPr id="2060" name="Text Box 441"/>
          <p:cNvSpPr txBox="1">
            <a:spLocks noChangeArrowheads="1"/>
          </p:cNvSpPr>
          <p:nvPr/>
        </p:nvSpPr>
        <p:spPr bwMode="auto">
          <a:xfrm>
            <a:off x="38100000" y="31546800"/>
            <a:ext cx="122888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40" tIns="52471" rIns="104940" bIns="52471"/>
          <a:lstStyle/>
          <a:p>
            <a:pPr algn="just" defTabSz="1049338"/>
            <a:r>
              <a:rPr lang="en-US" sz="35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We would like to thank all </a:t>
            </a:r>
            <a:r>
              <a:rPr lang="en-US" sz="3500" b="1" dirty="0">
                <a:solidFill>
                  <a:schemeClr val="tx2"/>
                </a:solidFill>
                <a:latin typeface="Arial" charset="0"/>
                <a:cs typeface="Arial" charset="0"/>
              </a:rPr>
              <a:t>of those who contributed, especially </a:t>
            </a:r>
            <a:r>
              <a:rPr lang="en-US" sz="3500" b="1" dirty="0">
                <a:latin typeface="Arial" charset="0"/>
                <a:cs typeface="Arial" charset="0"/>
              </a:rPr>
              <a:t>Professor Thomas Yen, PhD, Client Alex Converse, PhD., </a:t>
            </a:r>
            <a:r>
              <a:rPr lang="en-US" sz="3500" b="1" dirty="0" err="1">
                <a:latin typeface="Arial" charset="0"/>
                <a:cs typeface="Arial" charset="0"/>
              </a:rPr>
              <a:t>Amit</a:t>
            </a:r>
            <a:r>
              <a:rPr lang="en-US" sz="3500" b="1" dirty="0">
                <a:latin typeface="Arial" charset="0"/>
                <a:cs typeface="Arial" charset="0"/>
              </a:rPr>
              <a:t> </a:t>
            </a:r>
            <a:r>
              <a:rPr lang="en-US" sz="3500" b="1" dirty="0" err="1" smtClean="0">
                <a:latin typeface="Arial" charset="0"/>
                <a:cs typeface="Arial" charset="0"/>
              </a:rPr>
              <a:t>Nimunkar</a:t>
            </a:r>
            <a:r>
              <a:rPr lang="en-US" sz="3500" b="1" dirty="0" smtClean="0">
                <a:latin typeface="Arial" charset="0"/>
                <a:cs typeface="Arial" charset="0"/>
              </a:rPr>
              <a:t>, Jon </a:t>
            </a:r>
            <a:r>
              <a:rPr lang="en-US" sz="3500" b="1" dirty="0" err="1" smtClean="0">
                <a:latin typeface="Arial" charset="0"/>
                <a:cs typeface="Arial" charset="0"/>
              </a:rPr>
              <a:t>Baran</a:t>
            </a:r>
            <a:r>
              <a:rPr lang="en-US" sz="3500" b="1" dirty="0" smtClean="0">
                <a:latin typeface="Arial" charset="0"/>
                <a:cs typeface="Arial" charset="0"/>
              </a:rPr>
              <a:t>, Chris </a:t>
            </a:r>
            <a:r>
              <a:rPr lang="en-US" sz="3500" b="1" dirty="0" err="1" smtClean="0">
                <a:latin typeface="Arial" charset="0"/>
                <a:cs typeface="Arial" charset="0"/>
              </a:rPr>
              <a:t>Esser</a:t>
            </a:r>
            <a:r>
              <a:rPr lang="en-US" sz="3500" b="1" dirty="0" smtClean="0">
                <a:latin typeface="Arial" charset="0"/>
                <a:cs typeface="Arial" charset="0"/>
              </a:rPr>
              <a:t>, </a:t>
            </a:r>
            <a:r>
              <a:rPr lang="en-US" sz="3500" b="1" dirty="0" smtClean="0">
                <a:latin typeface="Arial" charset="0"/>
                <a:cs typeface="Arial" charset="0"/>
              </a:rPr>
              <a:t>Liz </a:t>
            </a:r>
            <a:r>
              <a:rPr lang="en-US" sz="3500" b="1" dirty="0" err="1" smtClean="0">
                <a:latin typeface="Arial" charset="0"/>
                <a:cs typeface="Arial" charset="0"/>
              </a:rPr>
              <a:t>Ahlers</a:t>
            </a:r>
            <a:r>
              <a:rPr lang="en-US" sz="3500" b="1" dirty="0" smtClean="0">
                <a:latin typeface="Arial" charset="0"/>
                <a:cs typeface="Arial" charset="0"/>
              </a:rPr>
              <a:t>, and Jeff </a:t>
            </a:r>
            <a:r>
              <a:rPr lang="en-US" sz="3500" b="1" dirty="0" err="1" smtClean="0">
                <a:latin typeface="Arial" charset="0"/>
                <a:cs typeface="Arial" charset="0"/>
              </a:rPr>
              <a:t>Moirano</a:t>
            </a:r>
            <a:r>
              <a:rPr lang="en-US" sz="3500" b="1" dirty="0" smtClean="0">
                <a:latin typeface="Arial" charset="0"/>
                <a:cs typeface="Arial" charset="0"/>
              </a:rPr>
              <a:t> for </a:t>
            </a:r>
            <a:r>
              <a:rPr lang="en-US" sz="3500" b="1" dirty="0">
                <a:latin typeface="Arial" charset="0"/>
                <a:cs typeface="Arial" charset="0"/>
              </a:rPr>
              <a:t>their support and </a:t>
            </a:r>
            <a:r>
              <a:rPr lang="en-US" sz="3500" b="1" dirty="0" smtClean="0">
                <a:latin typeface="Arial" charset="0"/>
                <a:cs typeface="Arial" charset="0"/>
              </a:rPr>
              <a:t>assistance.</a:t>
            </a:r>
            <a:endParaRPr lang="en-US" sz="3600" b="1" dirty="0">
              <a:latin typeface="Arial" charset="0"/>
              <a:cs typeface="Arial" charset="0"/>
            </a:endParaRPr>
          </a:p>
        </p:txBody>
      </p:sp>
      <p:sp>
        <p:nvSpPr>
          <p:cNvPr id="2061" name="Rectangle 444"/>
          <p:cNvSpPr>
            <a:spLocks noChangeArrowheads="1"/>
          </p:cNvSpPr>
          <p:nvPr/>
        </p:nvSpPr>
        <p:spPr bwMode="auto">
          <a:xfrm>
            <a:off x="0" y="14143038"/>
            <a:ext cx="1841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63" name="Group 7"/>
          <p:cNvGrpSpPr>
            <a:grpSpLocks/>
          </p:cNvGrpSpPr>
          <p:nvPr/>
        </p:nvGrpSpPr>
        <p:grpSpPr bwMode="auto">
          <a:xfrm>
            <a:off x="42138600" y="1066800"/>
            <a:ext cx="3886200" cy="3962400"/>
            <a:chOff x="4572000" y="2438400"/>
            <a:chExt cx="2947773" cy="2895600"/>
          </a:xfrm>
        </p:grpSpPr>
        <p:pic>
          <p:nvPicPr>
            <p:cNvPr id="207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2438400"/>
              <a:ext cx="2947773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26066" y="3269397"/>
              <a:ext cx="43828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Text Box 97"/>
          <p:cNvSpPr txBox="1">
            <a:spLocks noChangeArrowheads="1"/>
          </p:cNvSpPr>
          <p:nvPr/>
        </p:nvSpPr>
        <p:spPr bwMode="auto">
          <a:xfrm>
            <a:off x="838200" y="18135600"/>
            <a:ext cx="13030200" cy="13335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04940" tIns="52471" rIns="104940" bIns="52471"/>
          <a:lstStyle/>
          <a:p>
            <a:pPr algn="ctr" defTabSz="1049338">
              <a:spcBef>
                <a:spcPct val="50000"/>
              </a:spcBef>
              <a:defRPr/>
            </a:pPr>
            <a:r>
              <a:rPr lang="en-US" sz="7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Background</a:t>
            </a:r>
            <a:endParaRPr lang="en-US" sz="7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65" name="Text Box 732"/>
          <p:cNvSpPr txBox="1">
            <a:spLocks noChangeArrowheads="1"/>
          </p:cNvSpPr>
          <p:nvPr/>
        </p:nvSpPr>
        <p:spPr bwMode="auto">
          <a:xfrm>
            <a:off x="1143000" y="7086600"/>
            <a:ext cx="12496800" cy="1059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40" tIns="52471" rIns="104940" bIns="52471"/>
          <a:lstStyle/>
          <a:p>
            <a:pPr algn="just"/>
            <a:r>
              <a:rPr lang="en-US" sz="4000" dirty="0">
                <a:latin typeface="Arial" charset="0"/>
                <a:cs typeface="Arial" charset="0"/>
              </a:rPr>
              <a:t>In the course of our client’s research, PET imaging of rats are often used.  During each scan, four rats are anesthetized and manually kept under anesthesia for the course of a few hours.  Because the current system of anesthesia requires manual adjustments, the vitals of each rat must be monitored constantly.  Currently our client is using a veterinary pulse </a:t>
            </a:r>
            <a:r>
              <a:rPr lang="en-US" sz="4000" dirty="0" err="1">
                <a:latin typeface="Arial" charset="0"/>
                <a:cs typeface="Arial" charset="0"/>
              </a:rPr>
              <a:t>oximeter</a:t>
            </a:r>
            <a:r>
              <a:rPr lang="en-US" sz="4000" dirty="0">
                <a:latin typeface="Arial" charset="0"/>
                <a:cs typeface="Arial" charset="0"/>
              </a:rPr>
              <a:t> designed for “small animals” (such as dogs, cats, and monkeys).  However, since the rat has a relatively much higher heart rate, the machine often displays inconsistent readings, greatly reducing the efficiency of anesthesia delivery. Our novel monitoring device allows for the record and display of</a:t>
            </a:r>
            <a:r>
              <a:rPr lang="en-US" sz="4000" dirty="0" smtClean="0">
                <a:latin typeface="Arial" charset="0"/>
                <a:cs typeface="Arial" charset="0"/>
              </a:rPr>
              <a:t> heart </a:t>
            </a:r>
            <a:r>
              <a:rPr lang="en-US" sz="4000" dirty="0">
                <a:latin typeface="Arial" charset="0"/>
                <a:cs typeface="Arial" charset="0"/>
              </a:rPr>
              <a:t>rates,</a:t>
            </a:r>
            <a:r>
              <a:rPr lang="en-US" sz="4000" dirty="0" smtClean="0">
                <a:latin typeface="Arial" charset="0"/>
                <a:cs typeface="Arial" charset="0"/>
              </a:rPr>
              <a:t> respiratory rate, and </a:t>
            </a:r>
            <a:r>
              <a:rPr lang="en-US" sz="4000" dirty="0">
                <a:latin typeface="Arial" charset="0"/>
                <a:cs typeface="Arial" charset="0"/>
              </a:rPr>
              <a:t>body temperatures of four rats simultaneously during PET imaging experiments in order to maintain appropriate anesthesia dosages on each of the four rats independently. </a:t>
            </a:r>
          </a:p>
        </p:txBody>
      </p:sp>
      <p:sp>
        <p:nvSpPr>
          <p:cNvPr id="2072" name="Text Box 732"/>
          <p:cNvSpPr txBox="1">
            <a:spLocks noChangeArrowheads="1"/>
          </p:cNvSpPr>
          <p:nvPr/>
        </p:nvSpPr>
        <p:spPr bwMode="auto">
          <a:xfrm>
            <a:off x="1219200" y="27508200"/>
            <a:ext cx="1249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40" tIns="52471" rIns="104940" bIns="52471"/>
          <a:lstStyle/>
          <a:p>
            <a:r>
              <a:rPr lang="en-US" altLang="zh-TW" sz="4000" dirty="0" smtClean="0">
                <a:latin typeface="Arial"/>
                <a:cs typeface="Arial"/>
              </a:rPr>
              <a:t>Veterinary Pulse </a:t>
            </a:r>
            <a:r>
              <a:rPr lang="en-US" altLang="zh-TW" sz="4000" dirty="0" err="1" smtClean="0">
                <a:latin typeface="Arial"/>
                <a:cs typeface="Arial"/>
              </a:rPr>
              <a:t>Oximeters</a:t>
            </a:r>
            <a:endParaRPr lang="en-US" altLang="zh-TW" sz="4000" dirty="0" smtClean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altLang="zh-TW" sz="4000" dirty="0" smtClean="0">
                <a:latin typeface="Arial"/>
                <a:cs typeface="Arial"/>
              </a:rPr>
              <a:t> Designed for humans, e.g. </a:t>
            </a:r>
            <a:r>
              <a:rPr lang="en-US" altLang="zh-TW" sz="4000" dirty="0" err="1" smtClean="0">
                <a:latin typeface="Arial"/>
                <a:cs typeface="Arial"/>
              </a:rPr>
              <a:t>Nellcor</a:t>
            </a:r>
            <a:r>
              <a:rPr lang="en-US" altLang="zh-TW" sz="4000" dirty="0" smtClean="0">
                <a:latin typeface="Arial"/>
                <a:cs typeface="Arial"/>
              </a:rPr>
              <a:t> and </a:t>
            </a:r>
            <a:r>
              <a:rPr lang="en-US" altLang="zh-TW" sz="4000" dirty="0" err="1" smtClean="0">
                <a:latin typeface="Arial"/>
                <a:cs typeface="Arial"/>
              </a:rPr>
              <a:t>Criticare</a:t>
            </a:r>
            <a:endParaRPr lang="en-US" altLang="zh-TW" sz="4000" dirty="0" smtClean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altLang="zh-TW" sz="4000" dirty="0" smtClean="0">
                <a:latin typeface="Arial"/>
                <a:cs typeface="Arial"/>
              </a:rPr>
              <a:t> Not sensitive enough to detect the mouse pulse </a:t>
            </a:r>
          </a:p>
          <a:p>
            <a:pPr>
              <a:buFontTx/>
              <a:buChar char="•"/>
            </a:pPr>
            <a:r>
              <a:rPr lang="en-US" altLang="zh-TW" sz="4000" dirty="0" smtClean="0">
                <a:latin typeface="Arial"/>
                <a:cs typeface="Arial"/>
              </a:rPr>
              <a:t> </a:t>
            </a:r>
            <a:r>
              <a:rPr lang="en-US" altLang="zh-TW" sz="4000" dirty="0" err="1" smtClean="0">
                <a:latin typeface="Arial"/>
                <a:cs typeface="Arial"/>
              </a:rPr>
              <a:t>MouseOx</a:t>
            </a:r>
            <a:r>
              <a:rPr lang="en-US" altLang="zh-TW" sz="4000" dirty="0" smtClean="0">
                <a:latin typeface="Arial"/>
                <a:cs typeface="Arial"/>
              </a:rPr>
              <a:t> by Starr Life Sciences, pulse </a:t>
            </a:r>
            <a:r>
              <a:rPr lang="en-US" altLang="zh-TW" sz="4000" dirty="0" err="1" smtClean="0">
                <a:latin typeface="Arial"/>
                <a:cs typeface="Arial"/>
              </a:rPr>
              <a:t>oximeter</a:t>
            </a:r>
            <a:r>
              <a:rPr lang="en-US" altLang="zh-TW" sz="4000" dirty="0" smtClean="0">
                <a:latin typeface="Arial"/>
                <a:cs typeface="Arial"/>
              </a:rPr>
              <a:t> 	specialized for mouse</a:t>
            </a:r>
            <a:endParaRPr lang="en-US" altLang="zh-TW" sz="4000" dirty="0" smtClean="0">
              <a:latin typeface="Arial"/>
              <a:cs typeface="Arial"/>
            </a:endParaRPr>
          </a:p>
          <a:p>
            <a:endParaRPr lang="en-US" altLang="zh-TW" sz="4000" dirty="0">
              <a:latin typeface="Arial"/>
              <a:ea typeface="Arial" charset="0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556200" y="19278600"/>
            <a:ext cx="7010400" cy="7656969"/>
            <a:chOff x="29794200" y="26822400"/>
            <a:chExt cx="7010400" cy="7656969"/>
          </a:xfrm>
        </p:grpSpPr>
        <p:pic>
          <p:nvPicPr>
            <p:cNvPr id="2069" name="Picture 29" descr="Oscillioscop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94200" y="26822400"/>
              <a:ext cx="70104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29794200" y="32232600"/>
              <a:ext cx="7010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err="1" smtClean="0">
                  <a:latin typeface="Arial" pitchFamily="34" charset="0"/>
                  <a:cs typeface="Arial" pitchFamily="34" charset="0"/>
                </a:rPr>
                <a:t>Plethysmograph</a:t>
              </a:r>
              <a:r>
                <a:rPr lang="en-US" sz="3500" dirty="0" smtClean="0">
                  <a:latin typeface="Arial" pitchFamily="34" charset="0"/>
                  <a:cs typeface="Arial" pitchFamily="34" charset="0"/>
                </a:rPr>
                <a:t> signal from the modified pulse </a:t>
              </a:r>
              <a:r>
                <a:rPr lang="en-US" sz="3500" dirty="0" err="1" smtClean="0">
                  <a:latin typeface="Arial" pitchFamily="34" charset="0"/>
                  <a:cs typeface="Arial" pitchFamily="34" charset="0"/>
                </a:rPr>
                <a:t>oximeter</a:t>
              </a:r>
              <a:r>
                <a:rPr lang="en-US" sz="3500" dirty="0" smtClean="0">
                  <a:latin typeface="Arial" pitchFamily="34" charset="0"/>
                  <a:cs typeface="Arial" pitchFamily="34" charset="0"/>
                </a:rPr>
                <a:t> clip running through the constructed circuit.  </a:t>
              </a:r>
              <a:endParaRPr lang="en-US" sz="3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78" name="AutoShape 30" descr="https://mywebspace.wisc.edu/werbeckes/private/Design/Vitals_pic1.bmp?uniq=-ntf4dx"/>
          <p:cNvSpPr>
            <a:spLocks noChangeAspect="1" noChangeArrowheads="1"/>
          </p:cNvSpPr>
          <p:nvPr/>
        </p:nvSpPr>
        <p:spPr bwMode="auto">
          <a:xfrm>
            <a:off x="95250" y="-6629400"/>
            <a:ext cx="10839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ttps://mywebspace.wisc.edu/werbeckes/private/Design/Vitals_pic1.bmp?uniq=-ntf4dx"/>
          <p:cNvSpPr>
            <a:spLocks noChangeAspect="1" noChangeArrowheads="1"/>
          </p:cNvSpPr>
          <p:nvPr/>
        </p:nvSpPr>
        <p:spPr bwMode="auto">
          <a:xfrm>
            <a:off x="95250" y="-6629400"/>
            <a:ext cx="10839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Text Box 732"/>
          <p:cNvSpPr txBox="1">
            <a:spLocks noChangeArrowheads="1"/>
          </p:cNvSpPr>
          <p:nvPr/>
        </p:nvSpPr>
        <p:spPr bwMode="auto">
          <a:xfrm>
            <a:off x="30480000" y="149352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40" tIns="52471" rIns="104940" bIns="52471"/>
          <a:lstStyle/>
          <a:p>
            <a:pPr marL="431800" lvl="0" indent="-323850" defTabSz="457200"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 	We used a pulse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oximeter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circuit and sensor to display the blood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plethysmograph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31800" lvl="0" indent="-323850" defTabSz="457200"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	With each waveform representing a pulse, we can record the heart rate with a peak detection algorithm.</a:t>
            </a:r>
          </a:p>
        </p:txBody>
      </p:sp>
      <p:sp>
        <p:nvSpPr>
          <p:cNvPr id="175" name="Text Box 97"/>
          <p:cNvSpPr txBox="1">
            <a:spLocks noChangeArrowheads="1"/>
          </p:cNvSpPr>
          <p:nvPr/>
        </p:nvSpPr>
        <p:spPr bwMode="auto">
          <a:xfrm>
            <a:off x="838200" y="25984200"/>
            <a:ext cx="13030200" cy="13335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04940" tIns="52471" rIns="104940" bIns="52471"/>
          <a:lstStyle/>
          <a:p>
            <a:pPr algn="ctr" defTabSz="1049338">
              <a:spcBef>
                <a:spcPct val="50000"/>
              </a:spcBef>
              <a:defRPr/>
            </a:pPr>
            <a:r>
              <a:rPr lang="en-US" sz="7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Current Devices</a:t>
            </a:r>
            <a:endParaRPr lang="en-US" sz="7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8100000" y="34442400"/>
            <a:ext cx="1234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References:</a:t>
            </a:r>
          </a:p>
          <a:p>
            <a:r>
              <a:rPr lang="en-US" dirty="0" smtClean="0">
                <a:latin typeface="Calibri" pitchFamily="34" charset="0"/>
              </a:rPr>
              <a:t>Webster, J. G., </a:t>
            </a:r>
            <a:r>
              <a:rPr lang="en-US" u="sng" dirty="0" smtClean="0">
                <a:latin typeface="Calibri" pitchFamily="34" charset="0"/>
              </a:rPr>
              <a:t>Design of Pulse </a:t>
            </a:r>
            <a:r>
              <a:rPr lang="en-US" u="sng" dirty="0" err="1" smtClean="0">
                <a:latin typeface="Calibri" pitchFamily="34" charset="0"/>
              </a:rPr>
              <a:t>Oximeters</a:t>
            </a:r>
            <a:r>
              <a:rPr lang="en-US" dirty="0" smtClean="0">
                <a:latin typeface="Calibri" pitchFamily="34" charset="0"/>
              </a:rPr>
              <a:t>. IOP Publishing Ltd 1997.</a:t>
            </a:r>
          </a:p>
          <a:p>
            <a:r>
              <a:rPr lang="en-US" dirty="0" smtClean="0">
                <a:latin typeface="Calibri" pitchFamily="34" charset="0"/>
              </a:rPr>
              <a:t>Ford D., D. </a:t>
            </a:r>
            <a:r>
              <a:rPr lang="en-US" dirty="0" err="1" smtClean="0">
                <a:latin typeface="Calibri" pitchFamily="34" charset="0"/>
              </a:rPr>
              <a:t>Nachreiner</a:t>
            </a:r>
            <a:r>
              <a:rPr lang="en-US" dirty="0" smtClean="0">
                <a:latin typeface="Calibri" pitchFamily="34" charset="0"/>
              </a:rPr>
              <a:t>, R. Thomas, “Design of a Pulse </a:t>
            </a:r>
            <a:r>
              <a:rPr lang="en-US" dirty="0" err="1" smtClean="0">
                <a:latin typeface="Calibri" pitchFamily="34" charset="0"/>
              </a:rPr>
              <a:t>Oximeter</a:t>
            </a:r>
            <a:r>
              <a:rPr lang="en-US" dirty="0" smtClean="0">
                <a:latin typeface="Calibri" pitchFamily="34" charset="0"/>
              </a:rPr>
              <a:t> for Use in Mice”. 2005.</a:t>
            </a:r>
          </a:p>
          <a:p>
            <a:endParaRPr lang="en-US" dirty="0"/>
          </a:p>
        </p:txBody>
      </p:sp>
      <p:pic>
        <p:nvPicPr>
          <p:cNvPr id="177" name="Picture 176" descr="DSC042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00" y="28575000"/>
            <a:ext cx="5710768" cy="4283076"/>
          </a:xfrm>
          <a:prstGeom prst="rect">
            <a:avLst/>
          </a:prstGeom>
        </p:spPr>
      </p:pic>
      <p:grpSp>
        <p:nvGrpSpPr>
          <p:cNvPr id="259" name="Group 258"/>
          <p:cNvGrpSpPr/>
          <p:nvPr/>
        </p:nvGrpSpPr>
        <p:grpSpPr>
          <a:xfrm>
            <a:off x="14706600" y="15392400"/>
            <a:ext cx="14935200" cy="10628769"/>
            <a:chOff x="15392400" y="21640800"/>
            <a:chExt cx="14935200" cy="10628769"/>
          </a:xfrm>
        </p:grpSpPr>
        <p:graphicFrame>
          <p:nvGraphicFramePr>
            <p:cNvPr id="31" name="Chart 30"/>
            <p:cNvGraphicFramePr/>
            <p:nvPr/>
          </p:nvGraphicFramePr>
          <p:xfrm>
            <a:off x="15392400" y="21640800"/>
            <a:ext cx="14935200" cy="838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78" name="TextBox 177"/>
            <p:cNvSpPr txBox="1"/>
            <p:nvPr/>
          </p:nvSpPr>
          <p:spPr>
            <a:xfrm>
              <a:off x="15392400" y="30022800"/>
              <a:ext cx="14859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smtClean="0">
                  <a:latin typeface="Arial" pitchFamily="34" charset="0"/>
                  <a:cs typeface="Arial" pitchFamily="34" charset="0"/>
                </a:rPr>
                <a:t>Voltage </a:t>
              </a:r>
              <a:r>
                <a:rPr lang="en-US" sz="3500" dirty="0">
                  <a:latin typeface="Arial" pitchFamily="34" charset="0"/>
                  <a:cs typeface="Arial" pitchFamily="34" charset="0"/>
                </a:rPr>
                <a:t>vs. Temperature. After testing of the </a:t>
              </a:r>
              <a:r>
                <a:rPr lang="en-US" sz="3500" dirty="0" err="1">
                  <a:latin typeface="Arial" pitchFamily="34" charset="0"/>
                  <a:cs typeface="Arial" pitchFamily="34" charset="0"/>
                </a:rPr>
                <a:t>thermistor</a:t>
              </a:r>
              <a:r>
                <a:rPr lang="en-US" sz="3500" dirty="0">
                  <a:latin typeface="Arial" pitchFamily="34" charset="0"/>
                  <a:cs typeface="Arial" pitchFamily="34" charset="0"/>
                </a:rPr>
                <a:t>, we found that within our design specification range (~90-110 °F) the correlation between temperature and output voltage was very near linear with a R</a:t>
              </a:r>
              <a:r>
                <a:rPr lang="en-US" sz="3500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500" dirty="0">
                  <a:latin typeface="Arial" pitchFamily="34" charset="0"/>
                  <a:cs typeface="Arial" pitchFamily="34" charset="0"/>
                </a:rPr>
                <a:t> greater than 0.975.</a:t>
              </a:r>
            </a:p>
          </p:txBody>
        </p:sp>
      </p:grpSp>
      <p:pic>
        <p:nvPicPr>
          <p:cNvPr id="179" name="Picture 178" descr="DSC0428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54400" y="9220200"/>
            <a:ext cx="5486400" cy="4114800"/>
          </a:xfrm>
          <a:prstGeom prst="rect">
            <a:avLst/>
          </a:prstGeom>
        </p:spPr>
      </p:pic>
      <p:pic>
        <p:nvPicPr>
          <p:cNvPr id="180" name="Picture 179" descr="DSC0429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3139400" y="8940800"/>
            <a:ext cx="5079999" cy="3810000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14706600" y="13411201"/>
            <a:ext cx="13487400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Digital human oral thermometers were used for creating temperature sensors. 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Thermistors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were removed and placed in a simple circuit of a voltage divider and a non-inverting op amp.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9395400" y="9677400"/>
            <a:ext cx="10824099" cy="2329026"/>
            <a:chOff x="15087600" y="7772400"/>
            <a:chExt cx="10824099" cy="2329026"/>
          </a:xfrm>
        </p:grpSpPr>
        <p:sp>
          <p:nvSpPr>
            <p:cNvPr id="182" name="Alternate Process 9"/>
            <p:cNvSpPr/>
            <p:nvPr/>
          </p:nvSpPr>
          <p:spPr>
            <a:xfrm>
              <a:off x="15087600" y="7772400"/>
              <a:ext cx="2402149" cy="1892921"/>
            </a:xfrm>
            <a:prstGeom prst="flowChartAlternateProcess">
              <a:avLst/>
            </a:prstGeom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>
              <a:normAutofit/>
            </a:bodyPr>
            <a:lstStyle/>
            <a:p>
              <a:pPr algn="ctr"/>
              <a:r>
                <a:rPr lang="en-US" dirty="0" smtClean="0"/>
                <a:t>Computer</a:t>
              </a:r>
            </a:p>
            <a:p>
              <a:pPr algn="ctr"/>
              <a:r>
                <a:rPr lang="en-US" dirty="0" err="1" smtClean="0"/>
                <a:t>LabView</a:t>
              </a:r>
              <a:endParaRPr lang="en-US" dirty="0"/>
            </a:p>
          </p:txBody>
        </p:sp>
        <p:sp>
          <p:nvSpPr>
            <p:cNvPr id="183" name="Alternate Process 14"/>
            <p:cNvSpPr/>
            <p:nvPr/>
          </p:nvSpPr>
          <p:spPr>
            <a:xfrm>
              <a:off x="17907000" y="7772400"/>
              <a:ext cx="2543452" cy="873656"/>
            </a:xfrm>
            <a:prstGeom prst="flowChartAlternateProcess">
              <a:avLst/>
            </a:prstGeom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DAq</a:t>
              </a:r>
              <a:r>
                <a:rPr lang="en-US" dirty="0" smtClean="0"/>
                <a:t> Box</a:t>
              </a:r>
              <a:endParaRPr lang="en-US" dirty="0"/>
            </a:p>
          </p:txBody>
        </p:sp>
        <p:cxnSp>
          <p:nvCxnSpPr>
            <p:cNvPr id="184" name="Elbow Connector 183"/>
            <p:cNvCxnSpPr>
              <a:stCxn id="182" idx="3"/>
              <a:endCxn id="183" idx="1"/>
            </p:cNvCxnSpPr>
            <p:nvPr/>
          </p:nvCxnSpPr>
          <p:spPr>
            <a:xfrm flipV="1">
              <a:off x="17489749" y="8209228"/>
              <a:ext cx="417251" cy="50963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6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Alternate Process 17"/>
            <p:cNvSpPr/>
            <p:nvPr/>
          </p:nvSpPr>
          <p:spPr>
            <a:xfrm>
              <a:off x="21107400" y="7772400"/>
              <a:ext cx="4804299" cy="652626"/>
            </a:xfrm>
            <a:prstGeom prst="flowChartAlternateProcess">
              <a:avLst/>
            </a:prstGeom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Heart Rate</a:t>
              </a:r>
              <a:endParaRPr lang="en-US" dirty="0"/>
            </a:p>
          </p:txBody>
        </p:sp>
        <p:cxnSp>
          <p:nvCxnSpPr>
            <p:cNvPr id="187" name="Curved Connector 186"/>
            <p:cNvCxnSpPr>
              <a:stCxn id="183" idx="3"/>
              <a:endCxn id="185" idx="1"/>
            </p:cNvCxnSpPr>
            <p:nvPr/>
          </p:nvCxnSpPr>
          <p:spPr>
            <a:xfrm flipV="1">
              <a:off x="20450452" y="8098713"/>
              <a:ext cx="656948" cy="11051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66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Alternate Process 21"/>
            <p:cNvSpPr/>
            <p:nvPr/>
          </p:nvSpPr>
          <p:spPr>
            <a:xfrm>
              <a:off x="21107400" y="8610600"/>
              <a:ext cx="4804299" cy="652626"/>
            </a:xfrm>
            <a:prstGeom prst="flowChartAlternateProcess">
              <a:avLst/>
            </a:prstGeom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Temperature</a:t>
              </a:r>
              <a:endParaRPr lang="en-US" dirty="0"/>
            </a:p>
          </p:txBody>
        </p:sp>
        <p:sp>
          <p:nvSpPr>
            <p:cNvPr id="190" name="Alternate Process 22"/>
            <p:cNvSpPr/>
            <p:nvPr/>
          </p:nvSpPr>
          <p:spPr>
            <a:xfrm>
              <a:off x="21107400" y="9448800"/>
              <a:ext cx="4804299" cy="652626"/>
            </a:xfrm>
            <a:prstGeom prst="flowChartAlternateProcess">
              <a:avLst/>
            </a:prstGeom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Respiratory Rate</a:t>
              </a:r>
              <a:endParaRPr lang="en-US" dirty="0"/>
            </a:p>
          </p:txBody>
        </p:sp>
        <p:cxnSp>
          <p:nvCxnSpPr>
            <p:cNvPr id="191" name="Curved Connector 190"/>
            <p:cNvCxnSpPr>
              <a:stCxn id="183" idx="3"/>
              <a:endCxn id="189" idx="1"/>
            </p:cNvCxnSpPr>
            <p:nvPr/>
          </p:nvCxnSpPr>
          <p:spPr>
            <a:xfrm>
              <a:off x="20450452" y="8209228"/>
              <a:ext cx="656948" cy="72768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66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urved Connector 191"/>
            <p:cNvCxnSpPr>
              <a:stCxn id="183" idx="3"/>
              <a:endCxn id="190" idx="1"/>
            </p:cNvCxnSpPr>
            <p:nvPr/>
          </p:nvCxnSpPr>
          <p:spPr>
            <a:xfrm>
              <a:off x="20450452" y="8209228"/>
              <a:ext cx="656948" cy="1565885"/>
            </a:xfrm>
            <a:prstGeom prst="curvedConnector3">
              <a:avLst>
                <a:gd name="adj1" fmla="val 21002"/>
              </a:avLst>
            </a:prstGeom>
            <a:ln>
              <a:solidFill>
                <a:srgbClr val="66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785800" y="12344400"/>
            <a:ext cx="11582400" cy="9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8" name="Group 257"/>
          <p:cNvGrpSpPr/>
          <p:nvPr/>
        </p:nvGrpSpPr>
        <p:grpSpPr>
          <a:xfrm>
            <a:off x="12192000" y="7010400"/>
            <a:ext cx="13030200" cy="1752600"/>
            <a:chOff x="15240000" y="18059400"/>
            <a:chExt cx="13030200" cy="1752600"/>
          </a:xfrm>
        </p:grpSpPr>
        <p:grpSp>
          <p:nvGrpSpPr>
            <p:cNvPr id="253" name="Group 252"/>
            <p:cNvGrpSpPr/>
            <p:nvPr/>
          </p:nvGrpSpPr>
          <p:grpSpPr>
            <a:xfrm>
              <a:off x="17754600" y="19354800"/>
              <a:ext cx="8115300" cy="457200"/>
              <a:chOff x="2504813" y="6356350"/>
              <a:chExt cx="5064387" cy="259081"/>
            </a:xfrm>
            <a:solidFill>
              <a:srgbClr val="C00000"/>
            </a:solidFill>
          </p:grpSpPr>
          <p:sp>
            <p:nvSpPr>
              <p:cNvPr id="254" name="Rectangle 253"/>
              <p:cNvSpPr/>
              <p:nvPr/>
            </p:nvSpPr>
            <p:spPr>
              <a:xfrm>
                <a:off x="2895600" y="6356350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504813" y="6463031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139813" y="6569712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7" name="Text Box 97"/>
            <p:cNvSpPr txBox="1">
              <a:spLocks noChangeArrowheads="1"/>
            </p:cNvSpPr>
            <p:nvPr/>
          </p:nvSpPr>
          <p:spPr bwMode="auto">
            <a:xfrm>
              <a:off x="15240000" y="18059400"/>
              <a:ext cx="13030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4940" tIns="52471" rIns="104940" bIns="52471"/>
            <a:lstStyle/>
            <a:p>
              <a:pPr algn="ctr" defTabSz="1049338">
                <a:spcBef>
                  <a:spcPct val="50000"/>
                </a:spcBef>
                <a:defRPr/>
              </a:pPr>
              <a:r>
                <a:rPr lang="en-US" sz="7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Temperature</a:t>
              </a:r>
              <a:endParaRPr lang="en-US" sz="7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26746200" y="7086600"/>
            <a:ext cx="13030200" cy="1752600"/>
            <a:chOff x="15240000" y="18059400"/>
            <a:chExt cx="13030200" cy="1752600"/>
          </a:xfrm>
        </p:grpSpPr>
        <p:grpSp>
          <p:nvGrpSpPr>
            <p:cNvPr id="261" name="Group 252"/>
            <p:cNvGrpSpPr/>
            <p:nvPr/>
          </p:nvGrpSpPr>
          <p:grpSpPr>
            <a:xfrm>
              <a:off x="17754600" y="19354751"/>
              <a:ext cx="8115300" cy="457198"/>
              <a:chOff x="2504813" y="6356350"/>
              <a:chExt cx="5064387" cy="259081"/>
            </a:xfrm>
            <a:solidFill>
              <a:srgbClr val="C00000"/>
            </a:solidFill>
          </p:grpSpPr>
          <p:sp>
            <p:nvSpPr>
              <p:cNvPr id="263" name="Rectangle 262"/>
              <p:cNvSpPr/>
              <p:nvPr/>
            </p:nvSpPr>
            <p:spPr>
              <a:xfrm>
                <a:off x="2895600" y="6356350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2504813" y="6463031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139813" y="6569712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2" name="Text Box 97"/>
            <p:cNvSpPr txBox="1">
              <a:spLocks noChangeArrowheads="1"/>
            </p:cNvSpPr>
            <p:nvPr/>
          </p:nvSpPr>
          <p:spPr bwMode="auto">
            <a:xfrm>
              <a:off x="15240000" y="18059400"/>
              <a:ext cx="13030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4940" tIns="52471" rIns="104940" bIns="52471"/>
            <a:lstStyle/>
            <a:p>
              <a:pPr algn="ctr" defTabSz="1049338">
                <a:spcBef>
                  <a:spcPct val="50000"/>
                </a:spcBef>
                <a:defRPr/>
              </a:pPr>
              <a:r>
                <a:rPr lang="en-US" sz="7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Heart Rate</a:t>
              </a:r>
              <a:endParaRPr lang="en-US" sz="7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2496800" y="26212800"/>
            <a:ext cx="13030200" cy="1752549"/>
            <a:chOff x="15240000" y="18059400"/>
            <a:chExt cx="13030200" cy="1752549"/>
          </a:xfrm>
        </p:grpSpPr>
        <p:grpSp>
          <p:nvGrpSpPr>
            <p:cNvPr id="267" name="Group 252"/>
            <p:cNvGrpSpPr/>
            <p:nvPr/>
          </p:nvGrpSpPr>
          <p:grpSpPr>
            <a:xfrm>
              <a:off x="17754600" y="19354751"/>
              <a:ext cx="8115300" cy="457198"/>
              <a:chOff x="2504813" y="6356350"/>
              <a:chExt cx="5064387" cy="259081"/>
            </a:xfrm>
            <a:solidFill>
              <a:srgbClr val="C00000"/>
            </a:solidFill>
          </p:grpSpPr>
          <p:sp>
            <p:nvSpPr>
              <p:cNvPr id="269" name="Rectangle 268"/>
              <p:cNvSpPr/>
              <p:nvPr/>
            </p:nvSpPr>
            <p:spPr>
              <a:xfrm>
                <a:off x="2895600" y="6356350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504813" y="6463031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139813" y="6569712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8" name="Text Box 97"/>
            <p:cNvSpPr txBox="1">
              <a:spLocks noChangeArrowheads="1"/>
            </p:cNvSpPr>
            <p:nvPr/>
          </p:nvSpPr>
          <p:spPr bwMode="auto">
            <a:xfrm>
              <a:off x="15240000" y="18059400"/>
              <a:ext cx="13030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4940" tIns="52471" rIns="104940" bIns="52471"/>
            <a:lstStyle/>
            <a:p>
              <a:pPr algn="ctr" defTabSz="1049338">
                <a:spcBef>
                  <a:spcPct val="50000"/>
                </a:spcBef>
                <a:defRPr/>
              </a:pPr>
              <a:r>
                <a:rPr lang="en-US" sz="7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Respiratory Rate</a:t>
              </a:r>
              <a:endParaRPr lang="en-US" sz="7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66" name="Picture 65" descr="working FSR2 crop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31400" y="28651200"/>
            <a:ext cx="14774875" cy="51339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1623000" y="9372600"/>
            <a:ext cx="4482790" cy="51054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8328600" y="23850600"/>
            <a:ext cx="12136437" cy="6248400"/>
            <a:chOff x="38100000" y="20193000"/>
            <a:chExt cx="12136437" cy="6248400"/>
          </a:xfrm>
        </p:grpSpPr>
        <p:sp>
          <p:nvSpPr>
            <p:cNvPr id="70" name="Text Box 726"/>
            <p:cNvSpPr txBox="1">
              <a:spLocks noChangeArrowheads="1"/>
            </p:cNvSpPr>
            <p:nvPr/>
          </p:nvSpPr>
          <p:spPr bwMode="auto">
            <a:xfrm>
              <a:off x="38100000" y="20193000"/>
              <a:ext cx="12115800" cy="12954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104940" tIns="52471" rIns="104940" bIns="52471"/>
            <a:lstStyle/>
            <a:p>
              <a:pPr algn="ctr" defTabSz="1049338">
                <a:spcBef>
                  <a:spcPct val="50000"/>
                </a:spcBef>
                <a:defRPr/>
              </a:pPr>
              <a:r>
                <a:rPr lang="en-US" sz="7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Future Work</a:t>
              </a:r>
            </a:p>
          </p:txBody>
        </p:sp>
        <p:sp>
          <p:nvSpPr>
            <p:cNvPr id="71" name="Text Box 732"/>
            <p:cNvSpPr txBox="1">
              <a:spLocks noChangeArrowheads="1"/>
            </p:cNvSpPr>
            <p:nvPr/>
          </p:nvSpPr>
          <p:spPr bwMode="auto">
            <a:xfrm>
              <a:off x="38196837" y="21564600"/>
              <a:ext cx="120396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940" tIns="52471" rIns="104940" bIns="52471"/>
            <a:lstStyle/>
            <a:p>
              <a:pPr defTabSz="1049338">
                <a:buFont typeface="Arial"/>
                <a:buChar char="•"/>
              </a:pPr>
              <a:r>
                <a:rPr lang="en-US" sz="4000" dirty="0" smtClean="0">
                  <a:latin typeface="Arial" charset="0"/>
                  <a:cs typeface="Arial" charset="0"/>
                </a:rPr>
                <a:t> SpO2 </a:t>
              </a:r>
              <a:r>
                <a:rPr lang="en-US" sz="4000" dirty="0">
                  <a:latin typeface="Arial" charset="0"/>
                  <a:cs typeface="Arial" charset="0"/>
                </a:rPr>
                <a:t>value calculations</a:t>
              </a:r>
            </a:p>
            <a:p>
              <a:pPr defTabSz="1049338"/>
              <a:r>
                <a:rPr lang="en-US" sz="4000" dirty="0" smtClean="0">
                  <a:latin typeface="Arial" charset="0"/>
                  <a:cs typeface="Arial" charset="0"/>
                </a:rPr>
                <a:t>	Further expand on the circuitry to allow for 	the acquisition of </a:t>
              </a:r>
              <a:r>
                <a:rPr lang="en-US" sz="4000" dirty="0" err="1" smtClean="0">
                  <a:latin typeface="Arial" charset="0"/>
                  <a:cs typeface="Arial" charset="0"/>
                </a:rPr>
                <a:t>plethysmograph</a:t>
              </a:r>
              <a:r>
                <a:rPr lang="en-US" sz="4000" dirty="0" smtClean="0">
                  <a:latin typeface="Arial" charset="0"/>
                  <a:cs typeface="Arial" charset="0"/>
                </a:rPr>
                <a:t> signals 	from both LED’s to calculate the 	</a:t>
              </a:r>
              <a:r>
                <a:rPr lang="en-US" sz="4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SpO</a:t>
              </a:r>
              <a:r>
                <a:rPr lang="en-US" sz="400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 </a:t>
              </a:r>
              <a:r>
                <a:rPr lang="en-US" sz="4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levels.</a:t>
              </a:r>
              <a:endParaRPr lang="en-US" sz="4000" dirty="0" smtClean="0">
                <a:latin typeface="Arial" charset="0"/>
                <a:cs typeface="Arial" charset="0"/>
              </a:endParaRPr>
            </a:p>
            <a:p>
              <a:pPr defTabSz="1049338">
                <a:buFont typeface="Arial"/>
                <a:buChar char="•"/>
              </a:pPr>
              <a:r>
                <a:rPr lang="en-US" sz="4000" dirty="0" smtClean="0">
                  <a:latin typeface="Arial" charset="0"/>
                  <a:cs typeface="Arial" charset="0"/>
                </a:rPr>
                <a:t>Automation of anesthesia</a:t>
              </a:r>
            </a:p>
            <a:p>
              <a:pPr defTabSz="1049338"/>
              <a:r>
                <a:rPr lang="en-US" sz="4000" dirty="0" smtClean="0">
                  <a:latin typeface="Arial" charset="0"/>
                  <a:cs typeface="Arial" charset="0"/>
                </a:rPr>
                <a:t>	Designing program that controls </a:t>
              </a:r>
              <a:r>
                <a:rPr lang="en-US" sz="4000" dirty="0" err="1" smtClean="0">
                  <a:latin typeface="Arial" charset="0"/>
                  <a:cs typeface="Arial" charset="0"/>
                </a:rPr>
                <a:t>Isoflurane</a:t>
              </a:r>
              <a:endParaRPr lang="en-US" sz="4000" baseline="-25000" dirty="0" smtClean="0">
                <a:latin typeface="Arial" charset="0"/>
                <a:cs typeface="Arial" charset="0"/>
              </a:endParaRPr>
            </a:p>
            <a:p>
              <a:pPr defTabSz="1049338"/>
              <a:r>
                <a:rPr lang="en-US" sz="4000" dirty="0" smtClean="0">
                  <a:latin typeface="Arial" charset="0"/>
                  <a:cs typeface="Arial" charset="0"/>
                </a:rPr>
                <a:t> 	flow rate based on the condition of a rat.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8176200" y="7086600"/>
            <a:ext cx="13030200" cy="1752600"/>
            <a:chOff x="15240000" y="18059400"/>
            <a:chExt cx="13030200" cy="1752600"/>
          </a:xfrm>
        </p:grpSpPr>
        <p:grpSp>
          <p:nvGrpSpPr>
            <p:cNvPr id="73" name="Group 252"/>
            <p:cNvGrpSpPr/>
            <p:nvPr/>
          </p:nvGrpSpPr>
          <p:grpSpPr>
            <a:xfrm>
              <a:off x="17754600" y="19354751"/>
              <a:ext cx="8115300" cy="457198"/>
              <a:chOff x="2504813" y="6356350"/>
              <a:chExt cx="5064387" cy="259081"/>
            </a:xfrm>
            <a:solidFill>
              <a:srgbClr val="C00000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2895600" y="6356350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504813" y="6463031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39813" y="6569712"/>
                <a:ext cx="4429387" cy="45719"/>
              </a:xfrm>
              <a:prstGeom prst="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 Box 97"/>
            <p:cNvSpPr txBox="1">
              <a:spLocks noChangeArrowheads="1"/>
            </p:cNvSpPr>
            <p:nvPr/>
          </p:nvSpPr>
          <p:spPr bwMode="auto">
            <a:xfrm>
              <a:off x="15240000" y="18059400"/>
              <a:ext cx="13030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4940" tIns="52471" rIns="104940" bIns="52471"/>
            <a:lstStyle/>
            <a:p>
              <a:pPr algn="ctr" defTabSz="1049338">
                <a:spcBef>
                  <a:spcPct val="50000"/>
                </a:spcBef>
                <a:defRPr/>
              </a:pPr>
              <a:r>
                <a:rPr lang="en-US" sz="7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Integration</a:t>
              </a:r>
              <a:endParaRPr lang="en-US" sz="7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5163800" y="33070800"/>
            <a:ext cx="7086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Force Sensing Resistors (FSR) are placed underneath the rat’s abdomen to detect changes in force between exhalation and inhalation.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631400" y="33832800"/>
            <a:ext cx="15011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When the rat breathes it pushes down on the FSR and a voltage divider along with a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DaQ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detects the change in voltage.  Our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LabVIEW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program displays the differences and calculates breaths per minute.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633400" y="22326600"/>
            <a:ext cx="1196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LabVIEW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 front panel displaying heart rate, respiratory rate, and temperature.  Graph area will display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plethysmograph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3" name="Text Box 732"/>
          <p:cNvSpPr txBox="1">
            <a:spLocks noChangeArrowheads="1"/>
          </p:cNvSpPr>
          <p:nvPr/>
        </p:nvSpPr>
        <p:spPr bwMode="auto">
          <a:xfrm>
            <a:off x="1219200" y="19583400"/>
            <a:ext cx="586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40" tIns="52471" rIns="104940" bIns="52471"/>
          <a:lstStyle/>
          <a:p>
            <a:pPr>
              <a:buFontTx/>
              <a:buChar char="•"/>
            </a:pPr>
            <a:r>
              <a:rPr lang="en-US" altLang="zh-TW" sz="4000" dirty="0" smtClean="0">
                <a:latin typeface="Arial"/>
                <a:cs typeface="Arial"/>
              </a:rPr>
              <a:t>Heart rate and </a:t>
            </a:r>
            <a:r>
              <a:rPr lang="en-US" sz="4000" dirty="0" smtClean="0">
                <a:latin typeface="Arial" charset="0"/>
                <a:cs typeface="Arial" charset="0"/>
              </a:rPr>
              <a:t>SpO</a:t>
            </a:r>
            <a:r>
              <a:rPr lang="en-US" sz="4000" baseline="-25000" dirty="0" smtClean="0">
                <a:latin typeface="Arial" charset="0"/>
                <a:cs typeface="Arial" charset="0"/>
              </a:rPr>
              <a:t>2</a:t>
            </a:r>
            <a:endParaRPr lang="en-US" altLang="zh-TW" sz="4000" dirty="0" smtClean="0">
              <a:latin typeface="Arial"/>
              <a:cs typeface="Arial"/>
            </a:endParaRPr>
          </a:p>
          <a:p>
            <a:pPr lvl="1">
              <a:buFontTx/>
              <a:buChar char="•"/>
            </a:pPr>
            <a:r>
              <a:rPr lang="en-US" altLang="zh-TW" sz="4000" dirty="0" smtClean="0">
                <a:latin typeface="Arial"/>
                <a:cs typeface="Arial"/>
              </a:rPr>
              <a:t>Client uses veterinary pulse </a:t>
            </a:r>
            <a:r>
              <a:rPr lang="en-US" altLang="zh-TW" sz="4000" dirty="0" err="1" smtClean="0">
                <a:latin typeface="Arial"/>
                <a:cs typeface="Arial"/>
              </a:rPr>
              <a:t>oximeter</a:t>
            </a:r>
            <a:endParaRPr lang="en-US" altLang="zh-TW" sz="4000" dirty="0" smtClean="0">
              <a:latin typeface="Arial"/>
              <a:cs typeface="Arial"/>
            </a:endParaRPr>
          </a:p>
          <a:p>
            <a:r>
              <a:rPr lang="en-US" altLang="zh-TW" sz="4000" dirty="0" smtClean="0">
                <a:latin typeface="Arial"/>
                <a:cs typeface="Arial"/>
              </a:rPr>
              <a:t>Temperature</a:t>
            </a:r>
          </a:p>
          <a:p>
            <a:pPr lvl="1">
              <a:buFontTx/>
              <a:buChar char="•"/>
            </a:pPr>
            <a:r>
              <a:rPr lang="en-US" altLang="zh-TW" sz="4000" dirty="0" smtClean="0">
                <a:latin typeface="Arial"/>
                <a:cs typeface="Arial"/>
              </a:rPr>
              <a:t>Client uses digital oral thermometer</a:t>
            </a:r>
          </a:p>
          <a:p>
            <a:r>
              <a:rPr lang="en-US" altLang="zh-TW" sz="4000" dirty="0" smtClean="0">
                <a:latin typeface="Arial"/>
                <a:cs typeface="Arial"/>
              </a:rPr>
              <a:t>Respiration Rate</a:t>
            </a:r>
          </a:p>
          <a:p>
            <a:pPr lvl="1">
              <a:buFontTx/>
              <a:buChar char="•"/>
            </a:pPr>
            <a:r>
              <a:rPr lang="en-US" altLang="zh-TW" sz="4000" dirty="0" smtClean="0">
                <a:latin typeface="Arial"/>
                <a:cs typeface="Arial"/>
              </a:rPr>
              <a:t>N</a:t>
            </a:r>
            <a:r>
              <a:rPr lang="en-US" altLang="zh-TW" sz="4000" dirty="0" smtClean="0">
                <a:latin typeface="Arial"/>
                <a:cs typeface="Arial"/>
              </a:rPr>
              <a:t>/A</a:t>
            </a:r>
            <a:endParaRPr lang="en-US" altLang="zh-TW" sz="4000" dirty="0">
              <a:latin typeface="Arial"/>
              <a:ea typeface="Arial" charset="0"/>
              <a:cs typeface="Arial"/>
            </a:endParaRPr>
          </a:p>
        </p:txBody>
      </p:sp>
      <p:pic>
        <p:nvPicPr>
          <p:cNvPr id="84" name="Picture 4" descr="IM001576"/>
          <p:cNvPicPr>
            <a:picLocks noChangeAspect="1" noChangeArrowheads="1"/>
          </p:cNvPicPr>
          <p:nvPr/>
        </p:nvPicPr>
        <p:blipFill>
          <a:blip r:embed="rId15"/>
          <a:srcRect l="8373" t="35798" r="29528"/>
          <a:stretch>
            <a:fillRect/>
          </a:stretch>
        </p:blipFill>
        <p:spPr bwMode="auto">
          <a:xfrm>
            <a:off x="7162800" y="19888200"/>
            <a:ext cx="7325139" cy="567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98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98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Cookie:Microsoft Office 98:Templates:Blank Presentation</Template>
  <TotalTime>6637</TotalTime>
  <Words>658</Words>
  <Application>Microsoft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MR Angio</dc:creator>
  <cp:lastModifiedBy>Joseph Yuen</cp:lastModifiedBy>
  <cp:revision>634</cp:revision>
  <cp:lastPrinted>2007-04-24T21:03:23Z</cp:lastPrinted>
  <dcterms:created xsi:type="dcterms:W3CDTF">2009-04-30T03:21:04Z</dcterms:created>
  <dcterms:modified xsi:type="dcterms:W3CDTF">2009-04-30T04:51:02Z</dcterms:modified>
</cp:coreProperties>
</file>