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7"/>
  </p:notesMasterIdLst>
  <p:sldIdLst>
    <p:sldId id="256" r:id="rId2"/>
    <p:sldId id="257" r:id="rId3"/>
    <p:sldId id="258" r:id="rId4"/>
    <p:sldId id="265" r:id="rId5"/>
    <p:sldId id="266" r:id="rId6"/>
    <p:sldId id="267" r:id="rId7"/>
    <p:sldId id="261" r:id="rId8"/>
    <p:sldId id="260" r:id="rId9"/>
    <p:sldId id="269" r:id="rId10"/>
    <p:sldId id="272" r:id="rId11"/>
    <p:sldId id="270" r:id="rId12"/>
    <p:sldId id="271" r:id="rId13"/>
    <p:sldId id="268" r:id="rId14"/>
    <p:sldId id="273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 autoAdjust="0"/>
    <p:restoredTop sz="88500" autoAdjust="0"/>
  </p:normalViewPr>
  <p:slideViewPr>
    <p:cSldViewPr>
      <p:cViewPr varScale="1">
        <p:scale>
          <a:sx n="65" d="100"/>
          <a:sy n="65" d="100"/>
        </p:scale>
        <p:origin x="-96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7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9F4044-EA98-410A-9CB8-98C209C7CABA}" type="datetimeFigureOut">
              <a:rPr lang="en-US" smtClean="0"/>
              <a:pPr/>
              <a:t>3/4/2009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E9F61C-91E1-434E-A44E-ECCD88BDB31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9F61C-91E1-434E-A44E-ECCD88BDB31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9F61C-91E1-434E-A44E-ECCD88BDB31E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9F61C-91E1-434E-A44E-ECCD88BDB31E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9F61C-91E1-434E-A44E-ECCD88BDB31E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9F61C-91E1-434E-A44E-ECCD88BDB31E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9F61C-91E1-434E-A44E-ECCD88BDB31E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9F61C-91E1-434E-A44E-ECCD88BDB31E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9F61C-91E1-434E-A44E-ECCD88BDB31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9F61C-91E1-434E-A44E-ECCD88BDB31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9F61C-91E1-434E-A44E-ECCD88BDB31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9F61C-91E1-434E-A44E-ECCD88BDB31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9F61C-91E1-434E-A44E-ECCD88BDB31E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9F61C-91E1-434E-A44E-ECCD88BDB31E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9F61C-91E1-434E-A44E-ECCD88BDB31E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9F61C-91E1-434E-A44E-ECCD88BDB31E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C2EC510-16F2-4D2F-9BD2-3AC9B51950D1}" type="datetimeFigureOut">
              <a:rPr lang="en-US" smtClean="0"/>
              <a:pPr/>
              <a:t>3/4/2009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49E9D88-0C51-4459-9C16-928D8C76243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EC510-16F2-4D2F-9BD2-3AC9B51950D1}" type="datetimeFigureOut">
              <a:rPr lang="en-US" smtClean="0"/>
              <a:pPr/>
              <a:t>3/4/2009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9D88-0C51-4459-9C16-928D8C76243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EC510-16F2-4D2F-9BD2-3AC9B51950D1}" type="datetimeFigureOut">
              <a:rPr lang="en-US" smtClean="0"/>
              <a:pPr/>
              <a:t>3/4/2009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9D88-0C51-4459-9C16-928D8C76243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EC510-16F2-4D2F-9BD2-3AC9B51950D1}" type="datetimeFigureOut">
              <a:rPr lang="en-US" smtClean="0"/>
              <a:pPr/>
              <a:t>3/4/2009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9D88-0C51-4459-9C16-928D8C76243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EC510-16F2-4D2F-9BD2-3AC9B51950D1}" type="datetimeFigureOut">
              <a:rPr lang="en-US" smtClean="0"/>
              <a:pPr/>
              <a:t>3/4/2009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9D88-0C51-4459-9C16-928D8C76243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EC510-16F2-4D2F-9BD2-3AC9B51950D1}" type="datetimeFigureOut">
              <a:rPr lang="en-US" smtClean="0"/>
              <a:pPr/>
              <a:t>3/4/2009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9D88-0C51-4459-9C16-928D8C76243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C2EC510-16F2-4D2F-9BD2-3AC9B51950D1}" type="datetimeFigureOut">
              <a:rPr lang="en-US" smtClean="0"/>
              <a:pPr/>
              <a:t>3/4/2009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49E9D88-0C51-4459-9C16-928D8C76243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C2EC510-16F2-4D2F-9BD2-3AC9B51950D1}" type="datetimeFigureOut">
              <a:rPr lang="en-US" smtClean="0"/>
              <a:pPr/>
              <a:t>3/4/2009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49E9D88-0C51-4459-9C16-928D8C76243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EC510-16F2-4D2F-9BD2-3AC9B51950D1}" type="datetimeFigureOut">
              <a:rPr lang="en-US" smtClean="0"/>
              <a:pPr/>
              <a:t>3/4/2009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9D88-0C51-4459-9C16-928D8C76243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EC510-16F2-4D2F-9BD2-3AC9B51950D1}" type="datetimeFigureOut">
              <a:rPr lang="en-US" smtClean="0"/>
              <a:pPr/>
              <a:t>3/4/2009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9D88-0C51-4459-9C16-928D8C76243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EC510-16F2-4D2F-9BD2-3AC9B51950D1}" type="datetimeFigureOut">
              <a:rPr lang="en-US" smtClean="0"/>
              <a:pPr/>
              <a:t>3/4/2009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9D88-0C51-4459-9C16-928D8C76243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C2EC510-16F2-4D2F-9BD2-3AC9B51950D1}" type="datetimeFigureOut">
              <a:rPr lang="en-US" smtClean="0"/>
              <a:pPr/>
              <a:t>3/4/2009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49E9D88-0C51-4459-9C16-928D8C76243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yoclinic.com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0"/>
            <a:ext cx="8458200" cy="1470025"/>
          </a:xfrm>
        </p:spPr>
        <p:txBody>
          <a:bodyPr/>
          <a:lstStyle/>
          <a:p>
            <a:r>
              <a:rPr lang="en-US" dirty="0" smtClean="0"/>
              <a:t>Heart Phantom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86200"/>
            <a:ext cx="49530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Lacey Halfen, Jessica Hause, Erin Main, Peter Strohm and Fan Wu</a:t>
            </a:r>
          </a:p>
          <a:p>
            <a:endParaRPr lang="en-US" dirty="0" smtClean="0"/>
          </a:p>
          <a:p>
            <a:r>
              <a:rPr lang="en-US" dirty="0" smtClean="0"/>
              <a:t>Client:  Orhan Unal</a:t>
            </a:r>
          </a:p>
          <a:p>
            <a:endParaRPr lang="en-US" dirty="0" smtClean="0"/>
          </a:p>
          <a:p>
            <a:r>
              <a:rPr lang="en-US" dirty="0" smtClean="0"/>
              <a:t>Advisor:  Willis Tompkins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Design – Heart Chamber Cont.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Catheter Pathway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en-US" dirty="0" smtClean="0"/>
              <a:t>Flow Pathway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138731" y="2819400"/>
            <a:ext cx="2526314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5475781" y="2819400"/>
            <a:ext cx="2526314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Final Design – Tubing Connections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5486400"/>
            <a:ext cx="2364509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6" name="Group 35"/>
          <p:cNvGrpSpPr/>
          <p:nvPr/>
        </p:nvGrpSpPr>
        <p:grpSpPr>
          <a:xfrm>
            <a:off x="2209800" y="2286000"/>
            <a:ext cx="3657600" cy="4343400"/>
            <a:chOff x="762000" y="1657350"/>
            <a:chExt cx="3810000" cy="5564981"/>
          </a:xfrm>
        </p:grpSpPr>
        <p:grpSp>
          <p:nvGrpSpPr>
            <p:cNvPr id="27" name="Group 26"/>
            <p:cNvGrpSpPr/>
            <p:nvPr/>
          </p:nvGrpSpPr>
          <p:grpSpPr>
            <a:xfrm>
              <a:off x="762000" y="1657350"/>
              <a:ext cx="3810000" cy="5564981"/>
              <a:chOff x="1066800" y="1676400"/>
              <a:chExt cx="3200400" cy="4886325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2514600" y="1676400"/>
                <a:ext cx="381000" cy="1600200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905000" y="3276600"/>
                <a:ext cx="1524000" cy="76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2514600" y="4191000"/>
                <a:ext cx="381000" cy="2371725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905000" y="4114800"/>
                <a:ext cx="1524000" cy="76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1066800" y="3200400"/>
                <a:ext cx="1219200" cy="76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1066800" y="4191000"/>
                <a:ext cx="1219200" cy="76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048000" y="3200400"/>
                <a:ext cx="1219200" cy="76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3048000" y="4191000"/>
                <a:ext cx="1219200" cy="76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8" name="Rectangle 27"/>
            <p:cNvSpPr/>
            <p:nvPr/>
          </p:nvSpPr>
          <p:spPr>
            <a:xfrm>
              <a:off x="3352800" y="4621306"/>
              <a:ext cx="152400" cy="381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352800" y="3007659"/>
              <a:ext cx="152400" cy="381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981200" y="4621306"/>
              <a:ext cx="152400" cy="381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981200" y="2998694"/>
              <a:ext cx="152400" cy="381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381000" y="2514600"/>
            <a:ext cx="1295400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Snap Grip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553200" y="4343400"/>
            <a:ext cx="2438400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Polycarbonate Tubing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181600" y="2438400"/>
            <a:ext cx="1524000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Acrylic Wall</a:t>
            </a:r>
          </a:p>
        </p:txBody>
      </p:sp>
      <p:pic>
        <p:nvPicPr>
          <p:cNvPr id="2052" name="Picture 4" descr="http://www.mcmaster.com/param/images/htclamps/5246k72.gif"/>
          <p:cNvPicPr>
            <a:picLocks noChangeAspect="1" noChangeArrowheads="1"/>
          </p:cNvPicPr>
          <p:nvPr/>
        </p:nvPicPr>
        <p:blipFill>
          <a:blip r:embed="rId4">
            <a:lum bright="-31000" contrast="1000"/>
          </a:blip>
          <a:stretch>
            <a:fillRect/>
          </a:stretch>
        </p:blipFill>
        <p:spPr bwMode="auto">
          <a:xfrm>
            <a:off x="533400" y="3048000"/>
            <a:ext cx="942975" cy="9525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TextBox 37"/>
          <p:cNvSpPr txBox="1"/>
          <p:nvPr/>
        </p:nvSpPr>
        <p:spPr>
          <a:xfrm>
            <a:off x="533400" y="5562600"/>
            <a:ext cx="1295400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Tygon Tubing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1828800" y="2743200"/>
            <a:ext cx="1447800" cy="762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1143000" y="4648200"/>
            <a:ext cx="1447800" cy="838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0800000" flipV="1">
            <a:off x="4343400" y="2667000"/>
            <a:ext cx="762000" cy="533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614652" y="4886980"/>
            <a:ext cx="2286000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Tapered to prevent catheter from catching</a:t>
            </a:r>
            <a:endParaRPr lang="en-US" sz="1400" dirty="0"/>
          </a:p>
        </p:txBody>
      </p:sp>
      <p:sp>
        <p:nvSpPr>
          <p:cNvPr id="43" name="Notched Right Arrow 42"/>
          <p:cNvSpPr/>
          <p:nvPr/>
        </p:nvSpPr>
        <p:spPr>
          <a:xfrm>
            <a:off x="1981200" y="3962400"/>
            <a:ext cx="914400" cy="3048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Notched Right Arrow 43"/>
          <p:cNvSpPr/>
          <p:nvPr/>
        </p:nvSpPr>
        <p:spPr>
          <a:xfrm>
            <a:off x="3124200" y="3962400"/>
            <a:ext cx="914400" cy="3048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Notched Right Arrow 44"/>
          <p:cNvSpPr/>
          <p:nvPr/>
        </p:nvSpPr>
        <p:spPr>
          <a:xfrm>
            <a:off x="4267200" y="3962400"/>
            <a:ext cx="914400" cy="3048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Notched Right Arrow 45"/>
          <p:cNvSpPr/>
          <p:nvPr/>
        </p:nvSpPr>
        <p:spPr>
          <a:xfrm>
            <a:off x="5410200" y="3962400"/>
            <a:ext cx="914400" cy="3048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7" name="Straight Arrow Connector 46"/>
          <p:cNvCxnSpPr/>
          <p:nvPr/>
        </p:nvCxnSpPr>
        <p:spPr>
          <a:xfrm rot="10800000">
            <a:off x="4953000" y="3810000"/>
            <a:ext cx="1524000" cy="762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Final Design – High Resolution Block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4648200" cy="4325112"/>
          </a:xfrm>
        </p:spPr>
        <p:txBody>
          <a:bodyPr/>
          <a:lstStyle/>
          <a:p>
            <a:r>
              <a:rPr lang="en-US" dirty="0" smtClean="0"/>
              <a:t>Visualization of catheter and surrounding vasculature on MRI</a:t>
            </a:r>
          </a:p>
          <a:p>
            <a:r>
              <a:rPr lang="en-US" dirty="0" smtClean="0"/>
              <a:t>Central hole</a:t>
            </a:r>
          </a:p>
          <a:p>
            <a:pPr lvl="1"/>
            <a:r>
              <a:rPr lang="en-US" dirty="0" smtClean="0"/>
              <a:t>Inferior </a:t>
            </a:r>
            <a:r>
              <a:rPr lang="en-US" dirty="0" smtClean="0"/>
              <a:t>vena </a:t>
            </a:r>
            <a:r>
              <a:rPr lang="en-US" dirty="0" smtClean="0"/>
              <a:t>c</a:t>
            </a:r>
            <a:r>
              <a:rPr lang="en-US" dirty="0" smtClean="0"/>
              <a:t>ava</a:t>
            </a:r>
            <a:endParaRPr lang="en-US" dirty="0" smtClean="0"/>
          </a:p>
          <a:p>
            <a:r>
              <a:rPr lang="en-US" dirty="0" smtClean="0"/>
              <a:t>Small holes</a:t>
            </a:r>
          </a:p>
          <a:p>
            <a:pPr lvl="1"/>
            <a:r>
              <a:rPr lang="en-US" dirty="0" smtClean="0"/>
              <a:t>Surrounding vasculature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2362200"/>
            <a:ext cx="3429000" cy="3524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Future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Leak Testing</a:t>
            </a:r>
          </a:p>
          <a:p>
            <a:pPr lvl="1"/>
            <a:r>
              <a:rPr lang="en-US" dirty="0" smtClean="0"/>
              <a:t>Static and </a:t>
            </a:r>
            <a:r>
              <a:rPr lang="en-US" dirty="0" smtClean="0"/>
              <a:t>d</a:t>
            </a:r>
            <a:r>
              <a:rPr lang="en-US" dirty="0" smtClean="0"/>
              <a:t>ynamic</a:t>
            </a:r>
            <a:endParaRPr lang="en-US" dirty="0" smtClean="0"/>
          </a:p>
          <a:p>
            <a:r>
              <a:rPr lang="en-US" dirty="0" smtClean="0"/>
              <a:t>Flow Testing</a:t>
            </a:r>
          </a:p>
          <a:p>
            <a:pPr lvl="1"/>
            <a:r>
              <a:rPr lang="en-US" dirty="0" smtClean="0"/>
              <a:t>No air in tubing</a:t>
            </a:r>
          </a:p>
          <a:p>
            <a:pPr lvl="1"/>
            <a:r>
              <a:rPr lang="en-US" dirty="0" smtClean="0"/>
              <a:t>Laminar flow</a:t>
            </a:r>
          </a:p>
          <a:p>
            <a:r>
              <a:rPr lang="en-US" dirty="0" smtClean="0"/>
              <a:t>MRI Testing</a:t>
            </a:r>
          </a:p>
          <a:p>
            <a:pPr lvl="1"/>
            <a:r>
              <a:rPr lang="en-US" dirty="0" smtClean="0"/>
              <a:t>Visualization of catheter</a:t>
            </a:r>
          </a:p>
          <a:p>
            <a:pPr lvl="1"/>
            <a:r>
              <a:rPr lang="en-US" dirty="0" smtClean="0"/>
              <a:t>High resolution block</a:t>
            </a:r>
          </a:p>
          <a:p>
            <a:r>
              <a:rPr lang="en-US" dirty="0" smtClean="0"/>
              <a:t>Septum Testing</a:t>
            </a:r>
          </a:p>
          <a:p>
            <a:pPr lvl="1"/>
            <a:r>
              <a:rPr lang="en-US" dirty="0" smtClean="0"/>
              <a:t>Determine permeability and ease of </a:t>
            </a:r>
            <a:r>
              <a:rPr lang="en-US" dirty="0" smtClean="0"/>
              <a:t>replacement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90800"/>
            <a:ext cx="8229600" cy="1066800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Mayo Clinic Staff (2007) Heart Disease: </a:t>
            </a:r>
            <a:r>
              <a:rPr lang="en-US" dirty="0" smtClean="0"/>
              <a:t>	</a:t>
            </a:r>
            <a:r>
              <a:rPr lang="en-US" dirty="0" err="1" smtClean="0"/>
              <a:t>Atrial</a:t>
            </a:r>
            <a:r>
              <a:rPr lang="en-US" dirty="0" smtClean="0"/>
              <a:t> Fibrillation</a:t>
            </a:r>
            <a:r>
              <a:rPr lang="en-US" dirty="0" smtClean="0"/>
              <a:t>. Retrieved February, 2009, </a:t>
            </a:r>
            <a:r>
              <a:rPr lang="en-US" dirty="0" smtClean="0"/>
              <a:t>	from </a:t>
            </a:r>
            <a:r>
              <a:rPr lang="en-US" dirty="0" smtClean="0">
                <a:hlinkClick r:id="rId3"/>
              </a:rPr>
              <a:t>http://www.mayoclinic.com/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Physiology of the Heart</a:t>
            </a:r>
          </a:p>
          <a:p>
            <a:r>
              <a:rPr lang="en-US" dirty="0" smtClean="0"/>
              <a:t>Atrial Fibrillation</a:t>
            </a:r>
          </a:p>
          <a:p>
            <a:pPr lvl="1"/>
            <a:r>
              <a:rPr lang="en-US" dirty="0" smtClean="0"/>
              <a:t>Symptoms and complications</a:t>
            </a:r>
          </a:p>
          <a:p>
            <a:pPr lvl="1"/>
            <a:r>
              <a:rPr lang="en-US" dirty="0" smtClean="0"/>
              <a:t>Treatment procedure</a:t>
            </a:r>
          </a:p>
          <a:p>
            <a:r>
              <a:rPr lang="en-US" dirty="0" smtClean="0"/>
              <a:t>Client’s Research</a:t>
            </a:r>
          </a:p>
          <a:p>
            <a:r>
              <a:rPr lang="en-US" dirty="0" smtClean="0"/>
              <a:t>Design Specifications</a:t>
            </a:r>
          </a:p>
          <a:p>
            <a:r>
              <a:rPr lang="en-US" dirty="0" smtClean="0"/>
              <a:t>Final Design</a:t>
            </a:r>
          </a:p>
          <a:p>
            <a:pPr lvl="1"/>
            <a:r>
              <a:rPr lang="en-US" dirty="0" smtClean="0"/>
              <a:t>Casing</a:t>
            </a:r>
          </a:p>
          <a:p>
            <a:pPr lvl="1"/>
            <a:r>
              <a:rPr lang="en-US" dirty="0" smtClean="0"/>
              <a:t>Heart chamber</a:t>
            </a:r>
          </a:p>
          <a:p>
            <a:pPr lvl="1"/>
            <a:r>
              <a:rPr lang="en-US" dirty="0" smtClean="0"/>
              <a:t>Tubing connections</a:t>
            </a:r>
          </a:p>
          <a:p>
            <a:pPr lvl="1"/>
            <a:r>
              <a:rPr lang="en-US" dirty="0" smtClean="0"/>
              <a:t>High definition block</a:t>
            </a:r>
          </a:p>
          <a:p>
            <a:r>
              <a:rPr lang="en-US" dirty="0" smtClean="0"/>
              <a:t>Future Testing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Heart Physiology</a:t>
            </a:r>
            <a:endParaRPr lang="en-US" dirty="0"/>
          </a:p>
        </p:txBody>
      </p:sp>
      <p:sp>
        <p:nvSpPr>
          <p:cNvPr id="2052" name="AutoShape 4" descr="https://wiscmail.wisc.edu/attach.msc?sid=NbiMq+TWkUA&amp;mbox=INBOX&amp;charset=escaped_unicode&amp;uid=10624&amp;number=2"/>
          <p:cNvSpPr>
            <a:spLocks noChangeAspect="1" noChangeArrowheads="1"/>
          </p:cNvSpPr>
          <p:nvPr/>
        </p:nvSpPr>
        <p:spPr bwMode="auto">
          <a:xfrm>
            <a:off x="1514475" y="-1970088"/>
            <a:ext cx="3657600" cy="1743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1752600" y="2133600"/>
            <a:ext cx="6019800" cy="4724400"/>
            <a:chOff x="1752600" y="2133600"/>
            <a:chExt cx="6019800" cy="4724400"/>
          </a:xfrm>
        </p:grpSpPr>
        <p:grpSp>
          <p:nvGrpSpPr>
            <p:cNvPr id="19" name="Group 18"/>
            <p:cNvGrpSpPr/>
            <p:nvPr/>
          </p:nvGrpSpPr>
          <p:grpSpPr>
            <a:xfrm>
              <a:off x="1752600" y="2133600"/>
              <a:ext cx="5715000" cy="4572000"/>
              <a:chOff x="1752600" y="2133600"/>
              <a:chExt cx="5715000" cy="4572000"/>
            </a:xfrm>
          </p:grpSpPr>
          <p:pic>
            <p:nvPicPr>
              <p:cNvPr id="2061" name="Picture 13" descr="http://www.nlm.nih.gov/medlineplus/ency/images/ency/fullsize/1056.jpg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752600" y="2133600"/>
                <a:ext cx="5715000" cy="4572000"/>
              </a:xfrm>
              <a:prstGeom prst="rect">
                <a:avLst/>
              </a:prstGeom>
              <a:noFill/>
            </p:spPr>
          </p:pic>
          <p:sp>
            <p:nvSpPr>
              <p:cNvPr id="13" name="Rectangle 12"/>
              <p:cNvSpPr/>
              <p:nvPr/>
            </p:nvSpPr>
            <p:spPr>
              <a:xfrm>
                <a:off x="1828800" y="4087504"/>
                <a:ext cx="1143000" cy="457200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noFill/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6096000" y="3837296"/>
                <a:ext cx="838200" cy="304800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noFill/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6248400" y="4267200"/>
                <a:ext cx="1143000" cy="457200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noFill/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981200" y="4876800"/>
                <a:ext cx="914400" cy="304800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noFill/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1981200" y="5791200"/>
                <a:ext cx="1219200" cy="304800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noFill/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2465696" y="2715904"/>
                <a:ext cx="887104" cy="457200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noFill/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0" name="Rectangle 19"/>
            <p:cNvSpPr/>
            <p:nvPr/>
          </p:nvSpPr>
          <p:spPr>
            <a:xfrm>
              <a:off x="6248400" y="6324600"/>
              <a:ext cx="15240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Rectangle 21"/>
          <p:cNvSpPr/>
          <p:nvPr/>
        </p:nvSpPr>
        <p:spPr>
          <a:xfrm>
            <a:off x="4800600" y="6611779"/>
            <a:ext cx="4572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http://www.nlm.nih.gov/medlineplus/ency/images/ency/fullsize/1056.jpg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Atrial Fibrillation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Characterized by</a:t>
            </a:r>
          </a:p>
          <a:p>
            <a:pPr lvl="1"/>
            <a:r>
              <a:rPr lang="en-US" dirty="0" smtClean="0"/>
              <a:t>Irregular </a:t>
            </a:r>
            <a:r>
              <a:rPr lang="en-US" dirty="0" err="1" smtClean="0"/>
              <a:t>atrial</a:t>
            </a:r>
            <a:r>
              <a:rPr lang="en-US" dirty="0" smtClean="0"/>
              <a:t> beating</a:t>
            </a:r>
          </a:p>
          <a:p>
            <a:pPr lvl="1"/>
            <a:r>
              <a:rPr lang="en-US" dirty="0" smtClean="0"/>
              <a:t>Disordered electrical signals</a:t>
            </a:r>
          </a:p>
          <a:p>
            <a:pPr lvl="1"/>
            <a:r>
              <a:rPr lang="en-US" dirty="0" smtClean="0"/>
              <a:t>Poor blood flow</a:t>
            </a:r>
          </a:p>
          <a:p>
            <a:pPr lvl="1"/>
            <a:r>
              <a:rPr lang="en-US" dirty="0" smtClean="0"/>
              <a:t>Increased </a:t>
            </a:r>
            <a:r>
              <a:rPr lang="en-US" dirty="0" smtClean="0"/>
              <a:t>blood </a:t>
            </a:r>
            <a:r>
              <a:rPr lang="en-US" dirty="0" smtClean="0"/>
              <a:t>clot risk</a:t>
            </a:r>
          </a:p>
          <a:p>
            <a:r>
              <a:rPr lang="en-US" dirty="0" smtClean="0"/>
              <a:t>Complications</a:t>
            </a:r>
          </a:p>
          <a:p>
            <a:pPr lvl="1"/>
            <a:r>
              <a:rPr lang="en-US" dirty="0" smtClean="0"/>
              <a:t>Stroke (blood clots)</a:t>
            </a:r>
          </a:p>
          <a:p>
            <a:pPr lvl="1"/>
            <a:r>
              <a:rPr lang="en-US" dirty="0" smtClean="0"/>
              <a:t>Heart Failure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Atrial Fibrillation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4953000" cy="432511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Pulmonary Vein Isolation</a:t>
            </a:r>
          </a:p>
          <a:p>
            <a:pPr lvl="1"/>
            <a:r>
              <a:rPr lang="en-US" dirty="0" smtClean="0"/>
              <a:t>Catheter Pathway</a:t>
            </a:r>
          </a:p>
          <a:p>
            <a:pPr lvl="2"/>
            <a:r>
              <a:rPr lang="en-US" dirty="0" smtClean="0"/>
              <a:t>Enters at femoral vein</a:t>
            </a:r>
          </a:p>
          <a:p>
            <a:pPr lvl="2"/>
            <a:r>
              <a:rPr lang="en-US" dirty="0" smtClean="0"/>
              <a:t>Travels through inferior vena cava into right atrium</a:t>
            </a:r>
          </a:p>
          <a:p>
            <a:pPr lvl="2"/>
            <a:r>
              <a:rPr lang="en-US" dirty="0" smtClean="0"/>
              <a:t>Puncture through to left atrium</a:t>
            </a:r>
          </a:p>
          <a:p>
            <a:pPr lvl="1"/>
            <a:r>
              <a:rPr lang="en-US" dirty="0" smtClean="0"/>
              <a:t>Tissue Ablation</a:t>
            </a:r>
          </a:p>
          <a:p>
            <a:pPr lvl="2"/>
            <a:r>
              <a:rPr lang="en-US" dirty="0" smtClean="0"/>
              <a:t>Irregular impulses originate from pulmonary veins</a:t>
            </a:r>
          </a:p>
          <a:p>
            <a:pPr lvl="2"/>
            <a:r>
              <a:rPr lang="en-US" dirty="0" smtClean="0"/>
              <a:t>Scaring of heart tissue to </a:t>
            </a:r>
            <a:r>
              <a:rPr lang="en-US" dirty="0" smtClean="0"/>
              <a:t>isolate irregular signals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4" descr="http://www.cpmc.org/images/heart/AFib/leftAtriumPulVei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3429000"/>
            <a:ext cx="2181225" cy="2962276"/>
          </a:xfrm>
          <a:prstGeom prst="rect">
            <a:avLst/>
          </a:prstGeom>
          <a:noFill/>
        </p:spPr>
      </p:pic>
      <p:pic>
        <p:nvPicPr>
          <p:cNvPr id="5" name="Picture 7" descr="http://www.cpmc.org/images/heart/AFib/leftAtrium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51890" y="2057400"/>
            <a:ext cx="1848496" cy="1905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5486400" y="6581001"/>
            <a:ext cx="3657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http://www.cpmc.org/services/heart/tx/pvai.html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Client’s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Treatment of </a:t>
            </a:r>
            <a:r>
              <a:rPr lang="en-US" dirty="0" err="1" smtClean="0"/>
              <a:t>atrial</a:t>
            </a:r>
            <a:r>
              <a:rPr lang="en-US" dirty="0" smtClean="0"/>
              <a:t> </a:t>
            </a:r>
            <a:r>
              <a:rPr lang="en-US" dirty="0" smtClean="0"/>
              <a:t>f</a:t>
            </a:r>
            <a:r>
              <a:rPr lang="en-US" dirty="0" smtClean="0"/>
              <a:t>ibrillation </a:t>
            </a:r>
            <a:r>
              <a:rPr lang="en-US" dirty="0" smtClean="0"/>
              <a:t>under MRI guidance</a:t>
            </a:r>
          </a:p>
          <a:p>
            <a:pPr lvl="1"/>
            <a:r>
              <a:rPr lang="en-US" dirty="0" smtClean="0"/>
              <a:t>Solenoid-tipped catheter</a:t>
            </a:r>
          </a:p>
          <a:p>
            <a:pPr lvl="1"/>
            <a:r>
              <a:rPr lang="en-US" dirty="0" smtClean="0"/>
              <a:t>Awaiting FDA approval</a:t>
            </a:r>
          </a:p>
          <a:p>
            <a:pPr lvl="2"/>
            <a:r>
              <a:rPr lang="en-US" dirty="0" smtClean="0"/>
              <a:t>Animal/phantom testing</a:t>
            </a:r>
          </a:p>
          <a:p>
            <a:pPr lvl="2"/>
            <a:r>
              <a:rPr lang="en-US" dirty="0" smtClean="0"/>
              <a:t>Human testing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Size</a:t>
            </a:r>
          </a:p>
          <a:p>
            <a:pPr lvl="1"/>
            <a:r>
              <a:rPr lang="en-US" dirty="0" smtClean="0"/>
              <a:t>Diameter 13’’</a:t>
            </a:r>
          </a:p>
          <a:p>
            <a:pPr lvl="1"/>
            <a:r>
              <a:rPr lang="en-US" dirty="0" smtClean="0"/>
              <a:t>Length 13’’</a:t>
            </a:r>
          </a:p>
          <a:p>
            <a:r>
              <a:rPr lang="en-US" dirty="0" smtClean="0"/>
              <a:t>Vasculature</a:t>
            </a:r>
          </a:p>
          <a:p>
            <a:pPr lvl="1"/>
            <a:r>
              <a:rPr lang="en-US" dirty="0" smtClean="0"/>
              <a:t>Pulmonary Veins:  inlets</a:t>
            </a:r>
          </a:p>
          <a:p>
            <a:pPr lvl="2"/>
            <a:r>
              <a:rPr lang="en-US" dirty="0" smtClean="0"/>
              <a:t>10 – 20 </a:t>
            </a:r>
            <a:r>
              <a:rPr lang="en-US" dirty="0" smtClean="0"/>
              <a:t>mm (diameter)</a:t>
            </a:r>
            <a:endParaRPr lang="en-US" dirty="0" smtClean="0"/>
          </a:p>
          <a:p>
            <a:pPr lvl="1"/>
            <a:r>
              <a:rPr lang="en-US" dirty="0" smtClean="0"/>
              <a:t>Superior Vena Cava:  outlet</a:t>
            </a:r>
          </a:p>
          <a:p>
            <a:pPr lvl="2"/>
            <a:r>
              <a:rPr lang="en-US" dirty="0" smtClean="0"/>
              <a:t>20 – 30 </a:t>
            </a:r>
            <a:r>
              <a:rPr lang="en-US" dirty="0" smtClean="0"/>
              <a:t>mm (diameter)</a:t>
            </a:r>
            <a:endParaRPr lang="en-US" dirty="0" smtClean="0"/>
          </a:p>
          <a:p>
            <a:pPr lvl="1"/>
            <a:r>
              <a:rPr lang="en-US" dirty="0" smtClean="0"/>
              <a:t>Inferior Vena Cava:  catheter entry point</a:t>
            </a:r>
          </a:p>
          <a:p>
            <a:pPr lvl="2"/>
            <a:r>
              <a:rPr lang="en-US" dirty="0" smtClean="0"/>
              <a:t>20 – 30 </a:t>
            </a:r>
            <a:r>
              <a:rPr lang="en-US" dirty="0" smtClean="0"/>
              <a:t>mm (diameter)</a:t>
            </a:r>
            <a:endParaRPr lang="en-US" dirty="0" smtClean="0"/>
          </a:p>
          <a:p>
            <a:r>
              <a:rPr lang="en-US" dirty="0" smtClean="0"/>
              <a:t>Heart chamber division</a:t>
            </a:r>
          </a:p>
          <a:p>
            <a:pPr lvl="1"/>
            <a:r>
              <a:rPr lang="en-US" dirty="0" smtClean="0"/>
              <a:t>Permeable foam membrane</a:t>
            </a:r>
          </a:p>
          <a:p>
            <a:pPr lvl="1"/>
            <a:r>
              <a:rPr lang="en-US" dirty="0" smtClean="0"/>
              <a:t>Thin disposable membrane</a:t>
            </a:r>
            <a:endParaRPr lang="en-US" dirty="0"/>
          </a:p>
          <a:p>
            <a:r>
              <a:rPr lang="en-US" dirty="0" smtClean="0"/>
              <a:t>MRI compatible (no ferrous materials)</a:t>
            </a:r>
          </a:p>
          <a:p>
            <a:r>
              <a:rPr lang="en-US" dirty="0" smtClean="0"/>
              <a:t>Transparent and leak proof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Design - Casing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6477000" y="3429000"/>
            <a:ext cx="2286000" cy="2286000"/>
            <a:chOff x="533400" y="3352800"/>
            <a:chExt cx="2286000" cy="2286000"/>
          </a:xfrm>
        </p:grpSpPr>
        <p:sp>
          <p:nvSpPr>
            <p:cNvPr id="8" name="Oval 7"/>
            <p:cNvSpPr/>
            <p:nvPr/>
          </p:nvSpPr>
          <p:spPr>
            <a:xfrm>
              <a:off x="2057400" y="4038600"/>
              <a:ext cx="228600" cy="228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1676400" y="5349240"/>
              <a:ext cx="137160" cy="137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533400" y="3352800"/>
              <a:ext cx="2286000" cy="2286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81000" y="3429000"/>
            <a:ext cx="2286000" cy="2286000"/>
            <a:chOff x="6096000" y="3352800"/>
            <a:chExt cx="2286000" cy="2286000"/>
          </a:xfrm>
        </p:grpSpPr>
        <p:sp>
          <p:nvSpPr>
            <p:cNvPr id="14" name="Oval 13"/>
            <p:cNvSpPr/>
            <p:nvPr/>
          </p:nvSpPr>
          <p:spPr>
            <a:xfrm>
              <a:off x="6096000" y="3352800"/>
              <a:ext cx="2286000" cy="2286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6629400" y="3962400"/>
              <a:ext cx="228600" cy="228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/>
            <p:cNvSpPr/>
            <p:nvPr/>
          </p:nvSpPr>
          <p:spPr>
            <a:xfrm>
              <a:off x="7863840" y="4876800"/>
              <a:ext cx="137160" cy="137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7467600" y="4892040"/>
              <a:ext cx="137160" cy="137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6949440" y="4876800"/>
              <a:ext cx="137160" cy="137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Oval 21"/>
            <p:cNvSpPr/>
            <p:nvPr/>
          </p:nvSpPr>
          <p:spPr>
            <a:xfrm>
              <a:off x="6553200" y="4876800"/>
              <a:ext cx="137160" cy="137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52400" y="5943600"/>
            <a:ext cx="1981200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Pulmonary Veins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819400" y="5257800"/>
            <a:ext cx="1295400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Superior</a:t>
            </a:r>
          </a:p>
          <a:p>
            <a:pPr algn="ctr"/>
            <a:r>
              <a:rPr lang="en-US" dirty="0" smtClean="0"/>
              <a:t>Vena Cava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181600" y="5334000"/>
            <a:ext cx="1295400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Inferior</a:t>
            </a:r>
          </a:p>
          <a:p>
            <a:pPr algn="ctr"/>
            <a:r>
              <a:rPr lang="en-US" dirty="0" smtClean="0"/>
              <a:t>Vena Cava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0" y="6019800"/>
            <a:ext cx="914400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Drain</a:t>
            </a:r>
            <a:endParaRPr lang="en-US" dirty="0"/>
          </a:p>
        </p:txBody>
      </p:sp>
      <p:cxnSp>
        <p:nvCxnSpPr>
          <p:cNvPr id="28" name="Straight Arrow Connector 27"/>
          <p:cNvCxnSpPr/>
          <p:nvPr/>
        </p:nvCxnSpPr>
        <p:spPr>
          <a:xfrm rot="5400000" flipH="1" flipV="1">
            <a:off x="876300" y="5448300"/>
            <a:ext cx="6096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0800000">
            <a:off x="1295400" y="4191000"/>
            <a:ext cx="2133600" cy="990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6553200" y="4343400"/>
            <a:ext cx="1371600" cy="1295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0800000">
            <a:off x="7848600" y="5562600"/>
            <a:ext cx="4572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667000" y="6019800"/>
            <a:ext cx="16002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Outlet to system</a:t>
            </a:r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304800" y="6400800"/>
            <a:ext cx="16002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Inlets to system</a:t>
            </a:r>
            <a:endParaRPr lang="en-US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7391400" y="6477000"/>
            <a:ext cx="1676400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Pump connection</a:t>
            </a:r>
            <a:endParaRPr lang="en-US" sz="1400" dirty="0"/>
          </a:p>
        </p:txBody>
      </p:sp>
      <p:sp>
        <p:nvSpPr>
          <p:cNvPr id="38" name="TextBox 37"/>
          <p:cNvSpPr txBox="1"/>
          <p:nvPr/>
        </p:nvSpPr>
        <p:spPr>
          <a:xfrm>
            <a:off x="4876800" y="6106180"/>
            <a:ext cx="1828800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Catheter entry point with sheath</a:t>
            </a:r>
            <a:endParaRPr lang="en-US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2209799"/>
            <a:ext cx="2971800" cy="2538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055303" y="2133600"/>
            <a:ext cx="2811144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Design – Heart Chamber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3962400"/>
            <a:ext cx="1295400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Disposable Septum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95400" y="5410200"/>
            <a:ext cx="1295400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Inferior</a:t>
            </a:r>
          </a:p>
          <a:p>
            <a:pPr algn="ctr"/>
            <a:r>
              <a:rPr lang="en-US" dirty="0" smtClean="0"/>
              <a:t>Vena Cava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19200" y="2133600"/>
            <a:ext cx="1295400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Superior</a:t>
            </a:r>
          </a:p>
          <a:p>
            <a:pPr algn="ctr"/>
            <a:r>
              <a:rPr lang="en-US" dirty="0" smtClean="0"/>
              <a:t>Vena Cava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858000" y="3048000"/>
            <a:ext cx="1981200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Pulmonary Veins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553200" y="2133600"/>
            <a:ext cx="17526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Screws &amp; Bolts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39000" y="5650468"/>
            <a:ext cx="12954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O-rings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0" y="4191000"/>
            <a:ext cx="1905000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Permeable Foam Membrane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rot="16200000" flipH="1">
            <a:off x="2400300" y="2628900"/>
            <a:ext cx="1066800" cy="685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828800" y="4114800"/>
            <a:ext cx="21336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2667000" y="5257800"/>
            <a:ext cx="762000" cy="533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 flipV="1">
            <a:off x="4876800" y="2362200"/>
            <a:ext cx="16002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 flipV="1">
            <a:off x="5257800" y="3276600"/>
            <a:ext cx="1524000" cy="533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 flipV="1">
            <a:off x="4724400" y="4572000"/>
            <a:ext cx="16002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>
            <a:off x="4724400" y="5638800"/>
            <a:ext cx="2362200" cy="1539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248400" y="4953000"/>
            <a:ext cx="2133600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Allow fluid flow from left to right atrium</a:t>
            </a:r>
            <a:endParaRPr lang="en-US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990600" y="6172200"/>
            <a:ext cx="1828800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Catheter entry point</a:t>
            </a:r>
            <a:endParaRPr lang="en-US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6934200" y="6093023"/>
            <a:ext cx="1828800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Seal heart chamber</a:t>
            </a:r>
            <a:endParaRPr lang="en-US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76200" y="4734580"/>
            <a:ext cx="2057400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Catheter puncture from right to left atrium</a:t>
            </a:r>
            <a:endParaRPr lang="en-US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6553200" y="2590801"/>
            <a:ext cx="1752600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Seal heart chamber</a:t>
            </a:r>
            <a:endParaRPr lang="en-US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1371600" y="2895600"/>
            <a:ext cx="990600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Outlet</a:t>
            </a:r>
            <a:endParaRPr lang="en-US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7391400" y="3505200"/>
            <a:ext cx="914400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Inlets</a:t>
            </a:r>
            <a:endParaRPr lang="en-US" sz="1400" dirty="0"/>
          </a:p>
        </p:txBody>
      </p:sp>
      <p:cxnSp>
        <p:nvCxnSpPr>
          <p:cNvPr id="40" name="Straight Arrow Connector 39"/>
          <p:cNvCxnSpPr/>
          <p:nvPr/>
        </p:nvCxnSpPr>
        <p:spPr>
          <a:xfrm rot="10800000" flipV="1">
            <a:off x="4800600" y="5791200"/>
            <a:ext cx="22860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376</TotalTime>
  <Words>397</Words>
  <Application>Microsoft Office PowerPoint</Application>
  <PresentationFormat>On-screen Show (4:3)</PresentationFormat>
  <Paragraphs>135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Urban</vt:lpstr>
      <vt:lpstr>Heart Phantom</vt:lpstr>
      <vt:lpstr>Outline</vt:lpstr>
      <vt:lpstr>Heart Physiology</vt:lpstr>
      <vt:lpstr>Atrial Fibrillation</vt:lpstr>
      <vt:lpstr>Atrial Fibrillation Treatment</vt:lpstr>
      <vt:lpstr>Client’s Research</vt:lpstr>
      <vt:lpstr>Design Specifications</vt:lpstr>
      <vt:lpstr>Final Design - Casing</vt:lpstr>
      <vt:lpstr>Final Design – Heart Chamber</vt:lpstr>
      <vt:lpstr>Final Design – Heart Chamber Cont.</vt:lpstr>
      <vt:lpstr>Final Design – Tubing Connections</vt:lpstr>
      <vt:lpstr>Final Design – High Resolution Block</vt:lpstr>
      <vt:lpstr> Future Testing</vt:lpstr>
      <vt:lpstr>Questions?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Heart Phantom</dc:title>
  <dc:creator>Erin Main</dc:creator>
  <cp:lastModifiedBy>Erin Main</cp:lastModifiedBy>
  <cp:revision>48</cp:revision>
  <dcterms:created xsi:type="dcterms:W3CDTF">2009-02-28T00:29:03Z</dcterms:created>
  <dcterms:modified xsi:type="dcterms:W3CDTF">2009-03-05T03:59:38Z</dcterms:modified>
</cp:coreProperties>
</file>