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9144000" cy="6858000"/>
  <p:defaultTextStyle>
    <a:defPPr>
      <a:defRPr lang="en-US"/>
    </a:defPPr>
    <a:lvl1pPr algn="l" defTabSz="423227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2116138" indent="-1658938" algn="l" defTabSz="423227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4232275" indent="-3317875" algn="l" defTabSz="423227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6348413" indent="-4976813" algn="l" defTabSz="423227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8464550" indent="-6635750" algn="l" defTabSz="4232275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41" autoAdjust="0"/>
  </p:normalViewPr>
  <p:slideViewPr>
    <p:cSldViewPr>
      <p:cViewPr>
        <p:scale>
          <a:sx n="60" d="100"/>
          <a:sy n="60" d="100"/>
        </p:scale>
        <p:origin x="4056" y="4392"/>
      </p:cViewPr>
      <p:guideLst>
        <p:guide orient="horz" pos="10368"/>
        <p:guide pos="12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mencoddington:Documents:Eye%20Blinking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Blink Duration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Sheet1!$C$12:$C$15</c:f>
              <c:numCache>
                <c:formatCode>General</c:formatCode>
                <c:ptCount val="4"/>
                <c:pt idx="0">
                  <c:v>0.2</c:v>
                </c:pt>
                <c:pt idx="1">
                  <c:v>0.3000000000000001</c:v>
                </c:pt>
                <c:pt idx="2">
                  <c:v>0.4</c:v>
                </c:pt>
                <c:pt idx="3">
                  <c:v>0.5</c:v>
                </c:pt>
              </c:numCache>
            </c:numRef>
          </c:cat>
          <c:val>
            <c:numRef>
              <c:f>Sheet1!$D$12:$D$15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axId val="58698752"/>
        <c:axId val="58713216"/>
      </c:barChart>
      <c:catAx>
        <c:axId val="5869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Duration of Blink (seconds)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713216"/>
        <c:crosses val="autoZero"/>
        <c:auto val="1"/>
        <c:lblAlgn val="ctr"/>
        <c:lblOffset val="100"/>
      </c:catAx>
      <c:valAx>
        <c:axId val="58713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Number of</a:t>
                </a:r>
                <a:r>
                  <a:rPr lang="en-US" sz="2000" dirty="0" smtClean="0"/>
                  <a:t> Occurrences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1875000000000012E-2"/>
              <c:y val="0.20371947150674011"/>
            </c:manualLayout>
          </c:layout>
        </c:title>
        <c:numFmt formatCode="General" sourceLinked="1"/>
        <c:tickLblPos val="nextTo"/>
        <c:crossAx val="5869875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41AF0DB-2735-4658-A5D4-96A717943DC8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514350"/>
            <a:ext cx="3216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C9E8D37-BB6A-4096-9C02-DF03BFD55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7AF5CD-BCC6-4163-BDC9-5A1FAB890F8B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2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B7B7-D74C-4057-B598-DD89528CFD39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2896-FC77-4329-BBF3-596304B17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6C46-AD71-4D85-89F7-63F50BBE33FD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75B1-D928-46A4-A7E9-55DB0AAB0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C3F7-32A8-4E6C-B7D1-79AB4B16D091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59B3-EABC-46B7-AB58-E26B2004F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EA67-D7E7-4D8D-8918-FD80BD204E6C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FD71-1997-42A3-9C5D-F85113B9C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9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9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15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30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4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6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098E-C7B6-487D-BB03-67B60283A00E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C4E8-457D-4ED0-AC26-21BE96745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F071-3802-4890-BFC6-D656C2E007B9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0088-4272-4EE2-AD41-AFE24C5B5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6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6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5" y="7368542"/>
            <a:ext cx="18187988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10439400"/>
            <a:ext cx="18187988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B91C-4037-48A9-BA9A-CBF0D4E81DCD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0624-5E83-4916-AC12-609952481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5C3F-AA89-4A8C-9A4E-0EEA4D427433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8BE3-4430-4FF2-BC7A-152387903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C5CF-6481-4BCA-9A44-6416142B7100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1B3B-2FD3-41F0-A228-68726A68C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1310640"/>
            <a:ext cx="13537409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5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1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2" y="6888483"/>
            <a:ext cx="13537409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EF35-B9AC-4CA0-BFC1-82103EB66E14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25E1-FC64-46D2-AB2B-088DEB56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6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6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150" indent="0">
              <a:buNone/>
              <a:defRPr sz="13000"/>
            </a:lvl2pPr>
            <a:lvl3pPr marL="4232300" indent="0">
              <a:buNone/>
              <a:defRPr sz="11100"/>
            </a:lvl3pPr>
            <a:lvl4pPr marL="6348451" indent="0">
              <a:buNone/>
              <a:defRPr sz="9300"/>
            </a:lvl4pPr>
            <a:lvl5pPr marL="8464601" indent="0">
              <a:buNone/>
              <a:defRPr sz="9300"/>
            </a:lvl5pPr>
            <a:lvl6pPr marL="10580751" indent="0">
              <a:buNone/>
              <a:defRPr sz="9300"/>
            </a:lvl6pPr>
            <a:lvl7pPr marL="12696901" indent="0">
              <a:buNone/>
              <a:defRPr sz="9300"/>
            </a:lvl7pPr>
            <a:lvl8pPr marL="14813051" indent="0">
              <a:buNone/>
              <a:defRPr sz="9300"/>
            </a:lvl8pPr>
            <a:lvl9pPr marL="16929202" indent="0">
              <a:buNone/>
              <a:defRPr sz="93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6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8C61-3D23-4D13-82D2-7D2010987CD6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C346-33A6-458D-95F5-91A874BDE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>
            <a:lvl1pPr>
              <a:defRPr sz="5600">
                <a:solidFill>
                  <a:srgbClr val="898989"/>
                </a:solidFill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1923863-F4A9-4B85-AFF2-D216B937E96B}" type="datetime1">
              <a:rPr lang="en-US"/>
              <a:pPr>
                <a:defRPr/>
              </a:pPr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>
            <a:lvl1pPr algn="ctr">
              <a:defRPr sz="5600">
                <a:solidFill>
                  <a:srgbClr val="898989"/>
                </a:solidFill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>
            <a:lvl1pPr algn="r">
              <a:defRPr sz="5600">
                <a:solidFill>
                  <a:srgbClr val="898989"/>
                </a:solidFill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82387AA-C635-4C0D-ABC6-9EBE3B907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232275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438525" indent="-1322388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5289550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1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7405688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9521825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11638826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976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1127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7277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15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0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4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60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7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90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0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9202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7400" y="14478000"/>
            <a:ext cx="4457700" cy="500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0" name="Straight Arrow Connector 49"/>
          <p:cNvCxnSpPr/>
          <p:nvPr/>
        </p:nvCxnSpPr>
        <p:spPr bwMode="auto">
          <a:xfrm rot="5400000">
            <a:off x="19203194" y="15544006"/>
            <a:ext cx="217170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Text Box 1121"/>
          <p:cNvSpPr txBox="1">
            <a:spLocks noChangeArrowheads="1"/>
          </p:cNvSpPr>
          <p:nvPr/>
        </p:nvSpPr>
        <p:spPr bwMode="auto">
          <a:xfrm>
            <a:off x="1085850" y="5137150"/>
            <a:ext cx="9567863" cy="1055688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Abstract</a:t>
            </a:r>
          </a:p>
        </p:txBody>
      </p:sp>
      <p:sp>
        <p:nvSpPr>
          <p:cNvPr id="11" name="Text Box 1121"/>
          <p:cNvSpPr txBox="1">
            <a:spLocks noChangeArrowheads="1"/>
          </p:cNvSpPr>
          <p:nvPr/>
        </p:nvSpPr>
        <p:spPr bwMode="auto">
          <a:xfrm>
            <a:off x="914400" y="13830300"/>
            <a:ext cx="9690100" cy="1016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Motivation</a:t>
            </a:r>
          </a:p>
        </p:txBody>
      </p:sp>
      <p:sp>
        <p:nvSpPr>
          <p:cNvPr id="12" name="Text Box 1121"/>
          <p:cNvSpPr txBox="1">
            <a:spLocks noChangeArrowheads="1"/>
          </p:cNvSpPr>
          <p:nvPr/>
        </p:nvSpPr>
        <p:spPr bwMode="auto">
          <a:xfrm>
            <a:off x="11760200" y="7239000"/>
            <a:ext cx="17221200" cy="1027113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Final Design</a:t>
            </a:r>
          </a:p>
        </p:txBody>
      </p:sp>
      <p:sp>
        <p:nvSpPr>
          <p:cNvPr id="14" name="Text Box 1121"/>
          <p:cNvSpPr txBox="1">
            <a:spLocks noChangeArrowheads="1"/>
          </p:cNvSpPr>
          <p:nvPr/>
        </p:nvSpPr>
        <p:spPr bwMode="auto">
          <a:xfrm>
            <a:off x="30289500" y="18402300"/>
            <a:ext cx="9525000" cy="108585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Future Work</a:t>
            </a:r>
          </a:p>
        </p:txBody>
      </p:sp>
      <p:sp>
        <p:nvSpPr>
          <p:cNvPr id="15" name="Text Box 1121"/>
          <p:cNvSpPr txBox="1">
            <a:spLocks noChangeArrowheads="1"/>
          </p:cNvSpPr>
          <p:nvPr/>
        </p:nvSpPr>
        <p:spPr bwMode="auto">
          <a:xfrm>
            <a:off x="914400" y="28422600"/>
            <a:ext cx="9525000" cy="10287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References</a:t>
            </a:r>
          </a:p>
        </p:txBody>
      </p:sp>
      <p:sp>
        <p:nvSpPr>
          <p:cNvPr id="16" name="Text Box 1121"/>
          <p:cNvSpPr txBox="1">
            <a:spLocks noChangeArrowheads="1"/>
          </p:cNvSpPr>
          <p:nvPr/>
        </p:nvSpPr>
        <p:spPr bwMode="auto">
          <a:xfrm>
            <a:off x="30480000" y="29870400"/>
            <a:ext cx="9390063" cy="11811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Acknowledgements</a:t>
            </a:r>
          </a:p>
        </p:txBody>
      </p:sp>
      <p:pic>
        <p:nvPicPr>
          <p:cNvPr id="14343" name="Picture 1359" descr="H:\DICOM\Orhan\UWlogos\Wcrest_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7000" y="762000"/>
            <a:ext cx="24018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35"/>
          <p:cNvSpPr txBox="1">
            <a:spLocks noChangeArrowheads="1"/>
          </p:cNvSpPr>
          <p:nvPr/>
        </p:nvSpPr>
        <p:spPr bwMode="auto">
          <a:xfrm>
            <a:off x="30310138" y="19627850"/>
            <a:ext cx="10001250" cy="105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Scale Down Prototype 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800" dirty="0"/>
          </a:p>
          <a:p>
            <a:pPr marL="742950" lvl="1" indent="-285750">
              <a:buFont typeface="Wingdings" pitchFamily="2" charset="2"/>
              <a:buChar char="§"/>
            </a:pPr>
            <a:endParaRPr lang="en-US" sz="2800" dirty="0"/>
          </a:p>
          <a:p>
            <a:pPr marL="742950" lvl="1" indent="-285750">
              <a:buFont typeface="Wingdings" pitchFamily="2" charset="2"/>
              <a:buChar char="§"/>
            </a:pPr>
            <a:endParaRPr lang="en-US" sz="2800" dirty="0"/>
          </a:p>
          <a:p>
            <a:pPr marL="742950" lvl="1" indent="-285750">
              <a:buFont typeface="Wingdings" pitchFamily="2" charset="2"/>
              <a:buChar char="§"/>
            </a:pPr>
            <a:endParaRPr lang="en-US" sz="2800" dirty="0"/>
          </a:p>
          <a:p>
            <a:pPr marL="742950" lvl="1" indent="-285750"/>
            <a:endParaRPr lang="en-US" sz="2800" dirty="0"/>
          </a:p>
          <a:p>
            <a:pPr marL="742950" lvl="1" indent="-285750"/>
            <a:endParaRPr lang="en-US" sz="2800" dirty="0"/>
          </a:p>
          <a:p>
            <a:pPr marL="742950" lvl="1" indent="-285750"/>
            <a:endParaRPr lang="en-US" sz="2800" dirty="0"/>
          </a:p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1800" b="1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Refine Design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Consider enclosure of mechanism</a:t>
            </a:r>
            <a:endParaRPr lang="en-US" sz="2800" i="1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Extend tubing to actuator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Improve closed air system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Integrate </a:t>
            </a:r>
            <a:r>
              <a:rPr lang="en-US" sz="2800" dirty="0" smtClean="0"/>
              <a:t>eyeglasses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Material Changes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Silicone lower lid, upper lid cover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Smaller catheter (LACRIcath)</a:t>
            </a:r>
            <a:endParaRPr lang="en-US" sz="28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Dense</a:t>
            </a:r>
            <a:r>
              <a:rPr lang="en-US" sz="2800" dirty="0"/>
              <a:t>, lead-free counterweight</a:t>
            </a:r>
          </a:p>
          <a:p>
            <a:endParaRPr lang="en-US" sz="1800" b="1" dirty="0"/>
          </a:p>
          <a:p>
            <a:r>
              <a:rPr lang="en-US" sz="3200" b="1" dirty="0"/>
              <a:t>Further Testing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Longevity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Performance in  diverse settings</a:t>
            </a:r>
          </a:p>
        </p:txBody>
      </p:sp>
      <p:sp>
        <p:nvSpPr>
          <p:cNvPr id="14345" name="WordArt 69"/>
          <p:cNvSpPr>
            <a:spLocks noChangeAspect="1" noChangeArrowheads="1" noChangeShapeType="1" noTextEdit="1"/>
          </p:cNvSpPr>
          <p:nvPr/>
        </p:nvSpPr>
        <p:spPr bwMode="auto">
          <a:xfrm>
            <a:off x="7797800" y="1828800"/>
            <a:ext cx="25755600" cy="150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635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4E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BLINKING ORBITAL PROSTHESIS</a:t>
            </a:r>
          </a:p>
        </p:txBody>
      </p:sp>
      <p:sp>
        <p:nvSpPr>
          <p:cNvPr id="14346" name="AutoShape 84" descr="plastic%20screws"/>
          <p:cNvSpPr>
            <a:spLocks noChangeAspect="1" noChangeArrowheads="1"/>
          </p:cNvSpPr>
          <p:nvPr/>
        </p:nvSpPr>
        <p:spPr bwMode="auto">
          <a:xfrm>
            <a:off x="20599400" y="1630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7" name="AutoShape 86" descr="plastic%20screws"/>
          <p:cNvSpPr>
            <a:spLocks noChangeAspect="1" noChangeArrowheads="1"/>
          </p:cNvSpPr>
          <p:nvPr/>
        </p:nvSpPr>
        <p:spPr bwMode="auto">
          <a:xfrm>
            <a:off x="20599400" y="1630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8" name="AutoShape 88" descr="plastic%20screws"/>
          <p:cNvSpPr>
            <a:spLocks noChangeAspect="1" noChangeArrowheads="1"/>
          </p:cNvSpPr>
          <p:nvPr/>
        </p:nvSpPr>
        <p:spPr bwMode="auto">
          <a:xfrm>
            <a:off x="20599400" y="1630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9" name="AutoShape 90" descr="plastic%20screws"/>
          <p:cNvSpPr>
            <a:spLocks noChangeAspect="1" noChangeArrowheads="1"/>
          </p:cNvSpPr>
          <p:nvPr/>
        </p:nvSpPr>
        <p:spPr bwMode="auto">
          <a:xfrm>
            <a:off x="20599400" y="1630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50" name="TextBox 56"/>
          <p:cNvSpPr txBox="1">
            <a:spLocks noChangeArrowheads="1"/>
          </p:cNvSpPr>
          <p:nvPr/>
        </p:nvSpPr>
        <p:spPr bwMode="auto">
          <a:xfrm>
            <a:off x="987425" y="25906413"/>
            <a:ext cx="93726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/>
          </a:p>
          <a:p>
            <a:r>
              <a:rPr lang="en-US" sz="3200" b="1" dirty="0"/>
              <a:t>Goal</a:t>
            </a:r>
            <a:r>
              <a:rPr lang="en-US" sz="3200" dirty="0"/>
              <a:t>:  </a:t>
            </a:r>
            <a:r>
              <a:rPr lang="en-US" sz="2800" dirty="0"/>
              <a:t>To create a primarily self contained, blinking orbital prosthesis to give prosthetic users a more realistic appearance.</a:t>
            </a:r>
          </a:p>
        </p:txBody>
      </p:sp>
      <p:sp>
        <p:nvSpPr>
          <p:cNvPr id="39" name="Text Box 1121"/>
          <p:cNvSpPr txBox="1">
            <a:spLocks noChangeArrowheads="1"/>
          </p:cNvSpPr>
          <p:nvPr/>
        </p:nvSpPr>
        <p:spPr bwMode="auto">
          <a:xfrm>
            <a:off x="30175200" y="14287500"/>
            <a:ext cx="9690100" cy="1016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Design Criteria</a:t>
            </a:r>
          </a:p>
        </p:txBody>
      </p:sp>
      <p:sp>
        <p:nvSpPr>
          <p:cNvPr id="2" name="Text Box 1121"/>
          <p:cNvSpPr txBox="1">
            <a:spLocks noChangeArrowheads="1"/>
          </p:cNvSpPr>
          <p:nvPr/>
        </p:nvSpPr>
        <p:spPr bwMode="auto">
          <a:xfrm>
            <a:off x="30003750" y="5086350"/>
            <a:ext cx="9852025" cy="985838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Competition</a:t>
            </a:r>
          </a:p>
        </p:txBody>
      </p:sp>
      <p:sp>
        <p:nvSpPr>
          <p:cNvPr id="14353" name="TextBox 61"/>
          <p:cNvSpPr txBox="1">
            <a:spLocks noChangeArrowheads="1"/>
          </p:cNvSpPr>
          <p:nvPr/>
        </p:nvSpPr>
        <p:spPr bwMode="auto">
          <a:xfrm>
            <a:off x="24404638" y="24765000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14354" name="Picture 1359" descr="H:\DICOM\Orhan\UWlogos\Wcrest_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800" y="838200"/>
            <a:ext cx="24018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66"/>
          <p:cNvSpPr txBox="1">
            <a:spLocks noChangeArrowheads="1"/>
          </p:cNvSpPr>
          <p:nvPr/>
        </p:nvSpPr>
        <p:spPr bwMode="auto">
          <a:xfrm>
            <a:off x="1085850" y="15144750"/>
            <a:ext cx="93154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Medical Arts Prosthetics Clinic</a:t>
            </a:r>
          </a:p>
          <a:p>
            <a:pPr lvl="1"/>
            <a:r>
              <a:rPr lang="en-US" sz="2800" dirty="0">
                <a:cs typeface="Arial" charset="0"/>
              </a:rPr>
              <a:t>- Custom prosthetics (eyes, ears, noses, fingers)</a:t>
            </a:r>
          </a:p>
          <a:p>
            <a:pPr lvl="1"/>
            <a:r>
              <a:rPr lang="en-US" sz="2800" dirty="0">
                <a:cs typeface="Arial" charset="0"/>
              </a:rPr>
              <a:t>- Strive for most life-like restoration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Many causes for eye loss</a:t>
            </a:r>
          </a:p>
          <a:p>
            <a:pPr lvl="1"/>
            <a:r>
              <a:rPr lang="en-US" sz="2800" dirty="0">
                <a:cs typeface="Arial" charset="0"/>
              </a:rPr>
              <a:t>- Trauma</a:t>
            </a:r>
          </a:p>
          <a:p>
            <a:pPr lvl="1"/>
            <a:r>
              <a:rPr lang="en-US" sz="2800" dirty="0">
                <a:cs typeface="Arial" charset="0"/>
              </a:rPr>
              <a:t>     </a:t>
            </a:r>
            <a:r>
              <a:rPr lang="en-US" sz="2800" dirty="0"/>
              <a:t>11,000 incidents per year in US </a:t>
            </a:r>
            <a:r>
              <a:rPr lang="en-US" sz="2800" baseline="30000" dirty="0"/>
              <a:t>[4]</a:t>
            </a:r>
            <a:r>
              <a:rPr lang="en-US" sz="2800" dirty="0">
                <a:cs typeface="Arial" charset="0"/>
              </a:rPr>
              <a:t> </a:t>
            </a:r>
          </a:p>
          <a:p>
            <a:pPr lvl="1"/>
            <a:r>
              <a:rPr lang="en-US" sz="2800" dirty="0">
                <a:cs typeface="Arial" charset="0"/>
              </a:rPr>
              <a:t>- Disease </a:t>
            </a:r>
            <a:r>
              <a:rPr lang="en-US" sz="2800" baseline="30000" dirty="0">
                <a:cs typeface="Arial" charset="0"/>
              </a:rPr>
              <a:t>[1]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Orbital prosthetics provide more natural appearance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Client currently provides non-blinking eye replacements</a:t>
            </a:r>
          </a:p>
          <a:p>
            <a:pPr lvl="1"/>
            <a:r>
              <a:rPr lang="en-US" sz="2800" dirty="0">
                <a:cs typeface="Arial" charset="0"/>
              </a:rPr>
              <a:t> - Silicone material</a:t>
            </a:r>
          </a:p>
          <a:p>
            <a:pPr lvl="1"/>
            <a:r>
              <a:rPr lang="en-US" sz="2800" dirty="0">
                <a:cs typeface="Arial" charset="0"/>
              </a:rPr>
              <a:t> - May draw attention from lack of blink</a:t>
            </a:r>
          </a:p>
          <a:p>
            <a:pPr lvl="1"/>
            <a:r>
              <a:rPr lang="en-US" sz="2800" dirty="0"/>
              <a:t> - 17,000 to 22,000 blinks daily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[3]</a:t>
            </a:r>
            <a:endParaRPr lang="en-US" sz="2800" baseline="30000" dirty="0" smtClean="0">
              <a:cs typeface="Arial" charset="0"/>
            </a:endParaRPr>
          </a:p>
          <a:p>
            <a:pPr lvl="1"/>
            <a:endParaRPr lang="en-US" sz="2800" dirty="0">
              <a:cs typeface="Arial" charset="0"/>
            </a:endParaRPr>
          </a:p>
        </p:txBody>
      </p:sp>
      <p:pic>
        <p:nvPicPr>
          <p:cNvPr id="14356" name="Picture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0802600"/>
            <a:ext cx="5029200" cy="428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58" name="Text Box 1168"/>
          <p:cNvSpPr txBox="1">
            <a:spLocks noChangeArrowheads="1"/>
          </p:cNvSpPr>
          <p:nvPr/>
        </p:nvSpPr>
        <p:spPr bwMode="auto">
          <a:xfrm>
            <a:off x="2171700" y="4171950"/>
            <a:ext cx="36423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3" tIns="-240935" rIns="10803" bIns="-240935">
            <a:spAutoFit/>
          </a:bodyPr>
          <a:lstStyle/>
          <a:p>
            <a:pPr algn="ctr"/>
            <a:r>
              <a:rPr lang="en-US" altLang="en-US" sz="3600" dirty="0">
                <a:cs typeface="Arial" charset="0"/>
              </a:rPr>
              <a:t>Carmen Coddington, Bryan Jepson, Elise Larson, Michelle Tutkowski</a:t>
            </a:r>
          </a:p>
          <a:p>
            <a:pPr algn="ctr"/>
            <a:r>
              <a:rPr lang="en-US" altLang="en-US" sz="3600" dirty="0">
                <a:cs typeface="Arial" charset="0"/>
              </a:rPr>
              <a:t> Advisor: Willis Tompkins, Ph.D. </a:t>
            </a:r>
          </a:p>
          <a:p>
            <a:pPr algn="ctr"/>
            <a:r>
              <a:rPr lang="en-US" altLang="en-US" sz="3600" dirty="0">
                <a:cs typeface="Arial" charset="0"/>
              </a:rPr>
              <a:t> Client: Greg Gion, MMS, CCA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175200" y="15544800"/>
            <a:ext cx="10115550" cy="267765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Reliably blinks on command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Primarily self-contained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Natural appearance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Contained within 5.5 cm</a:t>
            </a:r>
            <a:r>
              <a:rPr lang="en-US" sz="2800" baseline="300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3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Weight less than 45 g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No detrimental health effects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Maintained easily</a:t>
            </a:r>
          </a:p>
          <a:p>
            <a:pPr marL="742950" lvl="1" indent="-285750">
              <a:buFont typeface="Wingdings" pitchFamily="-11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$500 or less</a:t>
            </a:r>
            <a:endParaRPr lang="en-US" sz="2800" dirty="0">
              <a:ea typeface="ＭＳ Ｐゴシック" pitchFamily="-112" charset="-128"/>
              <a:cs typeface="+mn-cs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30403800" y="20459700"/>
          <a:ext cx="9258300" cy="3108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7693"/>
                <a:gridCol w="2160270"/>
                <a:gridCol w="2700337"/>
              </a:tblGrid>
              <a:tr h="4038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Component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Current 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Ideal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Diameter (cm)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5.5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3.0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Lever Length (cm)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4.6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2.5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Tube Diameter (Fr)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16.0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9.0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Balloon Volume (cc)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5.0 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3.0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Closure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Force (N)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1.96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/>
                          <a:cs typeface="Arial"/>
                        </a:rPr>
                        <a:t>1.06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90" name="TextBox 75"/>
          <p:cNvSpPr txBox="1">
            <a:spLocks noChangeArrowheads="1"/>
          </p:cNvSpPr>
          <p:nvPr/>
        </p:nvSpPr>
        <p:spPr bwMode="auto">
          <a:xfrm>
            <a:off x="1200150" y="6686550"/>
            <a:ext cx="92583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en-US" sz="2800" dirty="0"/>
              <a:t>Prosthetic eyes are a common solution to physical deformity.  An orbital prosthesis is an artificial eye that closely mimics a natural eye.  Although current prosthetics improve natural appearance, they are still noticeable because they do not blink.  We will create a mechanism that allows an orbital prosthesis to blink.  Our team considered technical and physiological feasibility, as well as client input, to develop a prototype that exemplifies a pneumatic solution to this problem.</a:t>
            </a:r>
          </a:p>
          <a:p>
            <a:endParaRPr lang="en-US" sz="2800" dirty="0"/>
          </a:p>
          <a:p>
            <a:r>
              <a:rPr lang="en-US" sz="2800" dirty="0"/>
              <a:t>     Fabrication of the design has resulted in a prototype 54.5%  larger than an actual prosthesis.  This prototype demonstrates successful operation of the mechanism. Continued work will decrease the scale of the prototype to a realistic size.</a:t>
            </a:r>
          </a:p>
          <a:p>
            <a:endParaRPr lang="en-US" dirty="0"/>
          </a:p>
        </p:txBody>
      </p:sp>
      <p:sp>
        <p:nvSpPr>
          <p:cNvPr id="77" name="Text Box 1121"/>
          <p:cNvSpPr txBox="1">
            <a:spLocks noChangeArrowheads="1"/>
          </p:cNvSpPr>
          <p:nvPr/>
        </p:nvSpPr>
        <p:spPr bwMode="auto">
          <a:xfrm>
            <a:off x="11144250" y="24631650"/>
            <a:ext cx="18516600" cy="10287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C0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84161" tIns="42081" rIns="84161" bIns="42081"/>
          <a:lstStyle/>
          <a:p>
            <a:pPr algn="ctr" defTabSz="841375">
              <a:spcBef>
                <a:spcPct val="50000"/>
              </a:spcBef>
              <a:defRPr/>
            </a:pPr>
            <a:r>
              <a:rPr lang="en-US" sz="6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  <a:cs typeface="+mn-cs"/>
              </a:rPr>
              <a:t>Testing</a:t>
            </a:r>
          </a:p>
        </p:txBody>
      </p:sp>
      <p:sp>
        <p:nvSpPr>
          <p:cNvPr id="14392" name="TextBox 52"/>
          <p:cNvSpPr txBox="1">
            <a:spLocks noChangeArrowheads="1"/>
          </p:cNvSpPr>
          <p:nvPr/>
        </p:nvSpPr>
        <p:spPr bwMode="auto">
          <a:xfrm>
            <a:off x="11601450" y="25660350"/>
            <a:ext cx="7143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Maximum Balloon Capacity: 420mL</a:t>
            </a:r>
            <a:endParaRPr lang="en-US" sz="32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 Air bulb contains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25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mL air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Bulb volume insufficient to overload balloon</a:t>
            </a:r>
          </a:p>
          <a:p>
            <a:endParaRPr lang="en-US" dirty="0"/>
          </a:p>
        </p:txBody>
      </p:sp>
      <p:sp>
        <p:nvSpPr>
          <p:cNvPr id="14393" name="TextBox 52"/>
          <p:cNvSpPr txBox="1">
            <a:spLocks noChangeArrowheads="1"/>
          </p:cNvSpPr>
          <p:nvPr/>
        </p:nvSpPr>
        <p:spPr bwMode="auto">
          <a:xfrm>
            <a:off x="11601450" y="27946350"/>
            <a:ext cx="64008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Force of Closure: 1.96 N</a:t>
            </a:r>
            <a:endParaRPr lang="en-US" sz="32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Greater than minimum force of closure</a:t>
            </a:r>
          </a:p>
          <a:p>
            <a:pPr marL="742950" lvl="1" indent="-285750"/>
            <a:endParaRPr lang="en-US" sz="2800" dirty="0"/>
          </a:p>
          <a:p>
            <a:endParaRPr lang="en-US" dirty="0"/>
          </a:p>
        </p:txBody>
      </p:sp>
      <p:sp>
        <p:nvSpPr>
          <p:cNvPr id="14394" name="Rectangle 61"/>
          <p:cNvSpPr>
            <a:spLocks noChangeArrowheads="1"/>
          </p:cNvSpPr>
          <p:nvPr/>
        </p:nvSpPr>
        <p:spPr bwMode="auto">
          <a:xfrm>
            <a:off x="11830050" y="8801100"/>
            <a:ext cx="897255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Pneumatic Mechanism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User triggers air bulb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Air bulb inflates balloon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Balloon inflation forces lever upward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Lever rotates central axis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Eyelid rotates into closed position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User releases air bulb causing balloon deflation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Counterweight pulls eyelid into open position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800" dirty="0"/>
          </a:p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Cost Analysis</a:t>
            </a:r>
          </a:p>
        </p:txBody>
      </p:sp>
      <p:sp>
        <p:nvSpPr>
          <p:cNvPr id="14395" name="TextBox 52"/>
          <p:cNvSpPr txBox="1">
            <a:spLocks noChangeArrowheads="1"/>
          </p:cNvSpPr>
          <p:nvPr/>
        </p:nvSpPr>
        <p:spPr bwMode="auto">
          <a:xfrm>
            <a:off x="11658600" y="29832300"/>
            <a:ext cx="6705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/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3200" b="1" dirty="0" smtClean="0"/>
              <a:t>Average Duration </a:t>
            </a:r>
            <a:r>
              <a:rPr lang="en-US" sz="3200" b="1" dirty="0"/>
              <a:t>of Blink:</a:t>
            </a:r>
            <a:r>
              <a:rPr lang="en-US" sz="3200" b="1" dirty="0" smtClean="0"/>
              <a:t> .374s</a:t>
            </a:r>
            <a:endParaRPr lang="en-US" sz="32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Typical blink .3-.4s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Continued use showed consistent blink duration: no slowing observed</a:t>
            </a:r>
          </a:p>
          <a:p>
            <a:pPr marL="742950" lvl="1" indent="-285750"/>
            <a:endParaRPr lang="en-US" sz="2800" dirty="0"/>
          </a:p>
          <a:p>
            <a:endParaRPr lang="en-US" dirty="0"/>
          </a:p>
        </p:txBody>
      </p:sp>
      <p:sp>
        <p:nvSpPr>
          <p:cNvPr id="14396" name="Rectangle 63"/>
          <p:cNvSpPr>
            <a:spLocks noChangeArrowheads="1"/>
          </p:cNvSpPr>
          <p:nvPr/>
        </p:nvSpPr>
        <p:spPr bwMode="auto">
          <a:xfrm>
            <a:off x="30118050" y="6629400"/>
            <a:ext cx="645795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Non-blinking prosthesis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 [2]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Realistic appearance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Reliable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No blinking function</a:t>
            </a:r>
          </a:p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Electromagnetic Activator </a:t>
            </a:r>
            <a:r>
              <a:rPr lang="en-US" sz="3200" b="1" baseline="30000" dirty="0"/>
              <a:t>[3]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Synchronized with other eye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Limited blinking function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Unrealistic appearance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Not commercially available</a:t>
            </a:r>
          </a:p>
          <a:p>
            <a:pPr marL="742950" lvl="1" indent="-285750"/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Doll’s Eyelid </a:t>
            </a:r>
            <a:r>
              <a:rPr lang="en-US" sz="3200" b="1" baseline="30000" dirty="0"/>
              <a:t>[5]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Patent number 20020049023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Reliable blinking function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Designed only for dolls</a:t>
            </a:r>
          </a:p>
        </p:txBody>
      </p:sp>
      <p:pic>
        <p:nvPicPr>
          <p:cNvPr id="14397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1700" y="8915400"/>
            <a:ext cx="29146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98" name="Picture 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61700" y="10972800"/>
            <a:ext cx="29146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59700" y="8572500"/>
            <a:ext cx="6648450" cy="498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0" y="14744700"/>
            <a:ext cx="6172200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447" name="Group 111"/>
          <p:cNvGraphicFramePr>
            <a:graphicFrameLocks noGrp="1"/>
          </p:cNvGraphicFramePr>
          <p:nvPr/>
        </p:nvGraphicFramePr>
        <p:xfrm>
          <a:off x="11887200" y="13887450"/>
          <a:ext cx="4000500" cy="8713789"/>
        </p:xfrm>
        <a:graphic>
          <a:graphicData uri="http://schemas.openxmlformats.org/drawingml/2006/table">
            <a:tbl>
              <a:tblPr/>
              <a:tblGrid>
                <a:gridCol w="2743200"/>
                <a:gridCol w="12573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Item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Price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5788">
                <a:tc>
                  <a:txBody>
                    <a:bodyPr/>
                    <a:lstStyle/>
                    <a:p>
                      <a:pPr marL="0" marR="0" lvl="1" indent="0" algn="l" defTabSz="4232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Silicon-Coated Latex Straight Foley Catheter- 16 Fr/ 5cc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32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$1.71</a:t>
                      </a:r>
                    </a:p>
                    <a:p>
                      <a:pPr marL="0" marR="0" lvl="0" indent="0" algn="l" defTabSz="4232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Acrylic eye piece and eyelid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$5.00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Loop Screws (3)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Copper Tube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$0.40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Steel Wire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$0.20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Aluminum Lever Arm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$0.10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Air Bulb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$7.99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Polymethyl Methacrylate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$3.57/ oz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$0.71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Total Cost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$18.11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436" name="TextBox 42"/>
          <p:cNvSpPr txBox="1">
            <a:spLocks noChangeArrowheads="1"/>
          </p:cNvSpPr>
          <p:nvPr/>
        </p:nvSpPr>
        <p:spPr bwMode="auto">
          <a:xfrm>
            <a:off x="16344900" y="21031200"/>
            <a:ext cx="53751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Advantages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Does not depend on battery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Blinks on command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Realistic blink duration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smtClean="0"/>
              <a:t>Closed air system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4437" name="TextBox 40"/>
          <p:cNvSpPr txBox="1">
            <a:spLocks noChangeArrowheads="1"/>
          </p:cNvSpPr>
          <p:nvPr/>
        </p:nvSpPr>
        <p:spPr bwMode="auto">
          <a:xfrm>
            <a:off x="2114550" y="2515235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Figure 1: Example of traditional orbital </a:t>
            </a:r>
            <a:r>
              <a:rPr lang="en-US" dirty="0" smtClean="0"/>
              <a:t>prosthesis.</a:t>
            </a:r>
            <a:r>
              <a:rPr lang="en-US" baseline="30000" dirty="0" smtClean="0"/>
              <a:t> [2]</a:t>
            </a:r>
            <a:endParaRPr lang="en-US" baseline="30000" dirty="0">
              <a:solidFill>
                <a:srgbClr val="CC0000"/>
              </a:solidFill>
            </a:endParaRPr>
          </a:p>
        </p:txBody>
      </p:sp>
      <p:sp>
        <p:nvSpPr>
          <p:cNvPr id="14439" name="TextBox 44"/>
          <p:cNvSpPr txBox="1">
            <a:spLocks noChangeArrowheads="1"/>
          </p:cNvSpPr>
          <p:nvPr/>
        </p:nvSpPr>
        <p:spPr bwMode="auto">
          <a:xfrm>
            <a:off x="20459700" y="13716000"/>
            <a:ext cx="6800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Figure 2: Front view of blinking orbital prosthesis.</a:t>
            </a:r>
          </a:p>
        </p:txBody>
      </p:sp>
      <p:sp>
        <p:nvSpPr>
          <p:cNvPr id="14440" name="TextBox 45"/>
          <p:cNvSpPr txBox="1">
            <a:spLocks noChangeArrowheads="1"/>
          </p:cNvSpPr>
          <p:nvPr/>
        </p:nvSpPr>
        <p:spPr bwMode="auto">
          <a:xfrm>
            <a:off x="16173450" y="19602450"/>
            <a:ext cx="6800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Figure 3: Cross sectional view of the mechanism.</a:t>
            </a:r>
          </a:p>
        </p:txBody>
      </p:sp>
      <p:sp>
        <p:nvSpPr>
          <p:cNvPr id="14441" name="TextBox 46"/>
          <p:cNvSpPr txBox="1">
            <a:spLocks noChangeArrowheads="1"/>
          </p:cNvSpPr>
          <p:nvPr/>
        </p:nvSpPr>
        <p:spPr bwMode="auto">
          <a:xfrm>
            <a:off x="22745700" y="19545300"/>
            <a:ext cx="6800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Figure 4: Rear view of blinking orbital prosthesis.  Note the inflated balloon.</a:t>
            </a:r>
          </a:p>
        </p:txBody>
      </p:sp>
      <p:sp>
        <p:nvSpPr>
          <p:cNvPr id="14442" name="TextBox 47"/>
          <p:cNvSpPr txBox="1">
            <a:spLocks noChangeArrowheads="1"/>
          </p:cNvSpPr>
          <p:nvPr/>
        </p:nvSpPr>
        <p:spPr bwMode="auto">
          <a:xfrm>
            <a:off x="22532975" y="21124863"/>
            <a:ext cx="69958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Ergonomics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/>
              <a:t>Not necessary to remove </a:t>
            </a:r>
            <a:r>
              <a:rPr lang="en-US" sz="2800" dirty="0" smtClean="0"/>
              <a:t>prosthetic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Can maintain a closed position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Remains open upon failure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Minimal irritation to surrounding tissue</a:t>
            </a:r>
          </a:p>
          <a:p>
            <a:endParaRPr lang="en-US" dirty="0"/>
          </a:p>
        </p:txBody>
      </p:sp>
      <p:sp>
        <p:nvSpPr>
          <p:cNvPr id="14443" name="TextBox 48"/>
          <p:cNvSpPr txBox="1">
            <a:spLocks noChangeArrowheads="1"/>
          </p:cNvSpPr>
          <p:nvPr/>
        </p:nvSpPr>
        <p:spPr bwMode="auto">
          <a:xfrm>
            <a:off x="19964400" y="31165800"/>
            <a:ext cx="8401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Figure 5</a:t>
            </a:r>
            <a:r>
              <a:rPr lang="en-US" dirty="0" smtClean="0"/>
              <a:t>: Number of blinks at at a given duration. Duration of blink(s) represents time for closure and reopening. n=19</a:t>
            </a:r>
            <a:endParaRPr lang="en-US" dirty="0"/>
          </a:p>
        </p:txBody>
      </p:sp>
      <p:sp>
        <p:nvSpPr>
          <p:cNvPr id="14444" name="TextBox 49"/>
          <p:cNvSpPr txBox="1">
            <a:spLocks noChangeArrowheads="1"/>
          </p:cNvSpPr>
          <p:nvPr/>
        </p:nvSpPr>
        <p:spPr bwMode="auto">
          <a:xfrm>
            <a:off x="35433000" y="12858750"/>
            <a:ext cx="4743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Figure 6: From top to bottom: traditional prosthesis</a:t>
            </a:r>
            <a:r>
              <a:rPr lang="en-US" sz="2000" dirty="0" smtClean="0"/>
              <a:t>, </a:t>
            </a:r>
            <a:r>
              <a:rPr lang="en-US" sz="2000" baseline="30000" dirty="0" smtClean="0"/>
              <a:t>[2] </a:t>
            </a:r>
            <a:r>
              <a:rPr lang="en-US" sz="2000" dirty="0"/>
              <a:t>electromagnetic activator design,</a:t>
            </a:r>
            <a:r>
              <a:rPr lang="en-US" sz="2000" baseline="30000" dirty="0"/>
              <a:t>[3] </a:t>
            </a:r>
            <a:r>
              <a:rPr lang="en-US" sz="2000" dirty="0"/>
              <a:t>doll’s eyelid design. </a:t>
            </a:r>
            <a:r>
              <a:rPr lang="en-US" sz="2000" baseline="30000" dirty="0"/>
              <a:t>[5]</a:t>
            </a:r>
            <a:endParaRPr lang="en-US" sz="2000" dirty="0"/>
          </a:p>
        </p:txBody>
      </p:sp>
      <p:sp>
        <p:nvSpPr>
          <p:cNvPr id="14445" name="TextBox 50"/>
          <p:cNvSpPr txBox="1">
            <a:spLocks noChangeArrowheads="1"/>
          </p:cNvSpPr>
          <p:nvPr/>
        </p:nvSpPr>
        <p:spPr bwMode="auto">
          <a:xfrm>
            <a:off x="914400" y="30099000"/>
            <a:ext cx="9715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[1] Adkisson, Jay. April, 2006. Coping with Monocular Vision after Enucleation or Eye Loss from Cancer, Accident, or Disease. ISBN:      9780595392643 </a:t>
            </a:r>
          </a:p>
          <a:p>
            <a:r>
              <a:rPr lang="en-US" sz="1600" dirty="0"/>
              <a:t>[2] Gion, Gregory,  Allison Vest.  Medical Art Prosthetics Clinic.  http://www.medicalartprosthetics.com/content.php?page=galleries&amp;gallery=orbital</a:t>
            </a:r>
          </a:p>
          <a:p>
            <a:r>
              <a:rPr lang="en-US" sz="1600" dirty="0"/>
              <a:t>[3] Honda M., A.Niimi, M.Ueda“New Orbital Prosthesis With a Blinking Eyelid: Report of a Case” </a:t>
            </a:r>
            <a:r>
              <a:rPr lang="en-US" sz="1600" i="1" dirty="0"/>
              <a:t>Journal of Oral and Maxillofacial Surgery</a:t>
            </a:r>
            <a:r>
              <a:rPr lang="en-US" sz="1600" dirty="0"/>
              <a:t>, Volume 57, Issue 6, Pages 730-733</a:t>
            </a:r>
          </a:p>
          <a:p>
            <a:r>
              <a:rPr lang="en-US" sz="1600" dirty="0"/>
              <a:t>[4] Lee, P., Wang, C. C., &amp; Adamis, A. P. (1998). Ocular neovascularization: An epidemiologic </a:t>
            </a:r>
          </a:p>
          <a:p>
            <a:r>
              <a:rPr lang="en-US" sz="1600" dirty="0"/>
              <a:t>review. Survey of Ophthalmology, 43(3), 245-269 17</a:t>
            </a:r>
          </a:p>
          <a:p>
            <a:r>
              <a:rPr lang="en-US" sz="1600" dirty="0"/>
              <a:t>[5] Simeray, Janick .  December 2001.  http://www.freepatentsonline.com/20020049023.pdf </a:t>
            </a:r>
          </a:p>
        </p:txBody>
      </p:sp>
      <p:sp>
        <p:nvSpPr>
          <p:cNvPr id="14448" name="Text Box 112"/>
          <p:cNvSpPr txBox="1">
            <a:spLocks noChangeArrowheads="1"/>
          </p:cNvSpPr>
          <p:nvPr/>
        </p:nvSpPr>
        <p:spPr bwMode="auto">
          <a:xfrm>
            <a:off x="30556200" y="31287184"/>
            <a:ext cx="9485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 smtClean="0"/>
              <a:t>-Greg </a:t>
            </a:r>
            <a:r>
              <a:rPr lang="en-US" sz="1600" dirty="0"/>
              <a:t>Goion, Medical Art Prosthetics</a:t>
            </a:r>
            <a:r>
              <a:rPr lang="en-US" sz="1600" dirty="0" smtClean="0"/>
              <a:t>	</a:t>
            </a:r>
          </a:p>
          <a:p>
            <a:pPr defTabSz="9144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-Tom Yen, BME Department</a:t>
            </a:r>
          </a:p>
          <a:p>
            <a:pPr defTabSz="914400">
              <a:spcBef>
                <a:spcPct val="50000"/>
              </a:spcBef>
            </a:pPr>
            <a:r>
              <a:rPr lang="en-US" sz="1600" dirty="0" smtClean="0"/>
              <a:t>-Willis Tompkins, BME Department</a:t>
            </a:r>
          </a:p>
          <a:p>
            <a:pPr defTabSz="914400"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defTabSz="9144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-BME Design Spring 2008 </a:t>
            </a:r>
            <a:r>
              <a:rPr lang="en-US" sz="1600" dirty="0" smtClean="0"/>
              <a:t>Ryan  Kimmel, Alison Mcarton, Joel Gaston, Hallie Kreitlow 	</a:t>
            </a:r>
          </a:p>
          <a:p>
            <a:pPr defTabSz="914400">
              <a:spcBef>
                <a:spcPct val="50000"/>
              </a:spcBef>
            </a:pPr>
            <a:r>
              <a:rPr lang="en-US" sz="1600" dirty="0" smtClean="0"/>
              <a:t>-BME Design Fall 2008 Padraic Casserly, Katie Pollock, Becca Clayman, Andrew Bremer</a:t>
            </a:r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" name="Chart 50"/>
          <p:cNvGraphicFramePr/>
          <p:nvPr/>
        </p:nvGraphicFramePr>
        <p:xfrm>
          <a:off x="19659600" y="25755600"/>
          <a:ext cx="9067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2" name="Picture 5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23600" y="6629400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9996586" y="15316200"/>
            <a:ext cx="68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2.75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cm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>
            <a:stCxn id="70" idx="0"/>
          </p:cNvCxnSpPr>
          <p:nvPr/>
        </p:nvCxnSpPr>
        <p:spPr>
          <a:xfrm rot="5400000" flipH="1" flipV="1">
            <a:off x="17730788" y="17216437"/>
            <a:ext cx="2114550" cy="140017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716750" y="18288000"/>
            <a:ext cx="1085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Balloon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21002625" y="17230725"/>
            <a:ext cx="74295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682386" y="16630650"/>
            <a:ext cx="1028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eight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19945350" y="18059400"/>
            <a:ext cx="5715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73600" y="18973800"/>
            <a:ext cx="1428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Central Axis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854</Words>
  <Application>Microsoft Office PowerPoint</Application>
  <PresentationFormat>Custom</PresentationFormat>
  <Paragraphs>175</Paragraphs>
  <Slides>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Computer - Aided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CAE</dc:creator>
  <cp:lastModifiedBy> Michelle T</cp:lastModifiedBy>
  <cp:revision>397</cp:revision>
  <dcterms:created xsi:type="dcterms:W3CDTF">2009-12-03T02:43:43Z</dcterms:created>
  <dcterms:modified xsi:type="dcterms:W3CDTF">2009-12-03T05:08:28Z</dcterms:modified>
</cp:coreProperties>
</file>