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82" r:id="rId3"/>
    <p:sldId id="259" r:id="rId4"/>
    <p:sldId id="263" r:id="rId5"/>
    <p:sldId id="265" r:id="rId6"/>
    <p:sldId id="276" r:id="rId7"/>
    <p:sldId id="267" r:id="rId8"/>
    <p:sldId id="274" r:id="rId9"/>
    <p:sldId id="281" r:id="rId10"/>
    <p:sldId id="279" r:id="rId11"/>
    <p:sldId id="283" r:id="rId12"/>
    <p:sldId id="287" r:id="rId13"/>
    <p:sldId id="285" r:id="rId14"/>
    <p:sldId id="286" r:id="rId15"/>
    <p:sldId id="278" r:id="rId16"/>
    <p:sldId id="273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9" autoAdjust="0"/>
    <p:restoredTop sz="94660"/>
  </p:normalViewPr>
  <p:slideViewPr>
    <p:cSldViewPr>
      <p:cViewPr>
        <p:scale>
          <a:sx n="100" d="100"/>
          <a:sy n="100" d="100"/>
        </p:scale>
        <p:origin x="-22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EBF0-DB69-4896-844F-EA336DC04AB6}" type="datetimeFigureOut">
              <a:rPr lang="en-US" smtClean="0"/>
              <a:t>10/16/2009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183F-6ED9-4795-AFF1-90A9E667F9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C8DAC0-7D97-4CAC-B94C-8C38ABF862D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CE1F0B-2C4A-4221-BEC9-6A6738986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/>
            <a:fld id="{895FB9DE-8B0A-4DCB-91F7-5853439748FD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/>
            <a:fld id="{42695F4E-BADA-49A9-B57B-670B0E78E828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/>
            <a:fld id="{B02FA8D2-1994-45ED-B831-D4B68A145A90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92" tIns="46246" rIns="92492" bIns="46246" anchor="b"/>
          <a:lstStyle/>
          <a:p>
            <a:pPr algn="r"/>
            <a:fld id="{895FB9DE-8B0A-4DCB-91F7-5853439748FD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C2A1-EB18-4391-A1F9-39529F54EA0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BBE1-9561-4287-9D7B-0E3E68377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B033-27D1-4764-AEBF-1A016FF54DB6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A9DE-0C01-4861-899E-A0A6C7DFC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3029-1E7F-41B1-9B4A-71BB6AB948AC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8F32-D92B-46D7-AA4F-8687D0251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C2A1-EB18-4391-A1F9-39529F54EA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BBE1-9561-4287-9D7B-0E3E68377C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7DA7F-5DBE-42A3-8FB0-F06BFA3C4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D307A-586A-40A3-9C42-C3310813D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BC4B-9659-41FB-B27D-CA2027C2DD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1127-8319-4107-BECC-09ECD573F2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87F9-CC4D-4A0F-863D-CFB10ED74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8102-BB0D-4230-8D8A-5A3E27CB9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F2AD-C224-436A-9B66-8E645B7B0E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D787-2DC4-4FCA-A45A-8A2B9C67DB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E21D-0A95-4943-89A0-5029AD9F10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5A9B-7EC8-4AA3-8AEC-A89FEEA868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3B00-B179-40CF-B160-7AC2836440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DDE3-F139-4358-849F-040FECFB6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ACBD-7E0E-4312-ADEB-737D1F40B9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7855-9BCF-4155-94B0-703941563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626B-49E3-4A82-82E9-BF1D8B6F7604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5AF4-7E5E-4515-A9AC-5400CE053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6F48-B6E1-4A4A-9060-2D5E6CA9B5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92D9-F9FC-4272-8D60-C0F288DAF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B033-27D1-4764-AEBF-1A016FF54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A9DE-0C01-4861-899E-A0A6C7DFCE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3029-1E7F-41B1-9B4A-71BB6AB948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8F32-D92B-46D7-AA4F-8687D02511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BC4B-9659-41FB-B27D-CA2027C2DD57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1127-8319-4107-BECC-09ECD573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87F9-CC4D-4A0F-863D-CFB10ED7425F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8102-BB0D-4230-8D8A-5A3E27CB9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F2AD-C224-436A-9B66-8E645B7B0E6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D787-2DC4-4FCA-A45A-8A2B9C67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E21D-0A95-4943-89A0-5029AD9F101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5A9B-7EC8-4AA3-8AEC-A89FEEA8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3B00-B179-40CF-B160-7AC28364404D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DDE3-F139-4358-849F-040FECFB6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ACBD-7E0E-4312-ADEB-737D1F40B98C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7855-9BCF-4155-94B0-70394156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6F48-B6E1-4A4A-9060-2D5E6CA9B590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92D9-F9FC-4272-8D60-C0F288DAF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37DA7F-5DBE-42A3-8FB0-F06BFA3C4D4C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D307A-586A-40A3-9C42-C3310813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37DA7F-5DBE-42A3-8FB0-F06BFA3C4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D307A-586A-40A3-9C42-C3310813D3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  <a:solidFill>
            <a:schemeClr val="bg1">
              <a:alpha val="1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SILS Liver Retractor</a:t>
            </a:r>
            <a:endParaRPr lang="en-US" sz="7200" b="1" dirty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15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Nick Ladwig, Kevin Hanson,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Kara Barnhart, Daniel Jonovic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Client: Dr. Jon Gould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Advisor: Professor Mitch Tyler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Hinge Design 1: Screw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4114800" cy="21336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Arm has male threads</a:t>
            </a:r>
          </a:p>
          <a:p>
            <a:pPr eaLnBrk="1" hangingPunct="1"/>
            <a:r>
              <a:rPr lang="en-US" sz="2800" dirty="0" smtClean="0"/>
              <a:t>Base has female threads</a:t>
            </a:r>
          </a:p>
          <a:p>
            <a:pPr eaLnBrk="1" hangingPunct="1"/>
            <a:r>
              <a:rPr lang="en-US" sz="2800" dirty="0" smtClean="0"/>
              <a:t>Deployment</a:t>
            </a:r>
          </a:p>
          <a:p>
            <a:pPr lvl="1" eaLnBrk="1" hangingPunct="1"/>
            <a:r>
              <a:rPr lang="en-US" sz="2400" dirty="0" smtClean="0"/>
              <a:t>Arms ½ screwed, straight</a:t>
            </a:r>
          </a:p>
        </p:txBody>
      </p:sp>
      <p:pic>
        <p:nvPicPr>
          <p:cNvPr id="2052" name="Picture 4" descr="G:\BME400\screenshots\screw.png"/>
          <p:cNvPicPr>
            <a:picLocks noChangeAspect="1" noChangeArrowheads="1"/>
          </p:cNvPicPr>
          <p:nvPr/>
        </p:nvPicPr>
        <p:blipFill>
          <a:blip r:embed="rId3" cstate="print"/>
          <a:srcRect l="20926" t="11909" r="10376" b="7240"/>
          <a:stretch>
            <a:fillRect/>
          </a:stretch>
        </p:blipFill>
        <p:spPr bwMode="auto">
          <a:xfrm>
            <a:off x="1524000" y="3733800"/>
            <a:ext cx="613343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3400" y="1371600"/>
            <a:ext cx="4800600" cy="2209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Surgeon screws arms until tight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additional tool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tightened arms at 45°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and 135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749749" y="5349448"/>
            <a:ext cx="7203" cy="11811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5181601"/>
            <a:ext cx="1295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Female</a:t>
            </a:r>
          </a:p>
          <a:p>
            <a:pPr algn="ctr"/>
            <a:r>
              <a:rPr lang="en-US" sz="2400" dirty="0" smtClean="0"/>
              <a:t>Threads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16200000" flipV="1">
            <a:off x="3486150" y="4514851"/>
            <a:ext cx="990601" cy="3429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5562600"/>
            <a:ext cx="1295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Male</a:t>
            </a:r>
          </a:p>
          <a:p>
            <a:pPr algn="ctr"/>
            <a:r>
              <a:rPr lang="en-US" sz="2400" dirty="0" smtClean="0"/>
              <a:t>Threads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Hinge Design 2: Detents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76200" y="1371600"/>
            <a:ext cx="4191000" cy="20574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Arm axle fits into base – rotation axis</a:t>
            </a:r>
          </a:p>
          <a:p>
            <a:pPr eaLnBrk="1" hangingPunct="1"/>
            <a:r>
              <a:rPr lang="en-US" sz="2800" dirty="0" smtClean="0"/>
              <a:t>Surgeon manually moves arms into position  </a:t>
            </a:r>
          </a:p>
        </p:txBody>
      </p:sp>
      <p:pic>
        <p:nvPicPr>
          <p:cNvPr id="1026" name="Picture 2" descr="G:\BME400\vlcsnap-105803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5939" t="37037" r="39864"/>
          <a:stretch>
            <a:fillRect/>
          </a:stretch>
        </p:blipFill>
        <p:spPr bwMode="auto">
          <a:xfrm>
            <a:off x="381000" y="3657599"/>
            <a:ext cx="3505200" cy="2837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G:\BME400\vlcsnap-106802.pn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36940" t="14286" r="39356" b="9524"/>
          <a:stretch>
            <a:fillRect/>
          </a:stretch>
        </p:blipFill>
        <p:spPr bwMode="auto">
          <a:xfrm>
            <a:off x="5029200" y="419100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5400000">
            <a:off x="6688781" y="3979219"/>
            <a:ext cx="528937" cy="15621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514600" y="5257800"/>
            <a:ext cx="533400" cy="838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373833" y="4955232"/>
            <a:ext cx="71735" cy="1295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14800" y="1371600"/>
            <a:ext cx="4724400" cy="2667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Spring-coupled peg fits into 1 of 2 base detents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Detents lock arms for deployment or retraction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relaxed with peg in detents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9525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Axle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343400"/>
            <a:ext cx="1295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Detents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5943600"/>
            <a:ext cx="9525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Hinge Design 3: Spring Loaded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4267200" cy="49530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Hollow cylinder axle</a:t>
            </a:r>
          </a:p>
          <a:p>
            <a:pPr lvl="1" eaLnBrk="1" hangingPunct="1"/>
            <a:r>
              <a:rPr lang="en-US" sz="2400" dirty="0" err="1" smtClean="0"/>
              <a:t>Torsional</a:t>
            </a:r>
            <a:r>
              <a:rPr lang="en-US" sz="2400" dirty="0" smtClean="0"/>
              <a:t> spring inside connecting arm to base</a:t>
            </a:r>
          </a:p>
          <a:p>
            <a:pPr eaLnBrk="1" hangingPunct="1"/>
            <a:r>
              <a:rPr lang="en-US" sz="2800" dirty="0" smtClean="0"/>
              <a:t>Deployment</a:t>
            </a:r>
          </a:p>
          <a:p>
            <a:pPr lvl="1" eaLnBrk="1" hangingPunct="1"/>
            <a:r>
              <a:rPr lang="en-US" sz="2400" dirty="0" smtClean="0"/>
              <a:t>Straight arms</a:t>
            </a:r>
          </a:p>
          <a:p>
            <a:pPr lvl="1" eaLnBrk="1" hangingPunct="1"/>
            <a:r>
              <a:rPr lang="en-US" sz="2400" dirty="0" err="1" smtClean="0"/>
              <a:t>Torsional</a:t>
            </a:r>
            <a:r>
              <a:rPr lang="en-US" sz="2400" dirty="0" smtClean="0"/>
              <a:t> spring in tension</a:t>
            </a:r>
          </a:p>
          <a:p>
            <a:pPr lvl="0" eaLnBrk="1" hangingPunct="1">
              <a:defRPr/>
            </a:pPr>
            <a:r>
              <a:rPr lang="en-US" sz="2800" dirty="0" smtClean="0"/>
              <a:t>Retraction</a:t>
            </a:r>
          </a:p>
          <a:p>
            <a:pPr lvl="1" eaLnBrk="1" hangingPunct="1">
              <a:defRPr/>
            </a:pPr>
            <a:r>
              <a:rPr lang="en-US" sz="2400" dirty="0" smtClean="0"/>
              <a:t>Tension release rotates arms </a:t>
            </a:r>
          </a:p>
          <a:p>
            <a:pPr lvl="1" eaLnBrk="1" hangingPunct="1">
              <a:defRPr/>
            </a:pPr>
            <a:r>
              <a:rPr lang="en-US" sz="2400" dirty="0" smtClean="0"/>
              <a:t>Spring relaxed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3074" name="Picture 2" descr="G:\BME400\screenshots\spring - final.png"/>
          <p:cNvPicPr>
            <a:picLocks noChangeAspect="1" noChangeArrowheads="1"/>
          </p:cNvPicPr>
          <p:nvPr/>
        </p:nvPicPr>
        <p:blipFill>
          <a:blip r:embed="rId3" cstate="print"/>
          <a:srcRect l="40102" t="13180" r="24588" b="7486"/>
          <a:stretch>
            <a:fillRect/>
          </a:stretch>
        </p:blipFill>
        <p:spPr bwMode="auto">
          <a:xfrm>
            <a:off x="4768702" y="1607403"/>
            <a:ext cx="399429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Arrow Connector 9"/>
          <p:cNvCxnSpPr>
            <a:stCxn id="14" idx="0"/>
          </p:cNvCxnSpPr>
          <p:nvPr/>
        </p:nvCxnSpPr>
        <p:spPr>
          <a:xfrm rot="16200000" flipV="1">
            <a:off x="6613952" y="3908852"/>
            <a:ext cx="1211997" cy="16383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562600" y="4426803"/>
            <a:ext cx="838200" cy="838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5257800"/>
            <a:ext cx="1295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Hollow Axle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5334000"/>
            <a:ext cx="1295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Torsional</a:t>
            </a:r>
            <a:r>
              <a:rPr lang="en-US" sz="2400" dirty="0" smtClean="0"/>
              <a:t> Spring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smtClean="0"/>
              <a:t>Design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9177" y="1828800"/>
          <a:ext cx="8842423" cy="39109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15527"/>
                <a:gridCol w="1845487"/>
                <a:gridCol w="1064697"/>
                <a:gridCol w="1238699"/>
                <a:gridCol w="1878013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Weight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Screw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Detents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Spring Loaded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Ease of Fabrication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Ease of Deployment </a:t>
                      </a:r>
                      <a:r>
                        <a:rPr lang="en-US" sz="24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Removal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46226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Reliability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46226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Cost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52327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Risk for Trauma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>
                        <a:alpha val="4705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Future Work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343400" cy="4525963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Determine spring constant</a:t>
            </a:r>
          </a:p>
          <a:p>
            <a:pPr eaLnBrk="1" hangingPunct="1"/>
            <a:r>
              <a:rPr lang="en-US" dirty="0" smtClean="0"/>
              <a:t>Construct prototype</a:t>
            </a:r>
          </a:p>
          <a:p>
            <a:pPr eaLnBrk="1" hangingPunct="1"/>
            <a:r>
              <a:rPr lang="en-US" dirty="0" smtClean="0"/>
              <a:t>Test device</a:t>
            </a:r>
          </a:p>
          <a:p>
            <a:pPr eaLnBrk="1" hangingPunct="1"/>
            <a:r>
              <a:rPr lang="en-US" dirty="0" smtClean="0"/>
              <a:t>Submit invention disclosure</a:t>
            </a:r>
          </a:p>
        </p:txBody>
      </p:sp>
      <p:pic>
        <p:nvPicPr>
          <p:cNvPr id="7" name="Picture 3" descr="C:\Users\Kevin\Documents\Pig%20Trial%20photos[1]\Pig Trial photos\IMG_641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029200" y="1600200"/>
            <a:ext cx="3570813" cy="476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z="6600" smtClean="0"/>
              <a:t>Questions?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2362200"/>
            <a:ext cx="3716338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err="1" smtClean="0"/>
              <a:t>Nissen</a:t>
            </a:r>
            <a:r>
              <a:rPr lang="en-US" b="1" dirty="0" smtClean="0"/>
              <a:t> </a:t>
            </a:r>
            <a:r>
              <a:rPr lang="en-US" b="1" dirty="0" err="1" smtClean="0"/>
              <a:t>Fundoplication</a:t>
            </a:r>
            <a:endParaRPr lang="en-US" b="1" dirty="0" smtClean="0"/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alpha val="14902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Treatment for chronic heartburn by GERD</a:t>
            </a:r>
          </a:p>
          <a:p>
            <a:pPr eaLnBrk="1" hangingPunct="1"/>
            <a:r>
              <a:rPr lang="en-US" sz="2800" dirty="0" smtClean="0"/>
              <a:t>Daily problem for 15 million Americans</a:t>
            </a:r>
          </a:p>
          <a:p>
            <a:pPr eaLnBrk="1" hangingPunct="1"/>
            <a:r>
              <a:rPr lang="en-US" sz="2800" dirty="0" smtClean="0"/>
              <a:t>Upper stomach wrapped around esophagus</a:t>
            </a:r>
          </a:p>
          <a:p>
            <a:pPr eaLnBrk="1" hangingPunct="1"/>
            <a:r>
              <a:rPr lang="en-US" sz="2800" dirty="0" smtClean="0"/>
              <a:t>Liver retracted to expose surgical site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http://adam.about.com/surgery/Gastroesophageal-reflux-series.htm</a:t>
            </a:r>
            <a:endParaRPr lang="en-US" sz="800" dirty="0"/>
          </a:p>
        </p:txBody>
      </p:sp>
      <p:pic>
        <p:nvPicPr>
          <p:cNvPr id="17410" name="Picture 2" descr="Procedure, part 2"/>
          <p:cNvPicPr>
            <a:picLocks noChangeAspect="1" noChangeArrowheads="1"/>
          </p:cNvPicPr>
          <p:nvPr/>
        </p:nvPicPr>
        <p:blipFill>
          <a:blip r:embed="rId2" cstate="email"/>
          <a:srcRect r="33702" b="11602"/>
          <a:stretch>
            <a:fillRect/>
          </a:stretch>
        </p:blipFill>
        <p:spPr bwMode="auto">
          <a:xfrm>
            <a:off x="2819400" y="3810000"/>
            <a:ext cx="2590800" cy="276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4191000"/>
            <a:ext cx="22098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Fundoplication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rot="10800000" flipV="1">
            <a:off x="4648200" y="4421832"/>
            <a:ext cx="1295400" cy="37876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Current Trend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525963"/>
          </a:xfrm>
          <a:solidFill>
            <a:schemeClr val="bg1">
              <a:alpha val="14902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Single incision laparoscopic</a:t>
            </a:r>
          </a:p>
          <a:p>
            <a:pPr lvl="1" eaLnBrk="1" hangingPunct="1"/>
            <a:r>
              <a:rPr lang="en-US" dirty="0" smtClean="0"/>
              <a:t>Need single port liver retractor</a:t>
            </a:r>
          </a:p>
          <a:p>
            <a:pPr eaLnBrk="1" hangingPunct="1"/>
            <a:r>
              <a:rPr lang="en-US" dirty="0" smtClean="0"/>
              <a:t>Other Applications</a:t>
            </a:r>
          </a:p>
          <a:p>
            <a:pPr lvl="1" eaLnBrk="1" hangingPunct="1"/>
            <a:r>
              <a:rPr lang="en-US" dirty="0" smtClean="0"/>
              <a:t>Adrenal gland, Heller’s, Lap Band, Bariatric</a:t>
            </a:r>
          </a:p>
          <a:p>
            <a:pPr lvl="1" eaLnBrk="1" hangingPunct="1"/>
            <a:r>
              <a:rPr lang="en-US" dirty="0" smtClean="0"/>
              <a:t>200,000 surgeries/yr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8436" name="Picture 4" descr="Procedure, part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676400"/>
            <a:ext cx="3181350" cy="382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257800" y="6477000"/>
            <a:ext cx="3733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/>
              <a:t>http://adam.about.com/surgery/Gastroesophageal-reflux-series.htm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5177135"/>
            <a:ext cx="22098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Umbilicus</a:t>
            </a:r>
          </a:p>
          <a:p>
            <a:pPr algn="ctr"/>
            <a:r>
              <a:rPr lang="en-US" sz="2400" dirty="0" smtClean="0"/>
              <a:t>(SILS Port)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 bwMode="auto">
          <a:xfrm rot="16200000" flipV="1">
            <a:off x="6726884" y="4017318"/>
            <a:ext cx="1214734" cy="110489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Motivation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Decrease # of incisions</a:t>
            </a:r>
          </a:p>
          <a:p>
            <a:pPr lvl="1" eaLnBrk="1" hangingPunct="1"/>
            <a:r>
              <a:rPr lang="en-US" smtClean="0"/>
              <a:t>Cosmetic</a:t>
            </a:r>
          </a:p>
          <a:p>
            <a:pPr lvl="1" eaLnBrk="1" hangingPunct="1"/>
            <a:r>
              <a:rPr lang="en-US" smtClean="0"/>
              <a:t>Less risk of infection</a:t>
            </a:r>
          </a:p>
          <a:p>
            <a:pPr lvl="1" eaLnBrk="1" hangingPunct="1"/>
            <a:r>
              <a:rPr lang="en-US" smtClean="0"/>
              <a:t>Patient satisfaction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114800"/>
            <a:ext cx="2743200" cy="178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6324600"/>
            <a:ext cx="956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http://www.skininfection.com/images/ImgLib/Large_380/WoundInfection/Surgery_Sutures.jpg</a:t>
            </a:r>
          </a:p>
          <a:p>
            <a:r>
              <a:rPr lang="en-US" sz="1200"/>
              <a:t>http://my.clevelandclinic.org/PublishingImages/Urology/umbilical_incision.jpg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4114800"/>
            <a:ext cx="3276600" cy="173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1" name="Picture 11" descr="MCj04377890000[1]"/>
          <p:cNvPicPr>
            <a:picLocks noChangeAspect="1" noChangeArrowheads="1"/>
          </p:cNvPicPr>
          <p:nvPr/>
        </p:nvPicPr>
        <p:blipFill>
          <a:blip r:embed="rId4" cstate="email"/>
          <a:srcRect t="24448" r="25000"/>
          <a:stretch>
            <a:fillRect/>
          </a:stretch>
        </p:blipFill>
        <p:spPr bwMode="auto">
          <a:xfrm>
            <a:off x="2819400" y="3810000"/>
            <a:ext cx="1223963" cy="1260475"/>
          </a:xfrm>
          <a:prstGeom prst="rect">
            <a:avLst/>
          </a:prstGeom>
          <a:noFill/>
        </p:spPr>
      </p:pic>
      <p:pic>
        <p:nvPicPr>
          <p:cNvPr id="20492" name="Picture 12" descr="MCj043800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3810000"/>
            <a:ext cx="1711325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Nathanson</a:t>
            </a:r>
            <a:r>
              <a:rPr lang="en-US" b="1" dirty="0" smtClean="0"/>
              <a:t> Retractor</a:t>
            </a:r>
          </a:p>
        </p:txBody>
      </p:sp>
      <p:pic>
        <p:nvPicPr>
          <p:cNvPr id="7" name="Picture 2" descr="C:\Documents and Settings\Dan\My Documents\School\2008-2009\BME 301\Poster\Copy of Nathanson_0001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1828800" y="1524000"/>
            <a:ext cx="685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Straight Arrow Connector 11"/>
          <p:cNvCxnSpPr>
            <a:stCxn id="15" idx="1"/>
          </p:cNvCxnSpPr>
          <p:nvPr/>
        </p:nvCxnSpPr>
        <p:spPr bwMode="auto">
          <a:xfrm rot="10800000">
            <a:off x="2971806" y="4114807"/>
            <a:ext cx="533395" cy="1025093"/>
          </a:xfrm>
          <a:prstGeom prst="straightConnector1">
            <a:avLst/>
          </a:prstGeom>
          <a:ln w="38100">
            <a:solidFill>
              <a:schemeClr val="accent6">
                <a:shade val="95000"/>
                <a:satMod val="10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 txBox="1">
            <a:spLocks/>
          </p:cNvSpPr>
          <p:nvPr/>
        </p:nvSpPr>
        <p:spPr bwMode="auto">
          <a:xfrm>
            <a:off x="-1793874" y="4477779"/>
            <a:ext cx="1295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57890"/>
            <a:ext cx="2659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http://adam.about.com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2" descr="Procedure, part 2"/>
          <p:cNvPicPr>
            <a:picLocks noChangeAspect="1" noChangeArrowheads="1"/>
          </p:cNvPicPr>
          <p:nvPr/>
        </p:nvPicPr>
        <p:blipFill>
          <a:blip r:embed="rId3" cstate="print"/>
          <a:srcRect l="6000" t="5000" r="38000" b="15000"/>
          <a:stretch>
            <a:fillRect/>
          </a:stretch>
        </p:blipFill>
        <p:spPr bwMode="auto">
          <a:xfrm>
            <a:off x="6362700" y="3657600"/>
            <a:ext cx="24003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Straight Arrow Connector 10"/>
          <p:cNvCxnSpPr>
            <a:stCxn id="15" idx="3"/>
          </p:cNvCxnSpPr>
          <p:nvPr/>
        </p:nvCxnSpPr>
        <p:spPr bwMode="auto">
          <a:xfrm flipV="1">
            <a:off x="5943600" y="4724401"/>
            <a:ext cx="1905000" cy="415498"/>
          </a:xfrm>
          <a:prstGeom prst="straightConnector1">
            <a:avLst/>
          </a:prstGeom>
          <a:ln w="38100">
            <a:solidFill>
              <a:schemeClr val="accent6">
                <a:shade val="95000"/>
                <a:satMod val="10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4724400"/>
            <a:ext cx="2438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Gastroesophageal</a:t>
            </a:r>
            <a:r>
              <a:rPr lang="en-US" sz="2400" dirty="0" smtClean="0"/>
              <a:t> Junction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905000"/>
            <a:ext cx="1905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Dedicated </a:t>
            </a:r>
          </a:p>
          <a:p>
            <a:pPr algn="ctr"/>
            <a:r>
              <a:rPr lang="en-US" sz="2400" dirty="0" smtClean="0"/>
              <a:t>port required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905000"/>
            <a:ext cx="8382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Liver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 bwMode="auto">
          <a:xfrm flipV="1">
            <a:off x="2209800" y="1600201"/>
            <a:ext cx="1219200" cy="720298"/>
          </a:xfrm>
          <a:prstGeom prst="straightConnector1">
            <a:avLst/>
          </a:prstGeom>
          <a:ln w="38100">
            <a:solidFill>
              <a:schemeClr val="accent6">
                <a:shade val="95000"/>
                <a:satMod val="10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Problem Statement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Use in single incision surgery</a:t>
            </a:r>
          </a:p>
          <a:p>
            <a:pPr eaLnBrk="1" hangingPunct="1"/>
            <a:r>
              <a:rPr lang="en-US" smtClean="0"/>
              <a:t>Retract left liver lobe to abdominal wall</a:t>
            </a:r>
          </a:p>
          <a:p>
            <a:pPr eaLnBrk="1" hangingPunct="1"/>
            <a:r>
              <a:rPr lang="en-US" smtClean="0"/>
              <a:t>Expose gastroesophogeal junction</a:t>
            </a:r>
          </a:p>
          <a:p>
            <a:pPr eaLnBrk="1" hangingPunct="1"/>
            <a:r>
              <a:rPr lang="en-US" smtClean="0"/>
              <a:t>Safely deployed and removed</a:t>
            </a:r>
          </a:p>
          <a:p>
            <a:pPr eaLnBrk="1" hangingPunct="1"/>
            <a:r>
              <a:rPr lang="en-US" smtClean="0"/>
              <a:t>Fit through laparoscopic port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4648200"/>
            <a:ext cx="281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6400800"/>
            <a:ext cx="6456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http://www.covidien.com/campaigns/pagebuilder.aspx?topicID=175991&amp;page=SILSPort:Main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Design Specifications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&lt;5 minute deployment</a:t>
            </a:r>
          </a:p>
          <a:p>
            <a:pPr eaLnBrk="1" hangingPunct="1"/>
            <a:r>
              <a:rPr lang="en-US" dirty="0" smtClean="0"/>
              <a:t>Within 1 cm of abdominal wall</a:t>
            </a:r>
          </a:p>
          <a:p>
            <a:pPr eaLnBrk="1" hangingPunct="1"/>
            <a:r>
              <a:rPr lang="en-US" dirty="0" smtClean="0"/>
              <a:t>Distribute weight of left lobe (2.3N)</a:t>
            </a:r>
          </a:p>
          <a:p>
            <a:pPr eaLnBrk="1" hangingPunct="1"/>
            <a:r>
              <a:rPr lang="en-US" dirty="0" smtClean="0"/>
              <a:t>Fit through 12 mm port</a:t>
            </a:r>
          </a:p>
          <a:p>
            <a:pPr eaLnBrk="1" hangingPunct="1"/>
            <a:r>
              <a:rPr lang="en-US" dirty="0" smtClean="0"/>
              <a:t>Non-toxic</a:t>
            </a:r>
          </a:p>
          <a:p>
            <a:pPr eaLnBrk="1" hangingPunct="1"/>
            <a:r>
              <a:rPr lang="en-US" dirty="0" err="1" smtClean="0"/>
              <a:t>Sterilizable</a:t>
            </a:r>
            <a:endParaRPr lang="en-U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3886200"/>
            <a:ext cx="1687513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638800" y="4191000"/>
            <a:ext cx="1143000" cy="1143000"/>
          </a:xfrm>
          <a:prstGeom prst="ellipse">
            <a:avLst/>
          </a:prstGeom>
          <a:solidFill>
            <a:srgbClr val="FFFF00">
              <a:alpha val="7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6400800"/>
            <a:ext cx="8656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http://upload.wikimedia.org/wikipedia/commons/thumb/1/17/2005_Dime_Obv_Unc_P.png/603px-2005_Dime_Obv_Unc_P.png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/>
              <a:t>Last Semester Design</a:t>
            </a:r>
          </a:p>
        </p:txBody>
      </p:sp>
      <p:pic>
        <p:nvPicPr>
          <p:cNvPr id="1026" name="Picture 2" descr="J:\BME400\Dimensions - Deployed.jpg"/>
          <p:cNvPicPr>
            <a:picLocks noChangeAspect="1" noChangeArrowheads="1"/>
          </p:cNvPicPr>
          <p:nvPr/>
        </p:nvPicPr>
        <p:blipFill>
          <a:blip r:embed="rId3" cstate="print">
            <a:lum bright="-14000" contrast="63000"/>
          </a:blip>
          <a:srcRect l="31938" t="3086" r="32303" b="7407"/>
          <a:stretch>
            <a:fillRect/>
          </a:stretch>
        </p:blipFill>
        <p:spPr bwMode="auto">
          <a:xfrm>
            <a:off x="4648200" y="1981200"/>
            <a:ext cx="38100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J:\BME400\Dimensions - Deployed.jpg"/>
          <p:cNvPicPr>
            <a:picLocks noChangeAspect="1" noChangeArrowheads="1"/>
          </p:cNvPicPr>
          <p:nvPr/>
        </p:nvPicPr>
        <p:blipFill>
          <a:blip r:embed="rId3" cstate="print"/>
          <a:srcRect t="85714" r="91173"/>
          <a:stretch>
            <a:fillRect/>
          </a:stretch>
        </p:blipFill>
        <p:spPr bwMode="auto">
          <a:xfrm>
            <a:off x="7239000" y="5334000"/>
            <a:ext cx="10668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BME400\screenshots\1-notdeployed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4437" t="9515" r="32848"/>
          <a:stretch>
            <a:fillRect/>
          </a:stretch>
        </p:blipFill>
        <p:spPr bwMode="auto">
          <a:xfrm>
            <a:off x="609600" y="1981200"/>
            <a:ext cx="2794540" cy="4348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0600" y="144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Deployment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Retraction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Deployment Procedure</a:t>
            </a:r>
            <a:endParaRPr lang="en-US" b="1" dirty="0"/>
          </a:p>
        </p:txBody>
      </p:sp>
      <p:pic>
        <p:nvPicPr>
          <p:cNvPr id="5" name="Picture 4" descr="crus.jpg"/>
          <p:cNvPicPr/>
          <p:nvPr/>
        </p:nvPicPr>
        <p:blipFill>
          <a:blip r:embed="rId2" cstate="print"/>
          <a:srcRect l="23276" r="28448"/>
          <a:stretch>
            <a:fillRect/>
          </a:stretch>
        </p:blipFill>
        <p:spPr>
          <a:xfrm>
            <a:off x="4800600" y="1752600"/>
            <a:ext cx="4267200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AutoShape 27"/>
          <p:cNvCxnSpPr>
            <a:cxnSpLocks noChangeShapeType="1"/>
          </p:cNvCxnSpPr>
          <p:nvPr/>
        </p:nvCxnSpPr>
        <p:spPr bwMode="auto">
          <a:xfrm flipH="1">
            <a:off x="6858000" y="4648200"/>
            <a:ext cx="320074" cy="449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4" name="Group 23"/>
          <p:cNvGrpSpPr/>
          <p:nvPr/>
        </p:nvGrpSpPr>
        <p:grpSpPr>
          <a:xfrm>
            <a:off x="7162800" y="3352800"/>
            <a:ext cx="1230369" cy="1363663"/>
            <a:chOff x="4408759" y="1711215"/>
            <a:chExt cx="1230369" cy="1363663"/>
          </a:xfrm>
        </p:grpSpPr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 rot="18745225">
              <a:off x="4217966" y="2260573"/>
              <a:ext cx="1048628" cy="45719"/>
            </a:xfrm>
            <a:prstGeom prst="roundRect">
              <a:avLst>
                <a:gd name="adj" fmla="val 16667"/>
              </a:avLst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 rot="10038187">
              <a:off x="5105074" y="1810601"/>
              <a:ext cx="534054" cy="56439"/>
            </a:xfrm>
            <a:prstGeom prst="roundRect">
              <a:avLst>
                <a:gd name="adj" fmla="val 16667"/>
              </a:avLst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 rot="10178563">
              <a:off x="4420574" y="2560180"/>
              <a:ext cx="512234" cy="57260"/>
            </a:xfrm>
            <a:prstGeom prst="roundRect">
              <a:avLst>
                <a:gd name="adj" fmla="val 16667"/>
              </a:avLst>
            </a:prstGeom>
            <a:solidFill>
              <a:srgbClr val="0D0D0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" name="AutoShape 28"/>
            <p:cNvCxnSpPr>
              <a:cxnSpLocks noChangeShapeType="1"/>
            </p:cNvCxnSpPr>
            <p:nvPr/>
          </p:nvCxnSpPr>
          <p:spPr bwMode="auto">
            <a:xfrm flipH="1">
              <a:off x="4408759" y="1711215"/>
              <a:ext cx="953820" cy="1363663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</p:grpSp>
      <p:cxnSp>
        <p:nvCxnSpPr>
          <p:cNvPr id="12" name="AutoShape 29"/>
          <p:cNvCxnSpPr>
            <a:cxnSpLocks noChangeShapeType="1"/>
          </p:cNvCxnSpPr>
          <p:nvPr/>
        </p:nvCxnSpPr>
        <p:spPr bwMode="auto">
          <a:xfrm flipH="1" flipV="1">
            <a:off x="7104457" y="4605337"/>
            <a:ext cx="137632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8" name="Group 27"/>
          <p:cNvGrpSpPr/>
          <p:nvPr/>
        </p:nvGrpSpPr>
        <p:grpSpPr>
          <a:xfrm>
            <a:off x="8001000" y="3200400"/>
            <a:ext cx="235572" cy="152400"/>
            <a:chOff x="5334000" y="1682617"/>
            <a:chExt cx="108176" cy="69983"/>
          </a:xfrm>
        </p:grpSpPr>
        <p:cxnSp>
          <p:nvCxnSpPr>
            <p:cNvPr id="13" name="AutoShape 30"/>
            <p:cNvCxnSpPr>
              <a:cxnSpLocks noChangeShapeType="1"/>
            </p:cNvCxnSpPr>
            <p:nvPr/>
          </p:nvCxnSpPr>
          <p:spPr bwMode="auto">
            <a:xfrm>
              <a:off x="5334000" y="1684107"/>
              <a:ext cx="108176" cy="684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31"/>
            <p:cNvCxnSpPr>
              <a:cxnSpLocks noChangeShapeType="1"/>
            </p:cNvCxnSpPr>
            <p:nvPr/>
          </p:nvCxnSpPr>
          <p:spPr bwMode="auto">
            <a:xfrm flipV="1">
              <a:off x="5334000" y="1682617"/>
              <a:ext cx="108176" cy="699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0" name="TextBox 19"/>
          <p:cNvSpPr txBox="1"/>
          <p:nvPr/>
        </p:nvSpPr>
        <p:spPr>
          <a:xfrm>
            <a:off x="609600" y="6457890"/>
            <a:ext cx="780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http://www.meb.uni-bonn.de/cancer.gov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05000"/>
            <a:ext cx="4800600" cy="335476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Attach suture to left </a:t>
            </a:r>
            <a:r>
              <a:rPr lang="en-US" sz="2600" dirty="0" err="1" smtClean="0">
                <a:latin typeface="Calibri" pitchFamily="34" charset="0"/>
              </a:rPr>
              <a:t>crus</a:t>
            </a:r>
            <a:endParaRPr lang="en-US" sz="2600" dirty="0" smtClean="0">
              <a:latin typeface="Calibri" pitchFamily="34" charset="0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Thread suture through retractor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Insert retractor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Deploy retractor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Move retractor under liver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Pass suture out abdominal wall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600" dirty="0" smtClean="0">
                <a:latin typeface="Calibri" pitchFamily="34" charset="0"/>
              </a:rPr>
              <a:t> Apply tension to retract liver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5800" y="2895600"/>
            <a:ext cx="381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724400"/>
            <a:ext cx="381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405</Words>
  <Application>Microsoft Office PowerPoint</Application>
  <PresentationFormat>On-screen Show (4:3)</PresentationFormat>
  <Paragraphs>149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SILS Liver Retractor</vt:lpstr>
      <vt:lpstr>Nissen Fundoplication</vt:lpstr>
      <vt:lpstr>Current Trend</vt:lpstr>
      <vt:lpstr>Motivation</vt:lpstr>
      <vt:lpstr>Nathanson Retractor</vt:lpstr>
      <vt:lpstr>Problem Statement</vt:lpstr>
      <vt:lpstr>Design Specifications</vt:lpstr>
      <vt:lpstr>Last Semester Design</vt:lpstr>
      <vt:lpstr>Deployment Procedure</vt:lpstr>
      <vt:lpstr>Hinge Design 1: Screw</vt:lpstr>
      <vt:lpstr>Hinge Design 2: Detents</vt:lpstr>
      <vt:lpstr>Hinge Design 3: Spring Loaded</vt:lpstr>
      <vt:lpstr>Design Matrix</vt:lpstr>
      <vt:lpstr>Future Work</vt:lpstr>
      <vt:lpstr>Questions?</vt:lpstr>
    </vt:vector>
  </TitlesOfParts>
  <Company>Marquette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jonovic</cp:lastModifiedBy>
  <cp:revision>83</cp:revision>
  <dcterms:created xsi:type="dcterms:W3CDTF">2009-03-03T09:20:07Z</dcterms:created>
  <dcterms:modified xsi:type="dcterms:W3CDTF">2009-10-16T13:04:23Z</dcterms:modified>
</cp:coreProperties>
</file>