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68" r:id="rId6"/>
    <p:sldId id="264" r:id="rId7"/>
    <p:sldId id="269" r:id="rId8"/>
    <p:sldId id="270" r:id="rId9"/>
    <p:sldId id="272" r:id="rId10"/>
    <p:sldId id="271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6499-A7EF-4022-AF8C-00375F679810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F1DD5-9501-4E2F-8615-CD2EFECF0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D61A-421E-46F4-ADCD-3D8DB7E8902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CF33-CBAC-2F4D-8FA9-28D807141A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CF33-CBAC-2F4D-8FA9-28D807141A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</a:t>
            </a:r>
          </a:p>
          <a:p>
            <a:pPr marL="228600" indent="-22860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1) No recalibration - once implanted, the device needs to continue to accurately measure and transmit data without the need for invasive adjustments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Drift stability - 2 mmHg to 3 mmHg over 20 years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Reliability - within 0.1% error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Range - 30 mmHg to +100 mmHg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Telemetry data and power transmission - no protruding wires, no battery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Small size - on the order of 1 cm (the size of the typical neurosurgery drill)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Must not interfere with existing diagnostic instruments, including MRI and CT</a:t>
            </a:r>
          </a:p>
          <a:p>
            <a:pPr marL="228600" indent="-228600">
              <a:buAutoNum type="arabicParenR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</a:t>
            </a:r>
          </a:p>
          <a:p>
            <a:pPr marL="228600" indent="-22860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Design and build phantom model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Test the prototype device with at least 100 pressure data points within normal and abnormal ICP range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Determine the device's stability to drift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Circuit drift and the need for recalibration are cornerstone device specifications.  These and other important parameters such as pressure range will be determined with the help of a phantom model that can simulate the conditions found in a patient's head. 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FCF33-CBAC-2F4D-8FA9-28D807141A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1718E-740F-42B4-AEFC-39C3A4D90B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1DD5-9501-4E2F-8615-CD2EFECF05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97A37-919F-411F-B899-6A54E4DAB148}" type="datetimeFigureOut">
              <a:rPr lang="en-US" smtClean="0"/>
              <a:pPr/>
              <a:t>10/15/09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A90E22-6439-4029-91D9-2359854D0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72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 smtClean="0">
                <a:latin typeface="+mn-lt"/>
              </a:rPr>
              <a:t>Intracranial Pressure Sensor</a:t>
            </a:r>
            <a:endParaRPr lang="en-US" sz="6000" b="1" cap="none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315200" cy="2438400"/>
          </a:xfrm>
        </p:spPr>
        <p:txBody>
          <a:bodyPr numCol="2">
            <a:noAutofit/>
          </a:bodyPr>
          <a:lstStyle/>
          <a:p>
            <a:pPr algn="ctr">
              <a:lnSpc>
                <a:spcPct val="160000"/>
              </a:lnSpc>
            </a:pPr>
            <a:endParaRPr lang="en-US" sz="2000" b="1" dirty="0" smtClean="0"/>
          </a:p>
          <a:p>
            <a:pPr algn="ctr">
              <a:lnSpc>
                <a:spcPct val="160000"/>
              </a:lnSpc>
            </a:pPr>
            <a:r>
              <a:rPr lang="en-US" sz="2000" b="1" dirty="0" smtClean="0"/>
              <a:t>Client</a:t>
            </a:r>
            <a:r>
              <a:rPr lang="en-US" sz="2000" b="1" dirty="0" smtClean="0"/>
              <a:t>: </a:t>
            </a:r>
            <a:r>
              <a:rPr lang="en-US" sz="2000" dirty="0" smtClean="0"/>
              <a:t>Dr. Josh </a:t>
            </a:r>
            <a:r>
              <a:rPr lang="en-US" sz="2000" dirty="0" err="1" smtClean="0"/>
              <a:t>Medow</a:t>
            </a:r>
            <a:endParaRPr lang="en-US" sz="2000" dirty="0" smtClean="0"/>
          </a:p>
          <a:p>
            <a:pPr algn="ctr">
              <a:lnSpc>
                <a:spcPct val="160000"/>
              </a:lnSpc>
            </a:pPr>
            <a:r>
              <a:rPr lang="en-US" sz="2000" b="1" dirty="0" smtClean="0"/>
              <a:t>Advisor</a:t>
            </a:r>
            <a:r>
              <a:rPr lang="en-US" sz="2000" b="1" dirty="0" smtClean="0"/>
              <a:t>: </a:t>
            </a:r>
            <a:r>
              <a:rPr lang="en-US" sz="2000" dirty="0" smtClean="0"/>
              <a:t>Prof. Willis Tompkins</a:t>
            </a:r>
            <a:endParaRPr lang="en-US" sz="2000" dirty="0" smtClean="0"/>
          </a:p>
          <a:p>
            <a:pPr algn="ctr">
              <a:lnSpc>
                <a:spcPct val="160000"/>
              </a:lnSpc>
            </a:pPr>
            <a:endParaRPr lang="en-US" sz="2000" b="1" dirty="0" smtClean="0"/>
          </a:p>
          <a:p>
            <a:pPr algn="ctr">
              <a:lnSpc>
                <a:spcPct val="160000"/>
              </a:lnSpc>
            </a:pPr>
            <a:r>
              <a:rPr lang="en-US" sz="2000" b="1" dirty="0" smtClean="0"/>
              <a:t>Team </a:t>
            </a:r>
            <a:r>
              <a:rPr lang="en-US" sz="2000" b="1" dirty="0" smtClean="0"/>
              <a:t>Members:</a:t>
            </a:r>
          </a:p>
          <a:p>
            <a:pPr algn="ctr"/>
            <a:r>
              <a:rPr lang="en-US" sz="2000" dirty="0" smtClean="0"/>
              <a:t>Sarah </a:t>
            </a:r>
            <a:r>
              <a:rPr lang="en-US" sz="2000" dirty="0" err="1" smtClean="0"/>
              <a:t>Sandock</a:t>
            </a:r>
            <a:r>
              <a:rPr lang="en-US" sz="2000" dirty="0" smtClean="0"/>
              <a:t> (BWIG)</a:t>
            </a:r>
          </a:p>
          <a:p>
            <a:pPr algn="ctr"/>
            <a:r>
              <a:rPr lang="en-US" sz="2000" dirty="0" err="1" smtClean="0"/>
              <a:t>Jamon</a:t>
            </a:r>
            <a:r>
              <a:rPr lang="en-US" sz="2000" dirty="0" smtClean="0"/>
              <a:t> </a:t>
            </a:r>
            <a:r>
              <a:rPr lang="en-US" sz="2000" dirty="0" err="1" smtClean="0"/>
              <a:t>Opgenorth</a:t>
            </a:r>
            <a:r>
              <a:rPr lang="en-US" sz="2000" dirty="0" smtClean="0"/>
              <a:t> (Comm.)</a:t>
            </a:r>
          </a:p>
          <a:p>
            <a:pPr algn="ctr"/>
            <a:r>
              <a:rPr lang="en-US" sz="2000" dirty="0" smtClean="0"/>
              <a:t>Dan Miller (Leader)</a:t>
            </a:r>
          </a:p>
          <a:p>
            <a:pPr algn="ctr"/>
            <a:r>
              <a:rPr lang="en-US" sz="2000" dirty="0" smtClean="0"/>
              <a:t>Brad </a:t>
            </a:r>
            <a:r>
              <a:rPr lang="en-US" sz="2000" dirty="0" err="1" smtClean="0"/>
              <a:t>Lindevig</a:t>
            </a:r>
            <a:r>
              <a:rPr lang="en-US" sz="2000" dirty="0" smtClean="0"/>
              <a:t> (BSAC</a:t>
            </a:r>
            <a:r>
              <a:rPr lang="en-US" sz="2000" dirty="0" smtClean="0"/>
              <a:t>)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Design 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286000"/>
          <a:ext cx="8229600" cy="3197861"/>
        </p:xfrm>
        <a:graphic>
          <a:graphicData uri="http://schemas.openxmlformats.org/drawingml/2006/table">
            <a:tbl>
              <a:tblPr/>
              <a:tblGrid>
                <a:gridCol w="1646238"/>
                <a:gridCol w="1020762"/>
                <a:gridCol w="2057400"/>
                <a:gridCol w="1858963"/>
                <a:gridCol w="16462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Component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Weight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Plastic Pipes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Graduated Cylinder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Baseball Helmet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Accuracy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Ease of 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Simplicity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Model of Existing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Future Work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5486400" cy="4495800"/>
          </a:xfrm>
        </p:spPr>
        <p:txBody>
          <a:bodyPr/>
          <a:lstStyle/>
          <a:p>
            <a:pPr marL="514350" indent="-514350"/>
            <a:r>
              <a:rPr lang="en-US" dirty="0" smtClean="0"/>
              <a:t>Order Components</a:t>
            </a:r>
          </a:p>
          <a:p>
            <a:pPr marL="514350" indent="-514350"/>
            <a:r>
              <a:rPr lang="en-US" dirty="0" smtClean="0"/>
              <a:t>Manufacture</a:t>
            </a:r>
          </a:p>
          <a:p>
            <a:pPr marL="514350" indent="-514350"/>
            <a:r>
              <a:rPr lang="en-US" dirty="0" smtClean="0"/>
              <a:t>Develop protocol</a:t>
            </a:r>
          </a:p>
          <a:p>
            <a:pPr marL="514350" indent="-514350"/>
            <a:r>
              <a:rPr lang="en-US" dirty="0" smtClean="0"/>
              <a:t>Test</a:t>
            </a:r>
          </a:p>
          <a:p>
            <a:pPr marL="514350" indent="-514350"/>
            <a:r>
              <a:rPr lang="en-US" dirty="0" smtClean="0"/>
              <a:t>Deliver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Elena </a:t>
            </a:r>
            <a:r>
              <a:rPr lang="en-US" dirty="0" err="1" smtClean="0"/>
              <a:t>Bezrukova</a:t>
            </a:r>
            <a:endParaRPr lang="en-US" dirty="0" smtClean="0"/>
          </a:p>
          <a:p>
            <a:r>
              <a:rPr lang="en-US" dirty="0" smtClean="0"/>
              <a:t>Prof. Frank </a:t>
            </a:r>
            <a:r>
              <a:rPr lang="en-US" dirty="0" err="1" smtClean="0"/>
              <a:t>Fronczak</a:t>
            </a:r>
            <a:endParaRPr lang="en-US" dirty="0" smtClean="0"/>
          </a:p>
          <a:p>
            <a:r>
              <a:rPr lang="en-US" dirty="0" smtClean="0"/>
              <a:t>Client: Dr. Josh </a:t>
            </a:r>
            <a:r>
              <a:rPr lang="en-US" dirty="0" err="1" smtClean="0"/>
              <a:t>Medow</a:t>
            </a:r>
            <a:endParaRPr lang="en-US" dirty="0" smtClean="0"/>
          </a:p>
          <a:p>
            <a:r>
              <a:rPr lang="en-US" dirty="0" smtClean="0"/>
              <a:t>Advisor: Prof. Willis Tompkins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Nation Institutes of Health, Nation Institute of Neurological Disorders and Stroke. (2008)  </a:t>
            </a:r>
            <a:r>
              <a:rPr lang="en-US" sz="1800" i="1" dirty="0" smtClean="0"/>
              <a:t>Hydrocephalus fact sheet</a:t>
            </a:r>
            <a:r>
              <a:rPr lang="en-US" sz="1800" dirty="0" smtClean="0"/>
              <a:t> (NIH Publication No. 08-385), Bethesda, MD: Office of Communications and Public Liaison</a:t>
            </a:r>
          </a:p>
          <a:p>
            <a:r>
              <a:rPr lang="en-US" sz="1800" dirty="0" err="1" smtClean="0"/>
              <a:t>Ghajar</a:t>
            </a:r>
            <a:r>
              <a:rPr lang="en-US" sz="1800" dirty="0" smtClean="0"/>
              <a:t>, J. (1995). Intracranial Pressure Monitoring Techniques. </a:t>
            </a:r>
            <a:r>
              <a:rPr lang="en-US" sz="1800" i="1" dirty="0" smtClean="0"/>
              <a:t>New </a:t>
            </a:r>
            <a:r>
              <a:rPr lang="en-US" sz="1800" i="1" dirty="0" err="1" smtClean="0"/>
              <a:t>Horiz</a:t>
            </a:r>
            <a:r>
              <a:rPr lang="en-US" sz="1800" dirty="0" smtClean="0"/>
              <a:t>, 3(3),395-</a:t>
            </a:r>
            <a:r>
              <a:rPr lang="en-US" sz="1800" dirty="0" smtClean="0"/>
              <a:t>399</a:t>
            </a:r>
          </a:p>
          <a:p>
            <a:r>
              <a:rPr lang="en-US" sz="1800" dirty="0" err="1" smtClean="0"/>
              <a:t>Kroin</a:t>
            </a:r>
            <a:r>
              <a:rPr lang="en-US" sz="1800" dirty="0" smtClean="0"/>
              <a:t>, J et al. (200) Long</a:t>
            </a:r>
            <a:r>
              <a:rPr lang="en-US" sz="1800" dirty="0" smtClean="0"/>
              <a:t>-term testing of an intracranial pressure monitoring </a:t>
            </a:r>
            <a:r>
              <a:rPr lang="en-US" sz="1800" dirty="0" smtClean="0"/>
              <a:t>device.</a:t>
            </a:r>
            <a:r>
              <a:rPr lang="en-US" sz="1800" i="1" dirty="0" smtClean="0"/>
              <a:t> J. </a:t>
            </a:r>
            <a:r>
              <a:rPr lang="en-US" sz="1800" i="1" dirty="0" err="1" smtClean="0"/>
              <a:t>Neurosurg</a:t>
            </a:r>
            <a:r>
              <a:rPr lang="en-US" sz="1800" i="1" dirty="0" smtClean="0"/>
              <a:t>.</a:t>
            </a:r>
            <a:r>
              <a:rPr lang="en-US" sz="1800" i="1" dirty="0" smtClean="0"/>
              <a:t>  </a:t>
            </a:r>
            <a:r>
              <a:rPr lang="en-US" sz="1800" i="1" dirty="0" smtClean="0"/>
              <a:t>Volume 93</a:t>
            </a:r>
            <a:endParaRPr lang="en-US" sz="1800" dirty="0" smtClean="0"/>
          </a:p>
          <a:p>
            <a:r>
              <a:rPr lang="en-US" sz="1800" dirty="0" smtClean="0"/>
              <a:t>Collins, C. (1967) Miniature </a:t>
            </a:r>
            <a:r>
              <a:rPr lang="en-US" sz="1800" dirty="0" smtClean="0"/>
              <a:t>Passive Pressure </a:t>
            </a:r>
            <a:r>
              <a:rPr lang="en-US" sz="1800" dirty="0" err="1" smtClean="0"/>
              <a:t>Transensor</a:t>
            </a:r>
            <a:r>
              <a:rPr lang="en-US" sz="1800" dirty="0" smtClean="0"/>
              <a:t> for Implanting in the </a:t>
            </a:r>
            <a:r>
              <a:rPr lang="en-US" sz="1800" dirty="0" smtClean="0"/>
              <a:t>Eye. </a:t>
            </a:r>
            <a:r>
              <a:rPr lang="en-US" sz="1800" dirty="0" smtClean="0"/>
              <a:t>IEEE </a:t>
            </a:r>
            <a:r>
              <a:rPr lang="en-US" sz="1800" dirty="0" smtClean="0"/>
              <a:t>Transactions  Bio-Medical Engineering BME</a:t>
            </a:r>
            <a:r>
              <a:rPr lang="en-US" sz="1800" dirty="0" smtClean="0"/>
              <a:t>-14, NO. 2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sz="9200" b="1" cap="none" dirty="0" smtClean="0"/>
              <a:t>Questions</a:t>
            </a:r>
            <a:r>
              <a:rPr lang="en-US" sz="9200" cap="none" dirty="0" smtClean="0"/>
              <a:t>?</a:t>
            </a:r>
            <a:endParaRPr lang="en-US" sz="9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Physiological</a:t>
            </a:r>
            <a:endParaRPr lang="en-US" b="1" dirty="0"/>
          </a:p>
        </p:txBody>
      </p:sp>
      <p:pic>
        <p:nvPicPr>
          <p:cNvPr id="4" name="Picture 3" descr="shunt ki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60" y="3352800"/>
            <a:ext cx="2807340" cy="2601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shunt br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71650"/>
            <a:ext cx="2971800" cy="2724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17358" y="1777206"/>
            <a:ext cx="4345642" cy="18803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Hydrocephalus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Cerebrospinal Fluid (CSF)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5486400"/>
            <a:ext cx="3355042" cy="8897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Ventricles</a:t>
            </a:r>
          </a:p>
          <a:p>
            <a:r>
              <a:rPr lang="en-US" dirty="0" smtClean="0"/>
              <a:t>Shunts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Status Quo</a:t>
            </a:r>
            <a:endParaRPr lang="en-US" b="1" dirty="0"/>
          </a:p>
        </p:txBody>
      </p:sp>
      <p:pic>
        <p:nvPicPr>
          <p:cNvPr id="5" name="Picture 4" descr="block ic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1981200"/>
            <a:ext cx="3789218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dog head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43200"/>
            <a:ext cx="3657600" cy="2770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064558" y="4368006"/>
            <a:ext cx="3736042" cy="1880394"/>
          </a:xfrm>
        </p:spPr>
        <p:txBody>
          <a:bodyPr/>
          <a:lstStyle/>
          <a:p>
            <a:r>
              <a:rPr lang="en-US" dirty="0" smtClean="0"/>
              <a:t>Complication</a:t>
            </a:r>
          </a:p>
          <a:p>
            <a:r>
              <a:rPr lang="en-US" dirty="0" smtClean="0"/>
              <a:t>Our Goal</a:t>
            </a:r>
          </a:p>
          <a:p>
            <a:r>
              <a:rPr lang="en-US" dirty="0" smtClean="0"/>
              <a:t>Current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Design Criteria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33600" y="2438400"/>
            <a:ext cx="52578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recalibration</a:t>
            </a:r>
          </a:p>
          <a:p>
            <a:r>
              <a:rPr lang="en-US" sz="2400" dirty="0" smtClean="0"/>
              <a:t>Drift stability (± 2 mmHg)</a:t>
            </a:r>
          </a:p>
          <a:p>
            <a:r>
              <a:rPr lang="en-US" sz="2400" dirty="0" smtClean="0"/>
              <a:t>Reliability (0.1% error)</a:t>
            </a:r>
          </a:p>
          <a:p>
            <a:r>
              <a:rPr lang="en-US" sz="2400" dirty="0" smtClean="0"/>
              <a:t>Range (-30 mmHg to 100 mmHg)</a:t>
            </a:r>
          </a:p>
          <a:p>
            <a:r>
              <a:rPr lang="en-US" sz="2400" dirty="0" smtClean="0"/>
              <a:t>Telemetry data and power transmission</a:t>
            </a:r>
          </a:p>
          <a:p>
            <a:r>
              <a:rPr lang="en-US" sz="2400" dirty="0" smtClean="0"/>
              <a:t>Small size (Under 50 cm^2)</a:t>
            </a:r>
          </a:p>
          <a:p>
            <a:r>
              <a:rPr lang="en-US" sz="2400" dirty="0" smtClean="0"/>
              <a:t>Must not interfere with other medical devices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438400" y="16764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Sensor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Sensor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3886200" cy="2057400"/>
          </a:xfrm>
        </p:spPr>
        <p:txBody>
          <a:bodyPr/>
          <a:lstStyle/>
          <a:p>
            <a:r>
              <a:rPr lang="en-US" sz="2600" dirty="0" smtClean="0"/>
              <a:t>Capacitor and inductor</a:t>
            </a:r>
          </a:p>
          <a:p>
            <a:r>
              <a:rPr lang="en-US" sz="2600" dirty="0" smtClean="0"/>
              <a:t>Resonant Frequency</a:t>
            </a:r>
          </a:p>
          <a:p>
            <a:pPr lvl="1"/>
            <a:r>
              <a:rPr lang="en-US" sz="2400" dirty="0" smtClean="0"/>
              <a:t>Varying Capacitance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1676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Inductive transfer of power</a:t>
            </a:r>
          </a:p>
          <a:p>
            <a:r>
              <a:rPr lang="en-US" sz="2600" dirty="0" smtClean="0"/>
              <a:t>Magnetic field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752600"/>
            <a:ext cx="3886200" cy="640080"/>
          </a:xfrm>
        </p:spPr>
        <p:txBody>
          <a:bodyPr/>
          <a:lstStyle/>
          <a:p>
            <a:r>
              <a:rPr lang="en-US" dirty="0" smtClean="0"/>
              <a:t>LC “Tank” Circuit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Telemetry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50388"/>
            <a:ext cx="3657600" cy="2111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67200"/>
            <a:ext cx="3200400" cy="1760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Design Criteria</a:t>
            </a:r>
            <a:endParaRPr lang="en-US" b="1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09600" y="2362200"/>
            <a:ext cx="3886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Will need to test -30 mmHg to 100 mmHg</a:t>
            </a:r>
          </a:p>
          <a:p>
            <a:r>
              <a:rPr lang="en-US" sz="2400" dirty="0" smtClean="0"/>
              <a:t>Determines the accuracy of the device</a:t>
            </a:r>
          </a:p>
          <a:p>
            <a:r>
              <a:rPr lang="en-US" sz="2400" dirty="0" smtClean="0"/>
              <a:t>Correlate resonance frequency to pressure</a:t>
            </a:r>
          </a:p>
          <a:p>
            <a:r>
              <a:rPr lang="en-US" sz="2400" dirty="0" smtClean="0"/>
              <a:t>Determine the device's stability to drift</a:t>
            </a:r>
          </a:p>
          <a:p>
            <a:r>
              <a:rPr lang="en-US" sz="2400" dirty="0" smtClean="0"/>
              <a:t>Simulate the conditions found in a patient's head</a:t>
            </a:r>
            <a:endParaRPr lang="en-US" sz="24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09600" y="164592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78269"/>
            <a:ext cx="3810000" cy="3736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057400"/>
            <a:ext cx="1906588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35000" endPos="2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en-US" b="1" dirty="0" smtClean="0"/>
              <a:t>Design 1: Plastic Pipes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227387"/>
            <a:ext cx="3429000" cy="1573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589566"/>
            <a:ext cx="3886200" cy="496363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Integrated base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lang="en-US" sz="2600" dirty="0" smtClean="0"/>
              <a:t>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w/ 6” PVC pipe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 with hose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Adjustable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vacuum use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Portability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Readjusting for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Design 2: Graduated Cylinder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98638"/>
            <a:ext cx="4114800" cy="4525962"/>
          </a:xfrm>
        </p:spPr>
        <p:txBody>
          <a:bodyPr>
            <a:normAutofit/>
          </a:bodyPr>
          <a:lstStyle/>
          <a:p>
            <a:r>
              <a:rPr lang="en-US" sz="3000" smtClean="0"/>
              <a:t>Components</a:t>
            </a:r>
          </a:p>
          <a:p>
            <a:pPr lvl="1"/>
            <a:r>
              <a:rPr lang="en-US" sz="2600" smtClean="0"/>
              <a:t>Large glass cylinder</a:t>
            </a:r>
          </a:p>
          <a:p>
            <a:pPr lvl="2"/>
            <a:r>
              <a:rPr lang="en-US" sz="2200" smtClean="0"/>
              <a:t>54” tall, 6” ID</a:t>
            </a:r>
          </a:p>
          <a:p>
            <a:r>
              <a:rPr lang="en-US" sz="3000" smtClean="0"/>
              <a:t>Pros</a:t>
            </a:r>
          </a:p>
          <a:p>
            <a:pPr lvl="1"/>
            <a:r>
              <a:rPr lang="en-US" sz="2600" smtClean="0"/>
              <a:t>Precise measurements</a:t>
            </a:r>
          </a:p>
          <a:p>
            <a:pPr lvl="1"/>
            <a:r>
              <a:rPr lang="en-US" sz="2600" smtClean="0"/>
              <a:t>No machining involved</a:t>
            </a:r>
          </a:p>
          <a:p>
            <a:r>
              <a:rPr lang="en-US" sz="3000" smtClean="0"/>
              <a:t>Cons</a:t>
            </a:r>
          </a:p>
          <a:p>
            <a:pPr lvl="1"/>
            <a:r>
              <a:rPr lang="en-US" sz="2600" smtClean="0"/>
              <a:t>Difficult to drain</a:t>
            </a:r>
          </a:p>
          <a:p>
            <a:pPr lvl="1"/>
            <a:r>
              <a:rPr lang="en-US" sz="2600" smtClean="0"/>
              <a:t>Awkward in lab setting</a:t>
            </a:r>
          </a:p>
          <a:p>
            <a:pPr lvl="1"/>
            <a:endParaRPr lang="en-US" sz="2600" smtClean="0"/>
          </a:p>
          <a:p>
            <a:pPr lvl="1"/>
            <a:endParaRPr lang="en-US" sz="260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05000"/>
            <a:ext cx="1950811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1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Design 3: Baseball Helmet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600200"/>
            <a:ext cx="411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Baseball helmet</a:t>
            </a:r>
          </a:p>
          <a:p>
            <a:pPr lvl="1"/>
            <a:r>
              <a:rPr lang="en-US" dirty="0" smtClean="0"/>
              <a:t>Plastic Sheet</a:t>
            </a:r>
          </a:p>
          <a:p>
            <a:pPr lvl="1"/>
            <a:r>
              <a:rPr lang="en-US" dirty="0" smtClean="0"/>
              <a:t>Balloon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Resembles expanding pressure in head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Difficult to measure accuracy </a:t>
            </a:r>
          </a:p>
          <a:p>
            <a:pPr lvl="1"/>
            <a:r>
              <a:rPr lang="en-US" dirty="0" smtClean="0"/>
              <a:t>Can not measure a vacuum</a:t>
            </a:r>
          </a:p>
          <a:p>
            <a:pPr lvl="1"/>
            <a:r>
              <a:rPr lang="en-US" dirty="0" smtClean="0"/>
              <a:t>Difficult to test for drift</a:t>
            </a:r>
          </a:p>
          <a:p>
            <a:pPr lvl="1"/>
            <a:endParaRPr lang="en-US" dirty="0" smtClean="0"/>
          </a:p>
        </p:txBody>
      </p:sp>
      <p:pic>
        <p:nvPicPr>
          <p:cNvPr id="9" name="Picture 4" descr="MacGregor-B90-pro-baseball-batting-helm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6629400" y="2286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Delay 10"/>
          <p:cNvSpPr/>
          <p:nvPr/>
        </p:nvSpPr>
        <p:spPr>
          <a:xfrm rot="5400000">
            <a:off x="7658100" y="1943100"/>
            <a:ext cx="533400" cy="12192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7315200" y="2057400"/>
            <a:ext cx="12192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43600" y="3581400"/>
            <a:ext cx="1447800" cy="685800"/>
            <a:chOff x="6096000" y="3733800"/>
            <a:chExt cx="1447800" cy="685800"/>
          </a:xfrm>
        </p:grpSpPr>
        <p:cxnSp>
          <p:nvCxnSpPr>
            <p:cNvPr id="14" name="Straight Connector 13"/>
            <p:cNvCxnSpPr/>
            <p:nvPr/>
          </p:nvCxnSpPr>
          <p:spPr>
            <a:xfrm rot="10800000" flipV="1">
              <a:off x="6096000" y="3733800"/>
              <a:ext cx="6096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6096000" y="42672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6705600" y="37338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6934200" y="3733800"/>
              <a:ext cx="6096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467600" y="3810000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858000" y="4343400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019800" y="4343400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6934200" y="3886200"/>
              <a:ext cx="6096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6096000" y="4419600"/>
              <a:ext cx="838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781800" y="3886200"/>
              <a:ext cx="2286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486400" y="5562601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086600" y="5638801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5715001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410200" y="5638801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96000" y="5257801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lowchart: Delay 28"/>
          <p:cNvSpPr/>
          <p:nvPr/>
        </p:nvSpPr>
        <p:spPr>
          <a:xfrm rot="16200000">
            <a:off x="6019800" y="4419601"/>
            <a:ext cx="457200" cy="914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 rot="10800000">
            <a:off x="5791200" y="5105401"/>
            <a:ext cx="9144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264275" y="5122864"/>
            <a:ext cx="1827213" cy="1185862"/>
          </a:xfrm>
          <a:custGeom>
            <a:avLst/>
            <a:gdLst>
              <a:gd name="connsiteX0" fmla="*/ 0 w 1827276"/>
              <a:gd name="connsiteY0" fmla="*/ 592836 h 1187196"/>
              <a:gd name="connsiteX1" fmla="*/ 1005840 w 1827276"/>
              <a:gd name="connsiteY1" fmla="*/ 1114044 h 1187196"/>
              <a:gd name="connsiteX2" fmla="*/ 1472184 w 1827276"/>
              <a:gd name="connsiteY2" fmla="*/ 153924 h 1187196"/>
              <a:gd name="connsiteX3" fmla="*/ 1773936 w 1827276"/>
              <a:gd name="connsiteY3" fmla="*/ 190500 h 1187196"/>
              <a:gd name="connsiteX4" fmla="*/ 1792224 w 1827276"/>
              <a:gd name="connsiteY4" fmla="*/ 199644 h 118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276" h="1187196">
                <a:moveTo>
                  <a:pt x="0" y="592836"/>
                </a:moveTo>
                <a:cubicBezTo>
                  <a:pt x="380238" y="890016"/>
                  <a:pt x="760476" y="1187196"/>
                  <a:pt x="1005840" y="1114044"/>
                </a:cubicBezTo>
                <a:cubicBezTo>
                  <a:pt x="1251204" y="1040892"/>
                  <a:pt x="1344168" y="307848"/>
                  <a:pt x="1472184" y="153924"/>
                </a:cubicBezTo>
                <a:cubicBezTo>
                  <a:pt x="1600200" y="0"/>
                  <a:pt x="1720596" y="182880"/>
                  <a:pt x="1773936" y="190500"/>
                </a:cubicBezTo>
                <a:cubicBezTo>
                  <a:pt x="1827276" y="198120"/>
                  <a:pt x="1809750" y="198882"/>
                  <a:pt x="1792224" y="19964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924800" y="5486401"/>
            <a:ext cx="228600" cy="762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>
            <a:off x="7924800" y="5334001"/>
            <a:ext cx="228600" cy="152400"/>
          </a:xfrm>
          <a:prstGeom prst="trapezoid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324</TotalTime>
  <Words>653</Words>
  <Application>Microsoft Office PowerPoint</Application>
  <PresentationFormat>On-screen Show (4:3)</PresentationFormat>
  <Paragraphs>142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Intracranial Pressure Sensor</vt:lpstr>
      <vt:lpstr>Physiological</vt:lpstr>
      <vt:lpstr>Status Quo</vt:lpstr>
      <vt:lpstr>Design Criteria</vt:lpstr>
      <vt:lpstr>Sensor</vt:lpstr>
      <vt:lpstr>Design Criteria</vt:lpstr>
      <vt:lpstr>Design 1: Plastic Pipes</vt:lpstr>
      <vt:lpstr>Design 2: Graduated Cylinder</vt:lpstr>
      <vt:lpstr>Design 3: Baseball Helmet</vt:lpstr>
      <vt:lpstr>Design Matrix</vt:lpstr>
      <vt:lpstr>Future Work</vt:lpstr>
      <vt:lpstr>Acknowledgements</vt:lpstr>
      <vt:lpstr>References</vt:lpstr>
      <vt:lpstr>Questions?</vt:lpstr>
    </vt:vector>
  </TitlesOfParts>
  <Company> 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Sarah Sandock</cp:lastModifiedBy>
  <cp:revision>10</cp:revision>
  <dcterms:created xsi:type="dcterms:W3CDTF">2009-10-16T04:55:22Z</dcterms:created>
  <dcterms:modified xsi:type="dcterms:W3CDTF">2009-10-16T06:30:37Z</dcterms:modified>
</cp:coreProperties>
</file>