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51206400" cy="38404800"/>
  <p:notesSz cx="6858000" cy="9144000"/>
  <p:defaultTextStyle>
    <a:defPPr>
      <a:defRPr lang="en-US"/>
    </a:defPPr>
    <a:lvl1pPr marL="0" algn="l" defTabSz="5120640" rtl="0" eaLnBrk="1" latinLnBrk="0" hangingPunct="1">
      <a:defRPr sz="10100" kern="1200">
        <a:solidFill>
          <a:schemeClr val="tx1"/>
        </a:solidFill>
        <a:latin typeface="+mn-lt"/>
        <a:ea typeface="+mn-ea"/>
        <a:cs typeface="+mn-cs"/>
      </a:defRPr>
    </a:lvl1pPr>
    <a:lvl2pPr marL="2560320" algn="l" defTabSz="5120640" rtl="0" eaLnBrk="1" latinLnBrk="0" hangingPunct="1">
      <a:defRPr sz="10100" kern="1200">
        <a:solidFill>
          <a:schemeClr val="tx1"/>
        </a:solidFill>
        <a:latin typeface="+mn-lt"/>
        <a:ea typeface="+mn-ea"/>
        <a:cs typeface="+mn-cs"/>
      </a:defRPr>
    </a:lvl2pPr>
    <a:lvl3pPr marL="5120640" algn="l" defTabSz="5120640" rtl="0" eaLnBrk="1" latinLnBrk="0" hangingPunct="1">
      <a:defRPr sz="10100" kern="1200">
        <a:solidFill>
          <a:schemeClr val="tx1"/>
        </a:solidFill>
        <a:latin typeface="+mn-lt"/>
        <a:ea typeface="+mn-ea"/>
        <a:cs typeface="+mn-cs"/>
      </a:defRPr>
    </a:lvl3pPr>
    <a:lvl4pPr marL="7680960" algn="l" defTabSz="5120640" rtl="0" eaLnBrk="1" latinLnBrk="0" hangingPunct="1">
      <a:defRPr sz="10100" kern="1200">
        <a:solidFill>
          <a:schemeClr val="tx1"/>
        </a:solidFill>
        <a:latin typeface="+mn-lt"/>
        <a:ea typeface="+mn-ea"/>
        <a:cs typeface="+mn-cs"/>
      </a:defRPr>
    </a:lvl4pPr>
    <a:lvl5pPr marL="10241280" algn="l" defTabSz="5120640" rtl="0" eaLnBrk="1" latinLnBrk="0" hangingPunct="1">
      <a:defRPr sz="10100" kern="1200">
        <a:solidFill>
          <a:schemeClr val="tx1"/>
        </a:solidFill>
        <a:latin typeface="+mn-lt"/>
        <a:ea typeface="+mn-ea"/>
        <a:cs typeface="+mn-cs"/>
      </a:defRPr>
    </a:lvl5pPr>
    <a:lvl6pPr marL="12801600" algn="l" defTabSz="5120640" rtl="0" eaLnBrk="1" latinLnBrk="0" hangingPunct="1">
      <a:defRPr sz="10100" kern="1200">
        <a:solidFill>
          <a:schemeClr val="tx1"/>
        </a:solidFill>
        <a:latin typeface="+mn-lt"/>
        <a:ea typeface="+mn-ea"/>
        <a:cs typeface="+mn-cs"/>
      </a:defRPr>
    </a:lvl6pPr>
    <a:lvl7pPr marL="15361920" algn="l" defTabSz="5120640" rtl="0" eaLnBrk="1" latinLnBrk="0" hangingPunct="1">
      <a:defRPr sz="10100" kern="1200">
        <a:solidFill>
          <a:schemeClr val="tx1"/>
        </a:solidFill>
        <a:latin typeface="+mn-lt"/>
        <a:ea typeface="+mn-ea"/>
        <a:cs typeface="+mn-cs"/>
      </a:defRPr>
    </a:lvl7pPr>
    <a:lvl8pPr marL="17922240" algn="l" defTabSz="5120640" rtl="0" eaLnBrk="1" latinLnBrk="0" hangingPunct="1">
      <a:defRPr sz="10100" kern="1200">
        <a:solidFill>
          <a:schemeClr val="tx1"/>
        </a:solidFill>
        <a:latin typeface="+mn-lt"/>
        <a:ea typeface="+mn-ea"/>
        <a:cs typeface="+mn-cs"/>
      </a:defRPr>
    </a:lvl8pPr>
    <a:lvl9pPr marL="20482560" algn="l" defTabSz="5120640" rtl="0" eaLnBrk="1" latinLnBrk="0" hangingPunct="1">
      <a:defRPr sz="10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9648" autoAdjust="0"/>
  </p:normalViewPr>
  <p:slideViewPr>
    <p:cSldViewPr>
      <p:cViewPr varScale="1">
        <p:scale>
          <a:sx n="12" d="100"/>
          <a:sy n="12" d="100"/>
        </p:scale>
        <p:origin x="-1932" y="-30"/>
      </p:cViewPr>
      <p:guideLst>
        <p:guide orient="horz" pos="12096"/>
        <p:guide pos="16128"/>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Evan\Documents\BME%20300\uv-vis%20spectroscopy%20analysi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Evan\Documents\BME%20300\Data,%20Protocols,%20and%20CAD%20stuff\Compiled%20Malvern%20test%20dat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Evan\Documents\BME%20300\Data,%20Protocols,%20and%20CAD%20stuff\Compiled%20Malvern%20test%20data.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Evan\Documents\BME%20300\Data,%20Protocols,%20and%20CAD%20stuff\Compiled%20Malvern%20test%20data.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Evan\Documents\BME%20300\Data,%20Protocols,%20and%20CAD%20stuff\Compiled%20Malvern%20test%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latin typeface="Arial" pitchFamily="34" charset="0"/>
                <a:cs typeface="Arial" pitchFamily="34" charset="0"/>
              </a:defRPr>
            </a:pPr>
            <a:r>
              <a:rPr lang="en-US" sz="2500" dirty="0">
                <a:latin typeface="Arial" pitchFamily="34" charset="0"/>
                <a:cs typeface="Arial" pitchFamily="34" charset="0"/>
              </a:rPr>
              <a:t>Standard Curve</a:t>
            </a:r>
          </a:p>
        </c:rich>
      </c:tx>
      <c:layout>
        <c:manualLayout>
          <c:xMode val="edge"/>
          <c:yMode val="edge"/>
          <c:x val="0.32885409210212457"/>
          <c:y val="0"/>
        </c:manualLayout>
      </c:layout>
    </c:title>
    <c:plotArea>
      <c:layout/>
      <c:scatterChart>
        <c:scatterStyle val="lineMarker"/>
        <c:ser>
          <c:idx val="1"/>
          <c:order val="1"/>
          <c:tx>
            <c:strRef>
              <c:f>"Standard Curve"</c:f>
            </c:strRef>
          </c:tx>
          <c:spPr>
            <a:ln w="28575">
              <a:noFill/>
            </a:ln>
          </c:spPr>
          <c:xVal>
            <c:numRef>
              <c:f>Sheet1!$B$2:$B$6</c:f>
            </c:numRef>
          </c:xVal>
          <c:yVal>
            <c:numRef>
              <c:f>Sheet1!$A$2:$A$6</c:f>
            </c:numRef>
          </c:yVal>
        </c:ser>
        <c:ser>
          <c:idx val="0"/>
          <c:order val="0"/>
          <c:tx>
            <c:v>Standard Curve</c:v>
          </c:tx>
          <c:spPr>
            <a:ln w="28575">
              <a:noFill/>
            </a:ln>
          </c:spPr>
          <c:trendline>
            <c:trendlineType val="linear"/>
            <c:intercept val="2.0000000000000052E-3"/>
            <c:dispRSqr val="1"/>
            <c:dispEq val="1"/>
            <c:trendlineLbl>
              <c:layout>
                <c:manualLayout>
                  <c:x val="0.17141523502744088"/>
                  <c:y val="0.21720839895013194"/>
                </c:manualLayout>
              </c:layout>
              <c:numFmt formatCode="General" sourceLinked="0"/>
              <c:txPr>
                <a:bodyPr/>
                <a:lstStyle/>
                <a:p>
                  <a:pPr>
                    <a:defRPr sz="2000"/>
                  </a:pPr>
                  <a:endParaRPr lang="en-US"/>
                </a:p>
              </c:txPr>
            </c:trendlineLbl>
          </c:trendline>
          <c:xVal>
            <c:numRef>
              <c:f>Sheet1!$B$2:$B$6</c:f>
              <c:numCache>
                <c:formatCode>General</c:formatCode>
                <c:ptCount val="5"/>
                <c:pt idx="0">
                  <c:v>4.8173799999999956</c:v>
                </c:pt>
                <c:pt idx="1">
                  <c:v>2.8627899999999977</c:v>
                </c:pt>
                <c:pt idx="2">
                  <c:v>1.4431299999999931</c:v>
                </c:pt>
                <c:pt idx="3">
                  <c:v>0.72208000000000061</c:v>
                </c:pt>
                <c:pt idx="4">
                  <c:v>2.0000000000000052E-3</c:v>
                </c:pt>
              </c:numCache>
            </c:numRef>
          </c:xVal>
          <c:yVal>
            <c:numRef>
              <c:f>Sheet1!$A$2:$A$6</c:f>
              <c:numCache>
                <c:formatCode>General</c:formatCode>
                <c:ptCount val="5"/>
                <c:pt idx="0">
                  <c:v>119.04761904761961</c:v>
                </c:pt>
                <c:pt idx="1">
                  <c:v>59.523809523809526</c:v>
                </c:pt>
                <c:pt idx="2">
                  <c:v>29.761904761904791</c:v>
                </c:pt>
                <c:pt idx="3">
                  <c:v>14.880952380952381</c:v>
                </c:pt>
                <c:pt idx="4">
                  <c:v>0</c:v>
                </c:pt>
              </c:numCache>
            </c:numRef>
          </c:yVal>
        </c:ser>
        <c:axId val="107577344"/>
        <c:axId val="107579264"/>
      </c:scatterChart>
      <c:valAx>
        <c:axId val="107577344"/>
        <c:scaling>
          <c:orientation val="minMax"/>
        </c:scaling>
        <c:axPos val="b"/>
        <c:title>
          <c:tx>
            <c:rich>
              <a:bodyPr/>
              <a:lstStyle/>
              <a:p>
                <a:pPr>
                  <a:defRPr sz="1800">
                    <a:latin typeface="Arial" pitchFamily="34" charset="0"/>
                    <a:cs typeface="Arial" pitchFamily="34" charset="0"/>
                  </a:defRPr>
                </a:pPr>
                <a:r>
                  <a:rPr lang="en-US" sz="1800">
                    <a:latin typeface="Arial" pitchFamily="34" charset="0"/>
                    <a:cs typeface="Arial" pitchFamily="34" charset="0"/>
                  </a:rPr>
                  <a:t>Absorbance</a:t>
                </a:r>
              </a:p>
            </c:rich>
          </c:tx>
          <c:layout/>
        </c:title>
        <c:numFmt formatCode="General" sourceLinked="1"/>
        <c:tickLblPos val="nextTo"/>
        <c:txPr>
          <a:bodyPr/>
          <a:lstStyle/>
          <a:p>
            <a:pPr>
              <a:defRPr sz="1600">
                <a:latin typeface="Arial" pitchFamily="34" charset="0"/>
                <a:cs typeface="Arial" pitchFamily="34" charset="0"/>
              </a:defRPr>
            </a:pPr>
            <a:endParaRPr lang="en-US"/>
          </a:p>
        </c:txPr>
        <c:crossAx val="107579264"/>
        <c:crosses val="autoZero"/>
        <c:crossBetween val="midCat"/>
      </c:valAx>
      <c:valAx>
        <c:axId val="107579264"/>
        <c:scaling>
          <c:orientation val="minMax"/>
        </c:scaling>
        <c:axPos val="l"/>
        <c:majorGridlines/>
        <c:title>
          <c:tx>
            <c:rich>
              <a:bodyPr rot="-5400000" vert="horz"/>
              <a:lstStyle/>
              <a:p>
                <a:pPr>
                  <a:defRPr sz="1800">
                    <a:latin typeface="Arial" pitchFamily="34" charset="0"/>
                    <a:cs typeface="Arial" pitchFamily="34" charset="0"/>
                  </a:defRPr>
                </a:pPr>
                <a:r>
                  <a:rPr lang="en-US" sz="1800">
                    <a:latin typeface="Arial" pitchFamily="34" charset="0"/>
                    <a:cs typeface="Arial" pitchFamily="34" charset="0"/>
                  </a:rPr>
                  <a:t>Concentration</a:t>
                </a:r>
                <a:r>
                  <a:rPr lang="en-US" sz="1800" baseline="0">
                    <a:latin typeface="Arial" pitchFamily="34" charset="0"/>
                    <a:cs typeface="Arial" pitchFamily="34" charset="0"/>
                  </a:rPr>
                  <a:t> (mg/L)</a:t>
                </a:r>
                <a:endParaRPr lang="en-US" sz="1800">
                  <a:latin typeface="Arial" pitchFamily="34" charset="0"/>
                  <a:cs typeface="Arial" pitchFamily="34" charset="0"/>
                </a:endParaRPr>
              </a:p>
            </c:rich>
          </c:tx>
          <c:layout/>
        </c:title>
        <c:numFmt formatCode="General" sourceLinked="1"/>
        <c:tickLblPos val="nextTo"/>
        <c:txPr>
          <a:bodyPr/>
          <a:lstStyle/>
          <a:p>
            <a:pPr>
              <a:defRPr sz="1600">
                <a:latin typeface="Arial" pitchFamily="34" charset="0"/>
                <a:cs typeface="Arial" pitchFamily="34" charset="0"/>
              </a:defRPr>
            </a:pPr>
            <a:endParaRPr lang="en-US"/>
          </a:p>
        </c:txPr>
        <c:crossAx val="107577344"/>
        <c:crosses val="autoZero"/>
        <c:crossBetween val="midCat"/>
      </c:valAx>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2200">
                <a:latin typeface="Arial" pitchFamily="34" charset="0"/>
                <a:cs typeface="Arial" pitchFamily="34" charset="0"/>
              </a:defRPr>
            </a:pPr>
            <a:r>
              <a:rPr lang="en-US" sz="2200" baseline="0" dirty="0">
                <a:latin typeface="Arial" pitchFamily="34" charset="0"/>
                <a:cs typeface="Arial" pitchFamily="34" charset="0"/>
              </a:rPr>
              <a:t>New Prototype, n=5, ETT</a:t>
            </a:r>
            <a:endParaRPr lang="en-US" sz="2200" dirty="0">
              <a:latin typeface="Arial" pitchFamily="34" charset="0"/>
              <a:cs typeface="Arial" pitchFamily="34" charset="0"/>
            </a:endParaRPr>
          </a:p>
        </c:rich>
      </c:tx>
      <c:layout/>
    </c:title>
    <c:plotArea>
      <c:layout/>
      <c:barChart>
        <c:barDir val="col"/>
        <c:grouping val="clustered"/>
        <c:ser>
          <c:idx val="0"/>
          <c:order val="0"/>
          <c:cat>
            <c:numRef>
              <c:f>Sheet2!$A$440:$AN$440</c:f>
              <c:numCache>
                <c:formatCode>General</c:formatCode>
                <c:ptCount val="40"/>
                <c:pt idx="0">
                  <c:v>4.5599999999999996</c:v>
                </c:pt>
                <c:pt idx="1">
                  <c:v>5.23</c:v>
                </c:pt>
                <c:pt idx="2">
                  <c:v>6.01</c:v>
                </c:pt>
                <c:pt idx="3">
                  <c:v>6.9</c:v>
                </c:pt>
                <c:pt idx="4">
                  <c:v>7.92</c:v>
                </c:pt>
                <c:pt idx="5">
                  <c:v>9.1</c:v>
                </c:pt>
                <c:pt idx="6">
                  <c:v>10.44</c:v>
                </c:pt>
                <c:pt idx="7">
                  <c:v>11.99</c:v>
                </c:pt>
                <c:pt idx="8">
                  <c:v>13.77</c:v>
                </c:pt>
                <c:pt idx="9">
                  <c:v>15.81</c:v>
                </c:pt>
                <c:pt idx="10">
                  <c:v>18.16</c:v>
                </c:pt>
                <c:pt idx="11">
                  <c:v>20.85</c:v>
                </c:pt>
                <c:pt idx="12">
                  <c:v>23.939999999999987</c:v>
                </c:pt>
                <c:pt idx="13">
                  <c:v>27.49</c:v>
                </c:pt>
                <c:pt idx="14">
                  <c:v>31.56</c:v>
                </c:pt>
                <c:pt idx="15">
                  <c:v>36.24</c:v>
                </c:pt>
                <c:pt idx="16">
                  <c:v>41.61</c:v>
                </c:pt>
                <c:pt idx="17">
                  <c:v>47.78</c:v>
                </c:pt>
                <c:pt idx="18">
                  <c:v>54.86</c:v>
                </c:pt>
                <c:pt idx="19">
                  <c:v>63</c:v>
                </c:pt>
                <c:pt idx="20">
                  <c:v>72.33</c:v>
                </c:pt>
                <c:pt idx="21">
                  <c:v>83.06</c:v>
                </c:pt>
                <c:pt idx="22">
                  <c:v>95.36999999999999</c:v>
                </c:pt>
                <c:pt idx="23">
                  <c:v>109.51</c:v>
                </c:pt>
                <c:pt idx="24">
                  <c:v>125.74000000000002</c:v>
                </c:pt>
                <c:pt idx="25">
                  <c:v>144.38000000000048</c:v>
                </c:pt>
                <c:pt idx="26">
                  <c:v>165.79</c:v>
                </c:pt>
                <c:pt idx="27">
                  <c:v>190.37</c:v>
                </c:pt>
                <c:pt idx="28">
                  <c:v>218.59</c:v>
                </c:pt>
                <c:pt idx="29">
                  <c:v>250.99</c:v>
                </c:pt>
                <c:pt idx="30">
                  <c:v>288.2</c:v>
                </c:pt>
                <c:pt idx="31">
                  <c:v>330.91999999999905</c:v>
                </c:pt>
                <c:pt idx="32">
                  <c:v>379.97999999999905</c:v>
                </c:pt>
                <c:pt idx="33">
                  <c:v>436.31</c:v>
                </c:pt>
                <c:pt idx="34">
                  <c:v>500.98999999999899</c:v>
                </c:pt>
                <c:pt idx="35">
                  <c:v>575.26</c:v>
                </c:pt>
                <c:pt idx="36">
                  <c:v>660.54</c:v>
                </c:pt>
                <c:pt idx="37">
                  <c:v>758.45999999999947</c:v>
                </c:pt>
                <c:pt idx="38">
                  <c:v>870.89</c:v>
                </c:pt>
                <c:pt idx="39">
                  <c:v>1000</c:v>
                </c:pt>
              </c:numCache>
            </c:numRef>
          </c:cat>
          <c:val>
            <c:numRef>
              <c:f>Sheet2!$A$442:$AN$442</c:f>
              <c:numCache>
                <c:formatCode>General</c:formatCode>
                <c:ptCount val="40"/>
                <c:pt idx="0">
                  <c:v>0</c:v>
                </c:pt>
                <c:pt idx="1">
                  <c:v>0</c:v>
                </c:pt>
                <c:pt idx="2">
                  <c:v>0</c:v>
                </c:pt>
                <c:pt idx="3">
                  <c:v>0</c:v>
                </c:pt>
                <c:pt idx="4">
                  <c:v>0</c:v>
                </c:pt>
                <c:pt idx="5">
                  <c:v>2.2988505747126576E-5</c:v>
                </c:pt>
                <c:pt idx="6">
                  <c:v>2.2988505747126576E-5</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3.2183908045977202E-4</c:v>
                </c:pt>
                <c:pt idx="29">
                  <c:v>0.28629885057471266</c:v>
                </c:pt>
                <c:pt idx="30">
                  <c:v>2.1250114942528735</c:v>
                </c:pt>
                <c:pt idx="31">
                  <c:v>8.9176551724137916</c:v>
                </c:pt>
                <c:pt idx="32">
                  <c:v>32.440390804597712</c:v>
                </c:pt>
                <c:pt idx="33">
                  <c:v>38.172643678160966</c:v>
                </c:pt>
                <c:pt idx="34">
                  <c:v>17.827678160919625</c:v>
                </c:pt>
                <c:pt idx="35">
                  <c:v>0</c:v>
                </c:pt>
                <c:pt idx="36">
                  <c:v>0</c:v>
                </c:pt>
                <c:pt idx="37">
                  <c:v>0</c:v>
                </c:pt>
                <c:pt idx="38">
                  <c:v>0</c:v>
                </c:pt>
                <c:pt idx="39">
                  <c:v>0</c:v>
                </c:pt>
              </c:numCache>
            </c:numRef>
          </c:val>
        </c:ser>
        <c:axId val="107652608"/>
        <c:axId val="107654528"/>
      </c:barChart>
      <c:catAx>
        <c:axId val="107652608"/>
        <c:scaling>
          <c:orientation val="minMax"/>
        </c:scaling>
        <c:axPos val="b"/>
        <c:title>
          <c:tx>
            <c:rich>
              <a:bodyPr/>
              <a:lstStyle/>
              <a:p>
                <a:pPr>
                  <a:defRPr sz="1800">
                    <a:latin typeface="Arial" pitchFamily="34" charset="0"/>
                    <a:cs typeface="Arial" pitchFamily="34" charset="0"/>
                  </a:defRPr>
                </a:pPr>
                <a:r>
                  <a:rPr lang="en-US" sz="1800">
                    <a:latin typeface="Arial" pitchFamily="34" charset="0"/>
                    <a:cs typeface="Arial" pitchFamily="34" charset="0"/>
                  </a:rPr>
                  <a:t>Particle size (</a:t>
                </a:r>
                <a:r>
                  <a:rPr lang="el-GR" sz="1800">
                    <a:latin typeface="Arial" pitchFamily="34" charset="0"/>
                    <a:cs typeface="Arial" pitchFamily="34" charset="0"/>
                  </a:rPr>
                  <a:t>μ</a:t>
                </a:r>
                <a:r>
                  <a:rPr lang="en-US" sz="1800">
                    <a:latin typeface="Arial" pitchFamily="34" charset="0"/>
                    <a:cs typeface="Arial" pitchFamily="34" charset="0"/>
                  </a:rPr>
                  <a:t>m)</a:t>
                </a:r>
              </a:p>
            </c:rich>
          </c:tx>
          <c:layout/>
        </c:title>
        <c:numFmt formatCode="General" sourceLinked="1"/>
        <c:tickLblPos val="nextTo"/>
        <c:txPr>
          <a:bodyPr/>
          <a:lstStyle/>
          <a:p>
            <a:pPr>
              <a:defRPr sz="1600">
                <a:latin typeface="Arial" pitchFamily="34" charset="0"/>
                <a:cs typeface="Arial" pitchFamily="34" charset="0"/>
              </a:defRPr>
            </a:pPr>
            <a:endParaRPr lang="en-US"/>
          </a:p>
        </c:txPr>
        <c:crossAx val="107654528"/>
        <c:crosses val="autoZero"/>
        <c:auto val="1"/>
        <c:lblAlgn val="ctr"/>
        <c:lblOffset val="100"/>
      </c:catAx>
      <c:valAx>
        <c:axId val="107654528"/>
        <c:scaling>
          <c:orientation val="minMax"/>
        </c:scaling>
        <c:axPos val="l"/>
        <c:majorGridlines/>
        <c:title>
          <c:tx>
            <c:rich>
              <a:bodyPr rot="-5400000" vert="horz"/>
              <a:lstStyle/>
              <a:p>
                <a:pPr>
                  <a:defRPr sz="1800">
                    <a:latin typeface="Arial" pitchFamily="34" charset="0"/>
                    <a:cs typeface="Arial" pitchFamily="34" charset="0"/>
                  </a:defRPr>
                </a:pPr>
                <a:r>
                  <a:rPr lang="en-US" sz="1800">
                    <a:latin typeface="Arial" pitchFamily="34" charset="0"/>
                    <a:cs typeface="Arial" pitchFamily="34" charset="0"/>
                  </a:rPr>
                  <a:t>Percentage (%)</a:t>
                </a:r>
              </a:p>
            </c:rich>
          </c:tx>
          <c:layout/>
        </c:title>
        <c:numFmt formatCode="General" sourceLinked="1"/>
        <c:tickLblPos val="nextTo"/>
        <c:txPr>
          <a:bodyPr/>
          <a:lstStyle/>
          <a:p>
            <a:pPr>
              <a:defRPr sz="1600">
                <a:latin typeface="Arial" pitchFamily="34" charset="0"/>
                <a:cs typeface="Arial" pitchFamily="34" charset="0"/>
              </a:defRPr>
            </a:pPr>
            <a:endParaRPr lang="en-US"/>
          </a:p>
        </c:txPr>
        <c:crossAx val="107652608"/>
        <c:crosses val="autoZero"/>
        <c:crossBetween val="between"/>
      </c:valAx>
    </c:plotArea>
    <c:plotVisOnly val="1"/>
  </c:chart>
  <c:spPr>
    <a:ln>
      <a:solidFill>
        <a:schemeClr val="accent1"/>
      </a:solidFill>
    </a:ln>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2200">
                <a:latin typeface="Arial" pitchFamily="34" charset="0"/>
                <a:cs typeface="Arial" pitchFamily="34" charset="0"/>
              </a:defRPr>
            </a:pPr>
            <a:r>
              <a:rPr lang="en-US" sz="2200" baseline="0">
                <a:latin typeface="Arial" pitchFamily="34" charset="0"/>
                <a:cs typeface="Arial" pitchFamily="34" charset="0"/>
              </a:rPr>
              <a:t>Old Prototype, n=3, ETT</a:t>
            </a:r>
            <a:endParaRPr lang="en-US" sz="2200">
              <a:latin typeface="Arial" pitchFamily="34" charset="0"/>
              <a:cs typeface="Arial" pitchFamily="34" charset="0"/>
            </a:endParaRPr>
          </a:p>
        </c:rich>
      </c:tx>
      <c:layout>
        <c:manualLayout>
          <c:xMode val="edge"/>
          <c:yMode val="edge"/>
          <c:x val="0.2988393325834271"/>
          <c:y val="2.2727272727272839E-2"/>
        </c:manualLayout>
      </c:layout>
    </c:title>
    <c:plotArea>
      <c:layout/>
      <c:barChart>
        <c:barDir val="col"/>
        <c:grouping val="clustered"/>
        <c:ser>
          <c:idx val="0"/>
          <c:order val="0"/>
          <c:cat>
            <c:numRef>
              <c:f>Sheet3!$A$89:$AN$89</c:f>
              <c:numCache>
                <c:formatCode>General</c:formatCode>
                <c:ptCount val="40"/>
                <c:pt idx="0">
                  <c:v>4.5599999999999996</c:v>
                </c:pt>
                <c:pt idx="1">
                  <c:v>5.23</c:v>
                </c:pt>
                <c:pt idx="2">
                  <c:v>6.01</c:v>
                </c:pt>
                <c:pt idx="3">
                  <c:v>6.9</c:v>
                </c:pt>
                <c:pt idx="4">
                  <c:v>7.92</c:v>
                </c:pt>
                <c:pt idx="5">
                  <c:v>9.1</c:v>
                </c:pt>
                <c:pt idx="6">
                  <c:v>10.44</c:v>
                </c:pt>
                <c:pt idx="7">
                  <c:v>11.99</c:v>
                </c:pt>
                <c:pt idx="8">
                  <c:v>13.77</c:v>
                </c:pt>
                <c:pt idx="9">
                  <c:v>15.81</c:v>
                </c:pt>
                <c:pt idx="10">
                  <c:v>18.16</c:v>
                </c:pt>
                <c:pt idx="11">
                  <c:v>20.85</c:v>
                </c:pt>
                <c:pt idx="12">
                  <c:v>23.939999999999987</c:v>
                </c:pt>
                <c:pt idx="13">
                  <c:v>27.49</c:v>
                </c:pt>
                <c:pt idx="14">
                  <c:v>31.56</c:v>
                </c:pt>
                <c:pt idx="15">
                  <c:v>36.24</c:v>
                </c:pt>
                <c:pt idx="16">
                  <c:v>41.61</c:v>
                </c:pt>
                <c:pt idx="17">
                  <c:v>47.78</c:v>
                </c:pt>
                <c:pt idx="18">
                  <c:v>54.86</c:v>
                </c:pt>
                <c:pt idx="19">
                  <c:v>63</c:v>
                </c:pt>
                <c:pt idx="20">
                  <c:v>72.33</c:v>
                </c:pt>
                <c:pt idx="21">
                  <c:v>83.06</c:v>
                </c:pt>
                <c:pt idx="22">
                  <c:v>95.36999999999999</c:v>
                </c:pt>
                <c:pt idx="23">
                  <c:v>109.51</c:v>
                </c:pt>
                <c:pt idx="24">
                  <c:v>125.74000000000002</c:v>
                </c:pt>
                <c:pt idx="25">
                  <c:v>144.38000000000048</c:v>
                </c:pt>
                <c:pt idx="26">
                  <c:v>165.79</c:v>
                </c:pt>
                <c:pt idx="27">
                  <c:v>190.37</c:v>
                </c:pt>
                <c:pt idx="28">
                  <c:v>218.59</c:v>
                </c:pt>
                <c:pt idx="29">
                  <c:v>250.99</c:v>
                </c:pt>
                <c:pt idx="30">
                  <c:v>288.2</c:v>
                </c:pt>
                <c:pt idx="31">
                  <c:v>330.91999999999905</c:v>
                </c:pt>
                <c:pt idx="32">
                  <c:v>379.97999999999905</c:v>
                </c:pt>
                <c:pt idx="33">
                  <c:v>436.31</c:v>
                </c:pt>
                <c:pt idx="34">
                  <c:v>500.98999999999899</c:v>
                </c:pt>
                <c:pt idx="35">
                  <c:v>575.26</c:v>
                </c:pt>
                <c:pt idx="36">
                  <c:v>660.54</c:v>
                </c:pt>
                <c:pt idx="37">
                  <c:v>758.45999999999947</c:v>
                </c:pt>
                <c:pt idx="38">
                  <c:v>870.89</c:v>
                </c:pt>
                <c:pt idx="39">
                  <c:v>1000</c:v>
                </c:pt>
              </c:numCache>
            </c:numRef>
          </c:cat>
          <c:val>
            <c:numRef>
              <c:f>Sheet3!$A$91:$AN$91</c:f>
              <c:numCache>
                <c:formatCode>General</c:formatCode>
                <c:ptCount val="40"/>
                <c:pt idx="0">
                  <c:v>0</c:v>
                </c:pt>
                <c:pt idx="1">
                  <c:v>0</c:v>
                </c:pt>
                <c:pt idx="2">
                  <c:v>0</c:v>
                </c:pt>
                <c:pt idx="3">
                  <c:v>0</c:v>
                </c:pt>
                <c:pt idx="4">
                  <c:v>0</c:v>
                </c:pt>
                <c:pt idx="5">
                  <c:v>6.3214285714285723E-2</c:v>
                </c:pt>
                <c:pt idx="6">
                  <c:v>0.51047619047619053</c:v>
                </c:pt>
                <c:pt idx="7">
                  <c:v>0.40511904761904782</c:v>
                </c:pt>
                <c:pt idx="8">
                  <c:v>7.8571428571428559E-3</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3.3095238095238094E-2</c:v>
                </c:pt>
                <c:pt idx="29">
                  <c:v>0.88380952380952371</c:v>
                </c:pt>
                <c:pt idx="30">
                  <c:v>5.812738095238096</c:v>
                </c:pt>
                <c:pt idx="31">
                  <c:v>23.29928571428573</c:v>
                </c:pt>
                <c:pt idx="32">
                  <c:v>31.898095238095227</c:v>
                </c:pt>
                <c:pt idx="33">
                  <c:v>24.927380952380929</c:v>
                </c:pt>
                <c:pt idx="34">
                  <c:v>10.967380952380974</c:v>
                </c:pt>
                <c:pt idx="35">
                  <c:v>0</c:v>
                </c:pt>
                <c:pt idx="36">
                  <c:v>0</c:v>
                </c:pt>
                <c:pt idx="37">
                  <c:v>0</c:v>
                </c:pt>
                <c:pt idx="38">
                  <c:v>0</c:v>
                </c:pt>
                <c:pt idx="39">
                  <c:v>0</c:v>
                </c:pt>
              </c:numCache>
            </c:numRef>
          </c:val>
        </c:ser>
        <c:axId val="107670528"/>
        <c:axId val="107701376"/>
      </c:barChart>
      <c:catAx>
        <c:axId val="107670528"/>
        <c:scaling>
          <c:orientation val="minMax"/>
        </c:scaling>
        <c:axPos val="b"/>
        <c:title>
          <c:tx>
            <c:rich>
              <a:bodyPr/>
              <a:lstStyle/>
              <a:p>
                <a:pPr>
                  <a:defRPr sz="1800">
                    <a:latin typeface="Arial" pitchFamily="34" charset="0"/>
                    <a:cs typeface="Arial" pitchFamily="34" charset="0"/>
                  </a:defRPr>
                </a:pPr>
                <a:r>
                  <a:rPr lang="en-US" sz="1800">
                    <a:latin typeface="Arial" pitchFamily="34" charset="0"/>
                    <a:cs typeface="Arial" pitchFamily="34" charset="0"/>
                  </a:rPr>
                  <a:t>Particle size (</a:t>
                </a:r>
                <a:r>
                  <a:rPr lang="el-GR" sz="1800">
                    <a:latin typeface="Arial" pitchFamily="34" charset="0"/>
                    <a:cs typeface="Arial" pitchFamily="34" charset="0"/>
                  </a:rPr>
                  <a:t>μ</a:t>
                </a:r>
                <a:r>
                  <a:rPr lang="en-US" sz="1800">
                    <a:latin typeface="Arial" pitchFamily="34" charset="0"/>
                    <a:cs typeface="Arial" pitchFamily="34" charset="0"/>
                  </a:rPr>
                  <a:t>m)</a:t>
                </a:r>
              </a:p>
            </c:rich>
          </c:tx>
          <c:layout/>
        </c:title>
        <c:numFmt formatCode="General" sourceLinked="1"/>
        <c:tickLblPos val="nextTo"/>
        <c:txPr>
          <a:bodyPr/>
          <a:lstStyle/>
          <a:p>
            <a:pPr>
              <a:defRPr sz="1600">
                <a:latin typeface="Arial" pitchFamily="34" charset="0"/>
                <a:cs typeface="Arial" pitchFamily="34" charset="0"/>
              </a:defRPr>
            </a:pPr>
            <a:endParaRPr lang="en-US"/>
          </a:p>
        </c:txPr>
        <c:crossAx val="107701376"/>
        <c:crosses val="autoZero"/>
        <c:auto val="1"/>
        <c:lblAlgn val="ctr"/>
        <c:lblOffset val="100"/>
      </c:catAx>
      <c:valAx>
        <c:axId val="107701376"/>
        <c:scaling>
          <c:orientation val="minMax"/>
        </c:scaling>
        <c:axPos val="l"/>
        <c:majorGridlines/>
        <c:title>
          <c:tx>
            <c:rich>
              <a:bodyPr rot="-5400000" vert="horz"/>
              <a:lstStyle/>
              <a:p>
                <a:pPr>
                  <a:defRPr sz="1800">
                    <a:latin typeface="Arial" pitchFamily="34" charset="0"/>
                    <a:cs typeface="Arial" pitchFamily="34" charset="0"/>
                  </a:defRPr>
                </a:pPr>
                <a:r>
                  <a:rPr lang="en-US" sz="1800">
                    <a:latin typeface="Arial" pitchFamily="34" charset="0"/>
                    <a:cs typeface="Arial" pitchFamily="34" charset="0"/>
                  </a:rPr>
                  <a:t>Percentage (%)</a:t>
                </a:r>
              </a:p>
            </c:rich>
          </c:tx>
          <c:layout/>
        </c:title>
        <c:numFmt formatCode="General" sourceLinked="1"/>
        <c:tickLblPos val="nextTo"/>
        <c:txPr>
          <a:bodyPr/>
          <a:lstStyle/>
          <a:p>
            <a:pPr>
              <a:defRPr sz="1600">
                <a:latin typeface="Arial" pitchFamily="34" charset="0"/>
                <a:cs typeface="Arial" pitchFamily="34" charset="0"/>
              </a:defRPr>
            </a:pPr>
            <a:endParaRPr lang="en-US"/>
          </a:p>
        </c:txPr>
        <c:crossAx val="107670528"/>
        <c:crosses val="autoZero"/>
        <c:crossBetween val="between"/>
      </c:valAx>
    </c:plotArea>
    <c:plotVisOnly val="1"/>
  </c:chart>
  <c:spPr>
    <a:ln>
      <a:solidFill>
        <a:srgbClr val="4F81BD"/>
      </a:solidFill>
    </a:ln>
  </c:sp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2200">
                <a:latin typeface="Arial" pitchFamily="34" charset="0"/>
                <a:cs typeface="Arial" pitchFamily="34" charset="0"/>
              </a:defRPr>
            </a:pPr>
            <a:r>
              <a:rPr lang="en-US" sz="2200">
                <a:latin typeface="Arial" pitchFamily="34" charset="0"/>
                <a:cs typeface="Arial" pitchFamily="34" charset="0"/>
              </a:rPr>
              <a:t>New </a:t>
            </a:r>
            <a:r>
              <a:rPr lang="en-US" sz="2200" baseline="0">
                <a:latin typeface="Arial" pitchFamily="34" charset="0"/>
                <a:cs typeface="Arial" pitchFamily="34" charset="0"/>
              </a:rPr>
              <a:t>Prototype, n=3, Tubeless</a:t>
            </a:r>
            <a:endParaRPr lang="en-US" sz="2200">
              <a:latin typeface="Arial" pitchFamily="34" charset="0"/>
              <a:cs typeface="Arial" pitchFamily="34" charset="0"/>
            </a:endParaRPr>
          </a:p>
        </c:rich>
      </c:tx>
      <c:layout/>
    </c:title>
    <c:plotArea>
      <c:layout/>
      <c:barChart>
        <c:barDir val="col"/>
        <c:grouping val="clustered"/>
        <c:ser>
          <c:idx val="0"/>
          <c:order val="0"/>
          <c:tx>
            <c:strRef>
              <c:f>Sheet5!$A$573:$AN$573</c:f>
              <c:strCache>
                <c:ptCount val="1"/>
                <c:pt idx="0">
                  <c:v>0 0 0 0 0 0.008710247 0.058250883 0.10664311 0.086448763 0.01639576 0.001360424 0.000106007 0 0 0 0 0 0 0 0 0 0 0.000176678 0.00795053 0.093056537 0.635123675 2.051978799 4.910070671 9.700335689 15.93325088 21.68865724 22.84763251 12.98636042 6.252402827 </c:v>
                </c:pt>
              </c:strCache>
            </c:strRef>
          </c:tx>
          <c:cat>
            <c:numRef>
              <c:f>Sheet5!$A$571:$AN$571</c:f>
              <c:numCache>
                <c:formatCode>General</c:formatCode>
                <c:ptCount val="40"/>
                <c:pt idx="0">
                  <c:v>4.5599999999999996</c:v>
                </c:pt>
                <c:pt idx="1">
                  <c:v>5.23</c:v>
                </c:pt>
                <c:pt idx="2">
                  <c:v>6.01</c:v>
                </c:pt>
                <c:pt idx="3">
                  <c:v>6.9</c:v>
                </c:pt>
                <c:pt idx="4">
                  <c:v>7.92</c:v>
                </c:pt>
                <c:pt idx="5">
                  <c:v>9.1</c:v>
                </c:pt>
                <c:pt idx="6">
                  <c:v>10.44</c:v>
                </c:pt>
                <c:pt idx="7">
                  <c:v>11.99</c:v>
                </c:pt>
                <c:pt idx="8">
                  <c:v>13.77</c:v>
                </c:pt>
                <c:pt idx="9">
                  <c:v>15.81</c:v>
                </c:pt>
                <c:pt idx="10">
                  <c:v>18.16</c:v>
                </c:pt>
                <c:pt idx="11">
                  <c:v>20.85</c:v>
                </c:pt>
                <c:pt idx="12">
                  <c:v>23.939999999999987</c:v>
                </c:pt>
                <c:pt idx="13">
                  <c:v>27.49</c:v>
                </c:pt>
                <c:pt idx="14">
                  <c:v>31.56</c:v>
                </c:pt>
                <c:pt idx="15">
                  <c:v>36.24</c:v>
                </c:pt>
                <c:pt idx="16">
                  <c:v>41.61</c:v>
                </c:pt>
                <c:pt idx="17">
                  <c:v>47.78</c:v>
                </c:pt>
                <c:pt idx="18">
                  <c:v>54.86</c:v>
                </c:pt>
                <c:pt idx="19">
                  <c:v>63</c:v>
                </c:pt>
                <c:pt idx="20">
                  <c:v>72.33</c:v>
                </c:pt>
                <c:pt idx="21">
                  <c:v>83.06</c:v>
                </c:pt>
                <c:pt idx="22">
                  <c:v>95.36999999999999</c:v>
                </c:pt>
                <c:pt idx="23">
                  <c:v>109.51</c:v>
                </c:pt>
                <c:pt idx="24">
                  <c:v>125.74000000000002</c:v>
                </c:pt>
                <c:pt idx="25">
                  <c:v>144.38000000000048</c:v>
                </c:pt>
                <c:pt idx="26">
                  <c:v>165.79</c:v>
                </c:pt>
                <c:pt idx="27">
                  <c:v>190.37</c:v>
                </c:pt>
                <c:pt idx="28">
                  <c:v>218.59</c:v>
                </c:pt>
                <c:pt idx="29">
                  <c:v>250.99</c:v>
                </c:pt>
                <c:pt idx="30">
                  <c:v>288.2</c:v>
                </c:pt>
                <c:pt idx="31">
                  <c:v>330.91999999999905</c:v>
                </c:pt>
                <c:pt idx="32">
                  <c:v>379.97999999999905</c:v>
                </c:pt>
                <c:pt idx="33">
                  <c:v>436.31</c:v>
                </c:pt>
                <c:pt idx="34">
                  <c:v>500.98999999999899</c:v>
                </c:pt>
                <c:pt idx="35">
                  <c:v>575.26</c:v>
                </c:pt>
                <c:pt idx="36">
                  <c:v>660.54</c:v>
                </c:pt>
                <c:pt idx="37">
                  <c:v>758.45999999999947</c:v>
                </c:pt>
                <c:pt idx="38">
                  <c:v>870.89</c:v>
                </c:pt>
                <c:pt idx="39">
                  <c:v>1000</c:v>
                </c:pt>
              </c:numCache>
            </c:numRef>
          </c:cat>
          <c:val>
            <c:numRef>
              <c:f>Sheet5!$A$573:$AN$573</c:f>
              <c:numCache>
                <c:formatCode>General</c:formatCode>
                <c:ptCount val="40"/>
                <c:pt idx="0">
                  <c:v>0</c:v>
                </c:pt>
                <c:pt idx="1">
                  <c:v>0</c:v>
                </c:pt>
                <c:pt idx="2">
                  <c:v>0</c:v>
                </c:pt>
                <c:pt idx="3">
                  <c:v>0</c:v>
                </c:pt>
                <c:pt idx="4">
                  <c:v>0</c:v>
                </c:pt>
                <c:pt idx="5">
                  <c:v>8.7102473498233256E-3</c:v>
                </c:pt>
                <c:pt idx="6">
                  <c:v>5.8250883392226185E-2</c:v>
                </c:pt>
                <c:pt idx="7">
                  <c:v>0.1066431095406363</c:v>
                </c:pt>
                <c:pt idx="8">
                  <c:v>8.6448763250883423E-2</c:v>
                </c:pt>
                <c:pt idx="9">
                  <c:v>1.6395759717314565E-2</c:v>
                </c:pt>
                <c:pt idx="10">
                  <c:v>1.3604240282685557E-3</c:v>
                </c:pt>
                <c:pt idx="11">
                  <c:v>1.0600706713780981E-4</c:v>
                </c:pt>
                <c:pt idx="12">
                  <c:v>0</c:v>
                </c:pt>
                <c:pt idx="13">
                  <c:v>0</c:v>
                </c:pt>
                <c:pt idx="14">
                  <c:v>0</c:v>
                </c:pt>
                <c:pt idx="15">
                  <c:v>0</c:v>
                </c:pt>
                <c:pt idx="16">
                  <c:v>0</c:v>
                </c:pt>
                <c:pt idx="17">
                  <c:v>0</c:v>
                </c:pt>
                <c:pt idx="18">
                  <c:v>0</c:v>
                </c:pt>
                <c:pt idx="19">
                  <c:v>0</c:v>
                </c:pt>
                <c:pt idx="20">
                  <c:v>0</c:v>
                </c:pt>
                <c:pt idx="21">
                  <c:v>0</c:v>
                </c:pt>
                <c:pt idx="22">
                  <c:v>1.7667844522968251E-4</c:v>
                </c:pt>
                <c:pt idx="23">
                  <c:v>7.9505300353357004E-3</c:v>
                </c:pt>
                <c:pt idx="24">
                  <c:v>9.3056537102473996E-2</c:v>
                </c:pt>
                <c:pt idx="25">
                  <c:v>0.635123674911661</c:v>
                </c:pt>
                <c:pt idx="26">
                  <c:v>2.0519787985865752</c:v>
                </c:pt>
                <c:pt idx="27">
                  <c:v>4.9100706713780946</c:v>
                </c:pt>
                <c:pt idx="28">
                  <c:v>9.7003356890459393</c:v>
                </c:pt>
                <c:pt idx="29">
                  <c:v>15.933250883392223</c:v>
                </c:pt>
                <c:pt idx="30">
                  <c:v>21.688657243816227</c:v>
                </c:pt>
                <c:pt idx="31">
                  <c:v>22.847632508833801</c:v>
                </c:pt>
                <c:pt idx="32">
                  <c:v>12.986360424028257</c:v>
                </c:pt>
                <c:pt idx="33">
                  <c:v>6.2524028268550991</c:v>
                </c:pt>
                <c:pt idx="34">
                  <c:v>2.4369964664310948</c:v>
                </c:pt>
                <c:pt idx="35">
                  <c:v>0</c:v>
                </c:pt>
                <c:pt idx="36">
                  <c:v>0</c:v>
                </c:pt>
                <c:pt idx="37">
                  <c:v>0</c:v>
                </c:pt>
                <c:pt idx="38">
                  <c:v>0</c:v>
                </c:pt>
                <c:pt idx="39">
                  <c:v>0</c:v>
                </c:pt>
              </c:numCache>
            </c:numRef>
          </c:val>
        </c:ser>
        <c:axId val="107733760"/>
        <c:axId val="107735680"/>
      </c:barChart>
      <c:catAx>
        <c:axId val="107733760"/>
        <c:scaling>
          <c:orientation val="minMax"/>
        </c:scaling>
        <c:axPos val="b"/>
        <c:title>
          <c:tx>
            <c:rich>
              <a:bodyPr/>
              <a:lstStyle/>
              <a:p>
                <a:pPr>
                  <a:defRPr sz="1800">
                    <a:latin typeface="Arial" pitchFamily="34" charset="0"/>
                    <a:cs typeface="Arial" pitchFamily="34" charset="0"/>
                  </a:defRPr>
                </a:pPr>
                <a:r>
                  <a:rPr lang="en-US" sz="1800">
                    <a:latin typeface="Arial" pitchFamily="34" charset="0"/>
                    <a:cs typeface="Arial" pitchFamily="34" charset="0"/>
                  </a:rPr>
                  <a:t>Particle size (</a:t>
                </a:r>
                <a:r>
                  <a:rPr lang="el-GR" sz="1800">
                    <a:latin typeface="Arial" pitchFamily="34" charset="0"/>
                    <a:cs typeface="Arial" pitchFamily="34" charset="0"/>
                  </a:rPr>
                  <a:t>μ</a:t>
                </a:r>
                <a:r>
                  <a:rPr lang="en-US" sz="1800">
                    <a:latin typeface="Arial" pitchFamily="34" charset="0"/>
                    <a:cs typeface="Arial" pitchFamily="34" charset="0"/>
                  </a:rPr>
                  <a:t>m)</a:t>
                </a:r>
              </a:p>
            </c:rich>
          </c:tx>
          <c:layout/>
        </c:title>
        <c:numFmt formatCode="General" sourceLinked="1"/>
        <c:tickLblPos val="nextTo"/>
        <c:txPr>
          <a:bodyPr/>
          <a:lstStyle/>
          <a:p>
            <a:pPr>
              <a:defRPr sz="1600">
                <a:latin typeface="Arial" pitchFamily="34" charset="0"/>
                <a:cs typeface="Arial" pitchFamily="34" charset="0"/>
              </a:defRPr>
            </a:pPr>
            <a:endParaRPr lang="en-US"/>
          </a:p>
        </c:txPr>
        <c:crossAx val="107735680"/>
        <c:crosses val="autoZero"/>
        <c:auto val="1"/>
        <c:lblAlgn val="ctr"/>
        <c:lblOffset val="100"/>
      </c:catAx>
      <c:valAx>
        <c:axId val="107735680"/>
        <c:scaling>
          <c:orientation val="minMax"/>
        </c:scaling>
        <c:axPos val="l"/>
        <c:majorGridlines/>
        <c:title>
          <c:tx>
            <c:rich>
              <a:bodyPr rot="-5400000" vert="horz"/>
              <a:lstStyle/>
              <a:p>
                <a:pPr>
                  <a:defRPr sz="1800">
                    <a:latin typeface="Arial" pitchFamily="34" charset="0"/>
                    <a:cs typeface="Arial" pitchFamily="34" charset="0"/>
                  </a:defRPr>
                </a:pPr>
                <a:r>
                  <a:rPr lang="en-US" sz="1800">
                    <a:latin typeface="Arial" pitchFamily="34" charset="0"/>
                    <a:cs typeface="Arial" pitchFamily="34" charset="0"/>
                  </a:rPr>
                  <a:t>Percentage (%)</a:t>
                </a:r>
              </a:p>
            </c:rich>
          </c:tx>
          <c:layout/>
        </c:title>
        <c:numFmt formatCode="General" sourceLinked="1"/>
        <c:tickLblPos val="nextTo"/>
        <c:txPr>
          <a:bodyPr/>
          <a:lstStyle/>
          <a:p>
            <a:pPr>
              <a:defRPr sz="1600">
                <a:latin typeface="Arial" pitchFamily="34" charset="0"/>
                <a:cs typeface="Arial" pitchFamily="34" charset="0"/>
              </a:defRPr>
            </a:pPr>
            <a:endParaRPr lang="en-US"/>
          </a:p>
        </c:txPr>
        <c:crossAx val="107733760"/>
        <c:crosses val="autoZero"/>
        <c:crossBetween val="between"/>
      </c:valAx>
    </c:plotArea>
    <c:plotVisOnly val="1"/>
  </c:chart>
  <c:spPr>
    <a:ln>
      <a:solidFill>
        <a:srgbClr val="4F81BD"/>
      </a:solidFill>
    </a:ln>
  </c:sp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2200">
                <a:latin typeface="Arial" pitchFamily="34" charset="0"/>
                <a:cs typeface="Arial" pitchFamily="34" charset="0"/>
              </a:defRPr>
            </a:pPr>
            <a:r>
              <a:rPr lang="en-US" sz="2200">
                <a:latin typeface="Arial" pitchFamily="34" charset="0"/>
                <a:cs typeface="Arial" pitchFamily="34" charset="0"/>
              </a:rPr>
              <a:t>Old</a:t>
            </a:r>
            <a:r>
              <a:rPr lang="en-US" sz="2200" baseline="0">
                <a:latin typeface="Arial" pitchFamily="34" charset="0"/>
                <a:cs typeface="Arial" pitchFamily="34" charset="0"/>
              </a:rPr>
              <a:t> Prototype, n=4, Tubeless</a:t>
            </a:r>
            <a:endParaRPr lang="en-US" sz="2200">
              <a:latin typeface="Arial" pitchFamily="34" charset="0"/>
              <a:cs typeface="Arial" pitchFamily="34" charset="0"/>
            </a:endParaRPr>
          </a:p>
        </c:rich>
      </c:tx>
      <c:layout/>
    </c:title>
    <c:plotArea>
      <c:layout/>
      <c:barChart>
        <c:barDir val="col"/>
        <c:grouping val="clustered"/>
        <c:ser>
          <c:idx val="0"/>
          <c:order val="0"/>
          <c:cat>
            <c:numRef>
              <c:f>Sheet6!$A$573:$AN$573</c:f>
              <c:numCache>
                <c:formatCode>General</c:formatCode>
                <c:ptCount val="40"/>
                <c:pt idx="0">
                  <c:v>4.5599999999999996</c:v>
                </c:pt>
                <c:pt idx="1">
                  <c:v>5.23</c:v>
                </c:pt>
                <c:pt idx="2">
                  <c:v>6.01</c:v>
                </c:pt>
                <c:pt idx="3">
                  <c:v>6.9</c:v>
                </c:pt>
                <c:pt idx="4">
                  <c:v>7.92</c:v>
                </c:pt>
                <c:pt idx="5">
                  <c:v>9.1</c:v>
                </c:pt>
                <c:pt idx="6">
                  <c:v>10.44</c:v>
                </c:pt>
                <c:pt idx="7">
                  <c:v>11.99</c:v>
                </c:pt>
                <c:pt idx="8">
                  <c:v>13.77</c:v>
                </c:pt>
                <c:pt idx="9">
                  <c:v>15.81</c:v>
                </c:pt>
                <c:pt idx="10">
                  <c:v>18.16</c:v>
                </c:pt>
                <c:pt idx="11">
                  <c:v>20.85</c:v>
                </c:pt>
                <c:pt idx="12">
                  <c:v>23.939999999999987</c:v>
                </c:pt>
                <c:pt idx="13">
                  <c:v>27.49</c:v>
                </c:pt>
                <c:pt idx="14">
                  <c:v>31.56</c:v>
                </c:pt>
                <c:pt idx="15">
                  <c:v>36.24</c:v>
                </c:pt>
                <c:pt idx="16">
                  <c:v>41.61</c:v>
                </c:pt>
                <c:pt idx="17">
                  <c:v>47.78</c:v>
                </c:pt>
                <c:pt idx="18">
                  <c:v>54.86</c:v>
                </c:pt>
                <c:pt idx="19">
                  <c:v>63</c:v>
                </c:pt>
                <c:pt idx="20">
                  <c:v>72.33</c:v>
                </c:pt>
                <c:pt idx="21">
                  <c:v>83.06</c:v>
                </c:pt>
                <c:pt idx="22">
                  <c:v>95.36999999999999</c:v>
                </c:pt>
                <c:pt idx="23">
                  <c:v>109.51</c:v>
                </c:pt>
                <c:pt idx="24">
                  <c:v>125.74000000000002</c:v>
                </c:pt>
                <c:pt idx="25">
                  <c:v>144.38000000000048</c:v>
                </c:pt>
                <c:pt idx="26">
                  <c:v>165.79</c:v>
                </c:pt>
                <c:pt idx="27">
                  <c:v>190.37</c:v>
                </c:pt>
                <c:pt idx="28">
                  <c:v>218.59</c:v>
                </c:pt>
                <c:pt idx="29">
                  <c:v>250.99</c:v>
                </c:pt>
                <c:pt idx="30">
                  <c:v>288.2</c:v>
                </c:pt>
                <c:pt idx="31">
                  <c:v>330.91999999999905</c:v>
                </c:pt>
                <c:pt idx="32">
                  <c:v>379.97999999999905</c:v>
                </c:pt>
                <c:pt idx="33">
                  <c:v>436.31</c:v>
                </c:pt>
                <c:pt idx="34">
                  <c:v>500.98999999999899</c:v>
                </c:pt>
                <c:pt idx="35">
                  <c:v>575.26</c:v>
                </c:pt>
                <c:pt idx="36">
                  <c:v>660.54</c:v>
                </c:pt>
                <c:pt idx="37">
                  <c:v>758.45999999999947</c:v>
                </c:pt>
                <c:pt idx="38">
                  <c:v>870.89</c:v>
                </c:pt>
                <c:pt idx="39">
                  <c:v>1000</c:v>
                </c:pt>
              </c:numCache>
            </c:numRef>
          </c:cat>
          <c:val>
            <c:numRef>
              <c:f>Sheet6!$A$575:$AN$575</c:f>
              <c:numCache>
                <c:formatCode>General</c:formatCode>
                <c:ptCount val="40"/>
                <c:pt idx="0">
                  <c:v>0</c:v>
                </c:pt>
                <c:pt idx="1">
                  <c:v>0</c:v>
                </c:pt>
                <c:pt idx="2">
                  <c:v>0</c:v>
                </c:pt>
                <c:pt idx="3">
                  <c:v>0</c:v>
                </c:pt>
                <c:pt idx="4">
                  <c:v>0</c:v>
                </c:pt>
                <c:pt idx="5">
                  <c:v>0.64302816901408677</c:v>
                </c:pt>
                <c:pt idx="6">
                  <c:v>4.4468309859154918</c:v>
                </c:pt>
                <c:pt idx="7">
                  <c:v>3.6095950704225412</c:v>
                </c:pt>
                <c:pt idx="8">
                  <c:v>0.22088028169014043</c:v>
                </c:pt>
                <c:pt idx="9">
                  <c:v>5.8450704225352116E-3</c:v>
                </c:pt>
                <c:pt idx="10">
                  <c:v>6.161971830985916E-4</c:v>
                </c:pt>
                <c:pt idx="11">
                  <c:v>2.2887323943662096E-4</c:v>
                </c:pt>
                <c:pt idx="12">
                  <c:v>7.7464788732394582E-4</c:v>
                </c:pt>
                <c:pt idx="13">
                  <c:v>3.2394366197183179E-3</c:v>
                </c:pt>
                <c:pt idx="14">
                  <c:v>1.2359154929577466E-2</c:v>
                </c:pt>
                <c:pt idx="15">
                  <c:v>2.8485915492957863E-2</c:v>
                </c:pt>
                <c:pt idx="16">
                  <c:v>1.4577464788732401E-2</c:v>
                </c:pt>
                <c:pt idx="17">
                  <c:v>1.760563380281696E-5</c:v>
                </c:pt>
                <c:pt idx="18">
                  <c:v>0</c:v>
                </c:pt>
                <c:pt idx="19">
                  <c:v>0</c:v>
                </c:pt>
                <c:pt idx="20">
                  <c:v>0</c:v>
                </c:pt>
                <c:pt idx="21">
                  <c:v>0</c:v>
                </c:pt>
                <c:pt idx="22">
                  <c:v>0</c:v>
                </c:pt>
                <c:pt idx="23">
                  <c:v>1.0563380281690192E-4</c:v>
                </c:pt>
                <c:pt idx="24">
                  <c:v>2.570422535211267E-3</c:v>
                </c:pt>
                <c:pt idx="25">
                  <c:v>5.1602112676056286E-2</c:v>
                </c:pt>
                <c:pt idx="26">
                  <c:v>0.53447183098591633</c:v>
                </c:pt>
                <c:pt idx="27">
                  <c:v>1.9279049295774655</c:v>
                </c:pt>
                <c:pt idx="28">
                  <c:v>4.2727992957746883</c:v>
                </c:pt>
                <c:pt idx="29">
                  <c:v>7.7436091549295929</c:v>
                </c:pt>
                <c:pt idx="30">
                  <c:v>14.060334507042304</c:v>
                </c:pt>
                <c:pt idx="31">
                  <c:v>24.490510563380212</c:v>
                </c:pt>
                <c:pt idx="32">
                  <c:v>17.266690140845029</c:v>
                </c:pt>
                <c:pt idx="33">
                  <c:v>14.186725352112687</c:v>
                </c:pt>
                <c:pt idx="34">
                  <c:v>6.2977288732394365</c:v>
                </c:pt>
                <c:pt idx="35">
                  <c:v>0</c:v>
                </c:pt>
                <c:pt idx="36">
                  <c:v>0</c:v>
                </c:pt>
                <c:pt idx="37">
                  <c:v>0</c:v>
                </c:pt>
                <c:pt idx="38">
                  <c:v>0</c:v>
                </c:pt>
                <c:pt idx="39">
                  <c:v>0</c:v>
                </c:pt>
              </c:numCache>
            </c:numRef>
          </c:val>
        </c:ser>
        <c:axId val="107768064"/>
        <c:axId val="107770240"/>
      </c:barChart>
      <c:catAx>
        <c:axId val="107768064"/>
        <c:scaling>
          <c:orientation val="minMax"/>
        </c:scaling>
        <c:axPos val="b"/>
        <c:title>
          <c:tx>
            <c:rich>
              <a:bodyPr/>
              <a:lstStyle/>
              <a:p>
                <a:pPr>
                  <a:defRPr sz="1800">
                    <a:latin typeface="Arial" pitchFamily="34" charset="0"/>
                    <a:cs typeface="Arial" pitchFamily="34" charset="0"/>
                  </a:defRPr>
                </a:pPr>
                <a:r>
                  <a:rPr lang="en-US" sz="1800">
                    <a:latin typeface="Arial" pitchFamily="34" charset="0"/>
                    <a:cs typeface="Arial" pitchFamily="34" charset="0"/>
                  </a:rPr>
                  <a:t>Particle size (</a:t>
                </a:r>
                <a:r>
                  <a:rPr lang="el-GR" sz="1800">
                    <a:latin typeface="Arial" pitchFamily="34" charset="0"/>
                    <a:cs typeface="Arial" pitchFamily="34" charset="0"/>
                  </a:rPr>
                  <a:t>μ</a:t>
                </a:r>
                <a:r>
                  <a:rPr lang="en-US" sz="1800">
                    <a:latin typeface="Arial" pitchFamily="34" charset="0"/>
                    <a:cs typeface="Arial" pitchFamily="34" charset="0"/>
                  </a:rPr>
                  <a:t>m)</a:t>
                </a:r>
              </a:p>
            </c:rich>
          </c:tx>
          <c:layout/>
        </c:title>
        <c:numFmt formatCode="General" sourceLinked="1"/>
        <c:tickLblPos val="nextTo"/>
        <c:txPr>
          <a:bodyPr/>
          <a:lstStyle/>
          <a:p>
            <a:pPr>
              <a:defRPr sz="1600">
                <a:latin typeface="Arial" pitchFamily="34" charset="0"/>
                <a:cs typeface="Arial" pitchFamily="34" charset="0"/>
              </a:defRPr>
            </a:pPr>
            <a:endParaRPr lang="en-US"/>
          </a:p>
        </c:txPr>
        <c:crossAx val="107770240"/>
        <c:crosses val="autoZero"/>
        <c:auto val="1"/>
        <c:lblAlgn val="ctr"/>
        <c:lblOffset val="100"/>
      </c:catAx>
      <c:valAx>
        <c:axId val="107770240"/>
        <c:scaling>
          <c:orientation val="minMax"/>
        </c:scaling>
        <c:axPos val="l"/>
        <c:majorGridlines/>
        <c:title>
          <c:tx>
            <c:rich>
              <a:bodyPr rot="-5400000" vert="horz"/>
              <a:lstStyle/>
              <a:p>
                <a:pPr>
                  <a:defRPr sz="1800">
                    <a:latin typeface="Arial" pitchFamily="34" charset="0"/>
                    <a:cs typeface="Arial" pitchFamily="34" charset="0"/>
                  </a:defRPr>
                </a:pPr>
                <a:r>
                  <a:rPr lang="en-US" sz="1800">
                    <a:latin typeface="Arial" pitchFamily="34" charset="0"/>
                    <a:cs typeface="Arial" pitchFamily="34" charset="0"/>
                  </a:rPr>
                  <a:t>Percentage (%)</a:t>
                </a:r>
              </a:p>
            </c:rich>
          </c:tx>
          <c:layout/>
        </c:title>
        <c:numFmt formatCode="General" sourceLinked="1"/>
        <c:tickLblPos val="nextTo"/>
        <c:txPr>
          <a:bodyPr/>
          <a:lstStyle/>
          <a:p>
            <a:pPr>
              <a:defRPr sz="1600">
                <a:latin typeface="Arial" pitchFamily="34" charset="0"/>
                <a:cs typeface="Arial" pitchFamily="34" charset="0"/>
              </a:defRPr>
            </a:pPr>
            <a:endParaRPr lang="en-US"/>
          </a:p>
        </c:txPr>
        <c:crossAx val="107768064"/>
        <c:crosses val="autoZero"/>
        <c:crossBetween val="between"/>
      </c:valAx>
    </c:plotArea>
    <c:plotVisOnly val="1"/>
  </c:chart>
  <c:spPr>
    <a:ln>
      <a:solidFill>
        <a:schemeClr val="accent1"/>
      </a:solidFill>
    </a:ln>
  </c:sp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8C24CE-AC53-4DEA-B7D5-832FCCB0F22C}" type="datetimeFigureOut">
              <a:rPr lang="en-US" smtClean="0"/>
              <a:pPr/>
              <a:t>12/1/2009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C2E464-48D2-4B3E-A1D5-1D21A683337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5120640" rtl="0" eaLnBrk="1" latinLnBrk="0" hangingPunct="1">
      <a:defRPr sz="6700" kern="1200">
        <a:solidFill>
          <a:schemeClr val="tx1"/>
        </a:solidFill>
        <a:latin typeface="+mn-lt"/>
        <a:ea typeface="+mn-ea"/>
        <a:cs typeface="+mn-cs"/>
      </a:defRPr>
    </a:lvl1pPr>
    <a:lvl2pPr marL="2560320" algn="l" defTabSz="5120640" rtl="0" eaLnBrk="1" latinLnBrk="0" hangingPunct="1">
      <a:defRPr sz="6700" kern="1200">
        <a:solidFill>
          <a:schemeClr val="tx1"/>
        </a:solidFill>
        <a:latin typeface="+mn-lt"/>
        <a:ea typeface="+mn-ea"/>
        <a:cs typeface="+mn-cs"/>
      </a:defRPr>
    </a:lvl2pPr>
    <a:lvl3pPr marL="5120640" algn="l" defTabSz="5120640" rtl="0" eaLnBrk="1" latinLnBrk="0" hangingPunct="1">
      <a:defRPr sz="6700" kern="1200">
        <a:solidFill>
          <a:schemeClr val="tx1"/>
        </a:solidFill>
        <a:latin typeface="+mn-lt"/>
        <a:ea typeface="+mn-ea"/>
        <a:cs typeface="+mn-cs"/>
      </a:defRPr>
    </a:lvl3pPr>
    <a:lvl4pPr marL="7680960" algn="l" defTabSz="5120640" rtl="0" eaLnBrk="1" latinLnBrk="0" hangingPunct="1">
      <a:defRPr sz="6700" kern="1200">
        <a:solidFill>
          <a:schemeClr val="tx1"/>
        </a:solidFill>
        <a:latin typeface="+mn-lt"/>
        <a:ea typeface="+mn-ea"/>
        <a:cs typeface="+mn-cs"/>
      </a:defRPr>
    </a:lvl4pPr>
    <a:lvl5pPr marL="10241280" algn="l" defTabSz="5120640" rtl="0" eaLnBrk="1" latinLnBrk="0" hangingPunct="1">
      <a:defRPr sz="6700" kern="1200">
        <a:solidFill>
          <a:schemeClr val="tx1"/>
        </a:solidFill>
        <a:latin typeface="+mn-lt"/>
        <a:ea typeface="+mn-ea"/>
        <a:cs typeface="+mn-cs"/>
      </a:defRPr>
    </a:lvl5pPr>
    <a:lvl6pPr marL="12801600" algn="l" defTabSz="5120640" rtl="0" eaLnBrk="1" latinLnBrk="0" hangingPunct="1">
      <a:defRPr sz="6700" kern="1200">
        <a:solidFill>
          <a:schemeClr val="tx1"/>
        </a:solidFill>
        <a:latin typeface="+mn-lt"/>
        <a:ea typeface="+mn-ea"/>
        <a:cs typeface="+mn-cs"/>
      </a:defRPr>
    </a:lvl6pPr>
    <a:lvl7pPr marL="15361920" algn="l" defTabSz="5120640" rtl="0" eaLnBrk="1" latinLnBrk="0" hangingPunct="1">
      <a:defRPr sz="6700" kern="1200">
        <a:solidFill>
          <a:schemeClr val="tx1"/>
        </a:solidFill>
        <a:latin typeface="+mn-lt"/>
        <a:ea typeface="+mn-ea"/>
        <a:cs typeface="+mn-cs"/>
      </a:defRPr>
    </a:lvl7pPr>
    <a:lvl8pPr marL="17922240" algn="l" defTabSz="5120640" rtl="0" eaLnBrk="1" latinLnBrk="0" hangingPunct="1">
      <a:defRPr sz="6700" kern="1200">
        <a:solidFill>
          <a:schemeClr val="tx1"/>
        </a:solidFill>
        <a:latin typeface="+mn-lt"/>
        <a:ea typeface="+mn-ea"/>
        <a:cs typeface="+mn-cs"/>
      </a:defRPr>
    </a:lvl8pPr>
    <a:lvl9pPr marL="20482560" algn="l" defTabSz="5120640" rtl="0" eaLnBrk="1" latinLnBrk="0" hangingPunct="1">
      <a:defRPr sz="6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C2E464-48D2-4B3E-A1D5-1D21A6833374}"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11930383"/>
            <a:ext cx="43525440" cy="8232140"/>
          </a:xfrm>
        </p:spPr>
        <p:txBody>
          <a:bodyPr/>
          <a:lstStyle/>
          <a:p>
            <a:r>
              <a:rPr lang="en-US" smtClean="0"/>
              <a:t>Click to edit Master title style</a:t>
            </a:r>
            <a:endParaRPr lang="en-US"/>
          </a:p>
        </p:txBody>
      </p:sp>
      <p:sp>
        <p:nvSpPr>
          <p:cNvPr id="3" name="Subtitle 2"/>
          <p:cNvSpPr>
            <a:spLocks noGrp="1"/>
          </p:cNvSpPr>
          <p:nvPr>
            <p:ph type="subTitle" idx="1"/>
          </p:nvPr>
        </p:nvSpPr>
        <p:spPr>
          <a:xfrm>
            <a:off x="7680960" y="21762720"/>
            <a:ext cx="35844480" cy="9814560"/>
          </a:xfrm>
        </p:spPr>
        <p:txBody>
          <a:bodyPr/>
          <a:lstStyle>
            <a:lvl1pPr marL="0" indent="0" algn="ctr">
              <a:buNone/>
              <a:defRPr>
                <a:solidFill>
                  <a:schemeClr val="tx1">
                    <a:tint val="75000"/>
                  </a:schemeClr>
                </a:solidFill>
              </a:defRPr>
            </a:lvl1pPr>
            <a:lvl2pPr marL="2560320" indent="0" algn="ctr">
              <a:buNone/>
              <a:defRPr>
                <a:solidFill>
                  <a:schemeClr val="tx1">
                    <a:tint val="75000"/>
                  </a:schemeClr>
                </a:solidFill>
              </a:defRPr>
            </a:lvl2pPr>
            <a:lvl3pPr marL="5120640" indent="0" algn="ctr">
              <a:buNone/>
              <a:defRPr>
                <a:solidFill>
                  <a:schemeClr val="tx1">
                    <a:tint val="75000"/>
                  </a:schemeClr>
                </a:solidFill>
              </a:defRPr>
            </a:lvl3pPr>
            <a:lvl4pPr marL="7680960" indent="0" algn="ctr">
              <a:buNone/>
              <a:defRPr>
                <a:solidFill>
                  <a:schemeClr val="tx1">
                    <a:tint val="75000"/>
                  </a:schemeClr>
                </a:solidFill>
              </a:defRPr>
            </a:lvl4pPr>
            <a:lvl5pPr marL="10241280" indent="0" algn="ctr">
              <a:buNone/>
              <a:defRPr>
                <a:solidFill>
                  <a:schemeClr val="tx1">
                    <a:tint val="75000"/>
                  </a:schemeClr>
                </a:solidFill>
              </a:defRPr>
            </a:lvl5pPr>
            <a:lvl6pPr marL="12801600" indent="0" algn="ctr">
              <a:buNone/>
              <a:defRPr>
                <a:solidFill>
                  <a:schemeClr val="tx1">
                    <a:tint val="75000"/>
                  </a:schemeClr>
                </a:solidFill>
              </a:defRPr>
            </a:lvl6pPr>
            <a:lvl7pPr marL="15361920" indent="0" algn="ctr">
              <a:buNone/>
              <a:defRPr>
                <a:solidFill>
                  <a:schemeClr val="tx1">
                    <a:tint val="75000"/>
                  </a:schemeClr>
                </a:solidFill>
              </a:defRPr>
            </a:lvl7pPr>
            <a:lvl8pPr marL="17922240" indent="0" algn="ctr">
              <a:buNone/>
              <a:defRPr>
                <a:solidFill>
                  <a:schemeClr val="tx1">
                    <a:tint val="75000"/>
                  </a:schemeClr>
                </a:solidFill>
              </a:defRPr>
            </a:lvl8pPr>
            <a:lvl9pPr marL="2048256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DDC8D6-45EF-43C5-ACCF-EB000A34005A}" type="datetimeFigureOut">
              <a:rPr lang="en-US" smtClean="0"/>
              <a:pPr/>
              <a:t>12/1/2009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C8E22-56DC-472A-A16D-CBB9F72E41B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DDC8D6-45EF-43C5-ACCF-EB000A34005A}" type="datetimeFigureOut">
              <a:rPr lang="en-US" smtClean="0"/>
              <a:pPr/>
              <a:t>12/1/2009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C8E22-56DC-472A-A16D-CBB9F72E41B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7901540" y="8614416"/>
            <a:ext cx="64514733" cy="1834984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39576" y="8614416"/>
            <a:ext cx="192708527" cy="1834984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DDC8D6-45EF-43C5-ACCF-EB000A34005A}" type="datetimeFigureOut">
              <a:rPr lang="en-US" smtClean="0"/>
              <a:pPr/>
              <a:t>12/1/2009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C8E22-56DC-472A-A16D-CBB9F72E41B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DDC8D6-45EF-43C5-ACCF-EB000A34005A}" type="datetimeFigureOut">
              <a:rPr lang="en-US" smtClean="0"/>
              <a:pPr/>
              <a:t>12/1/2009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C8E22-56DC-472A-A16D-CBB9F72E41B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3" y="24678643"/>
            <a:ext cx="43525440" cy="7627620"/>
          </a:xfrm>
        </p:spPr>
        <p:txBody>
          <a:bodyPr anchor="t"/>
          <a:lstStyle>
            <a:lvl1pPr algn="l">
              <a:defRPr sz="22400" b="1" cap="all"/>
            </a:lvl1pPr>
          </a:lstStyle>
          <a:p>
            <a:r>
              <a:rPr lang="en-US" smtClean="0"/>
              <a:t>Click to edit Master title style</a:t>
            </a:r>
            <a:endParaRPr lang="en-US"/>
          </a:p>
        </p:txBody>
      </p:sp>
      <p:sp>
        <p:nvSpPr>
          <p:cNvPr id="3" name="Text Placeholder 2"/>
          <p:cNvSpPr>
            <a:spLocks noGrp="1"/>
          </p:cNvSpPr>
          <p:nvPr>
            <p:ph type="body" idx="1"/>
          </p:nvPr>
        </p:nvSpPr>
        <p:spPr>
          <a:xfrm>
            <a:off x="4044953" y="16277596"/>
            <a:ext cx="43525440" cy="8401047"/>
          </a:xfrm>
        </p:spPr>
        <p:txBody>
          <a:bodyPr anchor="b"/>
          <a:lstStyle>
            <a:lvl1pPr marL="0" indent="0">
              <a:buNone/>
              <a:defRPr sz="11200">
                <a:solidFill>
                  <a:schemeClr val="tx1">
                    <a:tint val="75000"/>
                  </a:schemeClr>
                </a:solidFill>
              </a:defRPr>
            </a:lvl1pPr>
            <a:lvl2pPr marL="2560320" indent="0">
              <a:buNone/>
              <a:defRPr sz="10100">
                <a:solidFill>
                  <a:schemeClr val="tx1">
                    <a:tint val="75000"/>
                  </a:schemeClr>
                </a:solidFill>
              </a:defRPr>
            </a:lvl2pPr>
            <a:lvl3pPr marL="5120640" indent="0">
              <a:buNone/>
              <a:defRPr sz="9000">
                <a:solidFill>
                  <a:schemeClr val="tx1">
                    <a:tint val="75000"/>
                  </a:schemeClr>
                </a:solidFill>
              </a:defRPr>
            </a:lvl3pPr>
            <a:lvl4pPr marL="7680960" indent="0">
              <a:buNone/>
              <a:defRPr sz="7800">
                <a:solidFill>
                  <a:schemeClr val="tx1">
                    <a:tint val="75000"/>
                  </a:schemeClr>
                </a:solidFill>
              </a:defRPr>
            </a:lvl4pPr>
            <a:lvl5pPr marL="10241280" indent="0">
              <a:buNone/>
              <a:defRPr sz="7800">
                <a:solidFill>
                  <a:schemeClr val="tx1">
                    <a:tint val="75000"/>
                  </a:schemeClr>
                </a:solidFill>
              </a:defRPr>
            </a:lvl5pPr>
            <a:lvl6pPr marL="12801600" indent="0">
              <a:buNone/>
              <a:defRPr sz="7800">
                <a:solidFill>
                  <a:schemeClr val="tx1">
                    <a:tint val="75000"/>
                  </a:schemeClr>
                </a:solidFill>
              </a:defRPr>
            </a:lvl6pPr>
            <a:lvl7pPr marL="15361920" indent="0">
              <a:buNone/>
              <a:defRPr sz="7800">
                <a:solidFill>
                  <a:schemeClr val="tx1">
                    <a:tint val="75000"/>
                  </a:schemeClr>
                </a:solidFill>
              </a:defRPr>
            </a:lvl7pPr>
            <a:lvl8pPr marL="17922240" indent="0">
              <a:buNone/>
              <a:defRPr sz="7800">
                <a:solidFill>
                  <a:schemeClr val="tx1">
                    <a:tint val="75000"/>
                  </a:schemeClr>
                </a:solidFill>
              </a:defRPr>
            </a:lvl8pPr>
            <a:lvl9pPr marL="20482560" indent="0">
              <a:buNone/>
              <a:defRPr sz="7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DDC8D6-45EF-43C5-ACCF-EB000A34005A}" type="datetimeFigureOut">
              <a:rPr lang="en-US" smtClean="0"/>
              <a:pPr/>
              <a:t>12/1/2009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C8E22-56DC-472A-A16D-CBB9F72E41B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39573" y="50184056"/>
            <a:ext cx="128611627" cy="141928847"/>
          </a:xfrm>
        </p:spPr>
        <p:txBody>
          <a:bodyPr/>
          <a:lstStyle>
            <a:lvl1pPr>
              <a:defRPr sz="15700"/>
            </a:lvl1pPr>
            <a:lvl2pPr>
              <a:defRPr sz="13400"/>
            </a:lvl2pPr>
            <a:lvl3pPr>
              <a:defRPr sz="11200"/>
            </a:lvl3pPr>
            <a:lvl4pPr>
              <a:defRPr sz="10100"/>
            </a:lvl4pPr>
            <a:lvl5pPr>
              <a:defRPr sz="10100"/>
            </a:lvl5pPr>
            <a:lvl6pPr>
              <a:defRPr sz="10100"/>
            </a:lvl6pPr>
            <a:lvl7pPr>
              <a:defRPr sz="10100"/>
            </a:lvl7pPr>
            <a:lvl8pPr>
              <a:defRPr sz="10100"/>
            </a:lvl8pPr>
            <a:lvl9pPr>
              <a:defRPr sz="10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3804643" y="50184056"/>
            <a:ext cx="128611633" cy="141928847"/>
          </a:xfrm>
        </p:spPr>
        <p:txBody>
          <a:bodyPr/>
          <a:lstStyle>
            <a:lvl1pPr>
              <a:defRPr sz="15700"/>
            </a:lvl1pPr>
            <a:lvl2pPr>
              <a:defRPr sz="13400"/>
            </a:lvl2pPr>
            <a:lvl3pPr>
              <a:defRPr sz="11200"/>
            </a:lvl3pPr>
            <a:lvl4pPr>
              <a:defRPr sz="10100"/>
            </a:lvl4pPr>
            <a:lvl5pPr>
              <a:defRPr sz="10100"/>
            </a:lvl5pPr>
            <a:lvl6pPr>
              <a:defRPr sz="10100"/>
            </a:lvl6pPr>
            <a:lvl7pPr>
              <a:defRPr sz="10100"/>
            </a:lvl7pPr>
            <a:lvl8pPr>
              <a:defRPr sz="10100"/>
            </a:lvl8pPr>
            <a:lvl9pPr>
              <a:defRPr sz="10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DDC8D6-45EF-43C5-ACCF-EB000A34005A}" type="datetimeFigureOut">
              <a:rPr lang="en-US" smtClean="0"/>
              <a:pPr/>
              <a:t>12/1/2009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DC8E22-56DC-472A-A16D-CBB9F72E41B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60320" y="1537973"/>
            <a:ext cx="46085760" cy="64008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60320" y="8596633"/>
            <a:ext cx="22625053" cy="3582667"/>
          </a:xfrm>
        </p:spPr>
        <p:txBody>
          <a:bodyPr anchor="b"/>
          <a:lstStyle>
            <a:lvl1pPr marL="0" indent="0">
              <a:buNone/>
              <a:defRPr sz="13400" b="1"/>
            </a:lvl1pPr>
            <a:lvl2pPr marL="2560320" indent="0">
              <a:buNone/>
              <a:defRPr sz="11200" b="1"/>
            </a:lvl2pPr>
            <a:lvl3pPr marL="5120640" indent="0">
              <a:buNone/>
              <a:defRPr sz="10100" b="1"/>
            </a:lvl3pPr>
            <a:lvl4pPr marL="7680960" indent="0">
              <a:buNone/>
              <a:defRPr sz="9000" b="1"/>
            </a:lvl4pPr>
            <a:lvl5pPr marL="10241280" indent="0">
              <a:buNone/>
              <a:defRPr sz="9000" b="1"/>
            </a:lvl5pPr>
            <a:lvl6pPr marL="12801600" indent="0">
              <a:buNone/>
              <a:defRPr sz="9000" b="1"/>
            </a:lvl6pPr>
            <a:lvl7pPr marL="15361920" indent="0">
              <a:buNone/>
              <a:defRPr sz="9000" b="1"/>
            </a:lvl7pPr>
            <a:lvl8pPr marL="17922240" indent="0">
              <a:buNone/>
              <a:defRPr sz="9000" b="1"/>
            </a:lvl8pPr>
            <a:lvl9pPr marL="20482560" indent="0">
              <a:buNone/>
              <a:defRPr sz="9000" b="1"/>
            </a:lvl9pPr>
          </a:lstStyle>
          <a:p>
            <a:pPr lvl="0"/>
            <a:r>
              <a:rPr lang="en-US" smtClean="0"/>
              <a:t>Click to edit Master text styles</a:t>
            </a:r>
          </a:p>
        </p:txBody>
      </p:sp>
      <p:sp>
        <p:nvSpPr>
          <p:cNvPr id="4" name="Content Placeholder 3"/>
          <p:cNvSpPr>
            <a:spLocks noGrp="1"/>
          </p:cNvSpPr>
          <p:nvPr>
            <p:ph sz="half" idx="2"/>
          </p:nvPr>
        </p:nvSpPr>
        <p:spPr>
          <a:xfrm>
            <a:off x="2560320" y="12179300"/>
            <a:ext cx="22625053" cy="22127213"/>
          </a:xfrm>
        </p:spPr>
        <p:txBody>
          <a:bodyPr/>
          <a:lstStyle>
            <a:lvl1pPr>
              <a:defRPr sz="13400"/>
            </a:lvl1pPr>
            <a:lvl2pPr>
              <a:defRPr sz="11200"/>
            </a:lvl2pPr>
            <a:lvl3pPr>
              <a:defRPr sz="10100"/>
            </a:lvl3pPr>
            <a:lvl4pPr>
              <a:defRPr sz="9000"/>
            </a:lvl4pPr>
            <a:lvl5pPr>
              <a:defRPr sz="9000"/>
            </a:lvl5pPr>
            <a:lvl6pPr>
              <a:defRPr sz="9000"/>
            </a:lvl6pPr>
            <a:lvl7pPr>
              <a:defRPr sz="9000"/>
            </a:lvl7pPr>
            <a:lvl8pPr>
              <a:defRPr sz="9000"/>
            </a:lvl8pPr>
            <a:lvl9pPr>
              <a:defRPr sz="9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6012143" y="8596633"/>
            <a:ext cx="22633940" cy="3582667"/>
          </a:xfrm>
        </p:spPr>
        <p:txBody>
          <a:bodyPr anchor="b"/>
          <a:lstStyle>
            <a:lvl1pPr marL="0" indent="0">
              <a:buNone/>
              <a:defRPr sz="13400" b="1"/>
            </a:lvl1pPr>
            <a:lvl2pPr marL="2560320" indent="0">
              <a:buNone/>
              <a:defRPr sz="11200" b="1"/>
            </a:lvl2pPr>
            <a:lvl3pPr marL="5120640" indent="0">
              <a:buNone/>
              <a:defRPr sz="10100" b="1"/>
            </a:lvl3pPr>
            <a:lvl4pPr marL="7680960" indent="0">
              <a:buNone/>
              <a:defRPr sz="9000" b="1"/>
            </a:lvl4pPr>
            <a:lvl5pPr marL="10241280" indent="0">
              <a:buNone/>
              <a:defRPr sz="9000" b="1"/>
            </a:lvl5pPr>
            <a:lvl6pPr marL="12801600" indent="0">
              <a:buNone/>
              <a:defRPr sz="9000" b="1"/>
            </a:lvl6pPr>
            <a:lvl7pPr marL="15361920" indent="0">
              <a:buNone/>
              <a:defRPr sz="9000" b="1"/>
            </a:lvl7pPr>
            <a:lvl8pPr marL="17922240" indent="0">
              <a:buNone/>
              <a:defRPr sz="9000" b="1"/>
            </a:lvl8pPr>
            <a:lvl9pPr marL="20482560" indent="0">
              <a:buNone/>
              <a:defRPr sz="9000" b="1"/>
            </a:lvl9pPr>
          </a:lstStyle>
          <a:p>
            <a:pPr lvl="0"/>
            <a:r>
              <a:rPr lang="en-US" smtClean="0"/>
              <a:t>Click to edit Master text styles</a:t>
            </a:r>
          </a:p>
        </p:txBody>
      </p:sp>
      <p:sp>
        <p:nvSpPr>
          <p:cNvPr id="6" name="Content Placeholder 5"/>
          <p:cNvSpPr>
            <a:spLocks noGrp="1"/>
          </p:cNvSpPr>
          <p:nvPr>
            <p:ph sz="quarter" idx="4"/>
          </p:nvPr>
        </p:nvSpPr>
        <p:spPr>
          <a:xfrm>
            <a:off x="26012143" y="12179300"/>
            <a:ext cx="22633940" cy="22127213"/>
          </a:xfrm>
        </p:spPr>
        <p:txBody>
          <a:bodyPr/>
          <a:lstStyle>
            <a:lvl1pPr>
              <a:defRPr sz="13400"/>
            </a:lvl1pPr>
            <a:lvl2pPr>
              <a:defRPr sz="11200"/>
            </a:lvl2pPr>
            <a:lvl3pPr>
              <a:defRPr sz="10100"/>
            </a:lvl3pPr>
            <a:lvl4pPr>
              <a:defRPr sz="9000"/>
            </a:lvl4pPr>
            <a:lvl5pPr>
              <a:defRPr sz="9000"/>
            </a:lvl5pPr>
            <a:lvl6pPr>
              <a:defRPr sz="9000"/>
            </a:lvl6pPr>
            <a:lvl7pPr>
              <a:defRPr sz="9000"/>
            </a:lvl7pPr>
            <a:lvl8pPr>
              <a:defRPr sz="9000"/>
            </a:lvl8pPr>
            <a:lvl9pPr>
              <a:defRPr sz="9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DDC8D6-45EF-43C5-ACCF-EB000A34005A}" type="datetimeFigureOut">
              <a:rPr lang="en-US" smtClean="0"/>
              <a:pPr/>
              <a:t>12/1/2009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DC8E22-56DC-472A-A16D-CBB9F72E41B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DDC8D6-45EF-43C5-ACCF-EB000A34005A}" type="datetimeFigureOut">
              <a:rPr lang="en-US" smtClean="0"/>
              <a:pPr/>
              <a:t>12/1/2009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DC8E22-56DC-472A-A16D-CBB9F72E41B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DDC8D6-45EF-43C5-ACCF-EB000A34005A}" type="datetimeFigureOut">
              <a:rPr lang="en-US" smtClean="0"/>
              <a:pPr/>
              <a:t>12/1/2009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DC8E22-56DC-472A-A16D-CBB9F72E41B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3" y="1529080"/>
            <a:ext cx="16846553" cy="6507480"/>
          </a:xfrm>
        </p:spPr>
        <p:txBody>
          <a:bodyPr anchor="b"/>
          <a:lstStyle>
            <a:lvl1pPr algn="l">
              <a:defRPr sz="11200" b="1"/>
            </a:lvl1pPr>
          </a:lstStyle>
          <a:p>
            <a:r>
              <a:rPr lang="en-US" smtClean="0"/>
              <a:t>Click to edit Master title style</a:t>
            </a:r>
            <a:endParaRPr lang="en-US"/>
          </a:p>
        </p:txBody>
      </p:sp>
      <p:sp>
        <p:nvSpPr>
          <p:cNvPr id="3" name="Content Placeholder 2"/>
          <p:cNvSpPr>
            <a:spLocks noGrp="1"/>
          </p:cNvSpPr>
          <p:nvPr>
            <p:ph idx="1"/>
          </p:nvPr>
        </p:nvSpPr>
        <p:spPr>
          <a:xfrm>
            <a:off x="20020280" y="1529083"/>
            <a:ext cx="28625800" cy="32777433"/>
          </a:xfrm>
        </p:spPr>
        <p:txBody>
          <a:bodyPr/>
          <a:lstStyle>
            <a:lvl1pPr>
              <a:defRPr sz="17900"/>
            </a:lvl1pPr>
            <a:lvl2pPr>
              <a:defRPr sz="15700"/>
            </a:lvl2pPr>
            <a:lvl3pPr>
              <a:defRPr sz="13400"/>
            </a:lvl3pPr>
            <a:lvl4pPr>
              <a:defRPr sz="11200"/>
            </a:lvl4pPr>
            <a:lvl5pPr>
              <a:defRPr sz="11200"/>
            </a:lvl5pPr>
            <a:lvl6pPr>
              <a:defRPr sz="11200"/>
            </a:lvl6pPr>
            <a:lvl7pPr>
              <a:defRPr sz="11200"/>
            </a:lvl7pPr>
            <a:lvl8pPr>
              <a:defRPr sz="11200"/>
            </a:lvl8pPr>
            <a:lvl9pPr>
              <a:defRPr sz="1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60323" y="8036563"/>
            <a:ext cx="16846553" cy="26269953"/>
          </a:xfrm>
        </p:spPr>
        <p:txBody>
          <a:bodyPr/>
          <a:lstStyle>
            <a:lvl1pPr marL="0" indent="0">
              <a:buNone/>
              <a:defRPr sz="7800"/>
            </a:lvl1pPr>
            <a:lvl2pPr marL="2560320" indent="0">
              <a:buNone/>
              <a:defRPr sz="6700"/>
            </a:lvl2pPr>
            <a:lvl3pPr marL="5120640" indent="0">
              <a:buNone/>
              <a:defRPr sz="5600"/>
            </a:lvl3pPr>
            <a:lvl4pPr marL="7680960" indent="0">
              <a:buNone/>
              <a:defRPr sz="5000"/>
            </a:lvl4pPr>
            <a:lvl5pPr marL="10241280" indent="0">
              <a:buNone/>
              <a:defRPr sz="5000"/>
            </a:lvl5pPr>
            <a:lvl6pPr marL="12801600" indent="0">
              <a:buNone/>
              <a:defRPr sz="5000"/>
            </a:lvl6pPr>
            <a:lvl7pPr marL="15361920" indent="0">
              <a:buNone/>
              <a:defRPr sz="5000"/>
            </a:lvl7pPr>
            <a:lvl8pPr marL="17922240" indent="0">
              <a:buNone/>
              <a:defRPr sz="5000"/>
            </a:lvl8pPr>
            <a:lvl9pPr marL="20482560" indent="0">
              <a:buNone/>
              <a:defRPr sz="5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DDC8D6-45EF-43C5-ACCF-EB000A34005A}" type="datetimeFigureOut">
              <a:rPr lang="en-US" smtClean="0"/>
              <a:pPr/>
              <a:t>12/1/2009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DC8E22-56DC-472A-A16D-CBB9F72E41B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813" y="26883360"/>
            <a:ext cx="30723840" cy="3173733"/>
          </a:xfrm>
        </p:spPr>
        <p:txBody>
          <a:bodyPr anchor="b"/>
          <a:lstStyle>
            <a:lvl1pPr algn="l">
              <a:defRPr sz="11200" b="1"/>
            </a:lvl1pPr>
          </a:lstStyle>
          <a:p>
            <a:r>
              <a:rPr lang="en-US" smtClean="0"/>
              <a:t>Click to edit Master title style</a:t>
            </a:r>
            <a:endParaRPr lang="en-US"/>
          </a:p>
        </p:txBody>
      </p:sp>
      <p:sp>
        <p:nvSpPr>
          <p:cNvPr id="3" name="Picture Placeholder 2"/>
          <p:cNvSpPr>
            <a:spLocks noGrp="1"/>
          </p:cNvSpPr>
          <p:nvPr>
            <p:ph type="pic" idx="1"/>
          </p:nvPr>
        </p:nvSpPr>
        <p:spPr>
          <a:xfrm>
            <a:off x="10036813" y="3431540"/>
            <a:ext cx="30723840" cy="23042880"/>
          </a:xfrm>
        </p:spPr>
        <p:txBody>
          <a:bodyPr/>
          <a:lstStyle>
            <a:lvl1pPr marL="0" indent="0">
              <a:buNone/>
              <a:defRPr sz="17900"/>
            </a:lvl1pPr>
            <a:lvl2pPr marL="2560320" indent="0">
              <a:buNone/>
              <a:defRPr sz="15700"/>
            </a:lvl2pPr>
            <a:lvl3pPr marL="5120640" indent="0">
              <a:buNone/>
              <a:defRPr sz="13400"/>
            </a:lvl3pPr>
            <a:lvl4pPr marL="7680960" indent="0">
              <a:buNone/>
              <a:defRPr sz="11200"/>
            </a:lvl4pPr>
            <a:lvl5pPr marL="10241280" indent="0">
              <a:buNone/>
              <a:defRPr sz="11200"/>
            </a:lvl5pPr>
            <a:lvl6pPr marL="12801600" indent="0">
              <a:buNone/>
              <a:defRPr sz="11200"/>
            </a:lvl6pPr>
            <a:lvl7pPr marL="15361920" indent="0">
              <a:buNone/>
              <a:defRPr sz="11200"/>
            </a:lvl7pPr>
            <a:lvl8pPr marL="17922240" indent="0">
              <a:buNone/>
              <a:defRPr sz="11200"/>
            </a:lvl8pPr>
            <a:lvl9pPr marL="20482560" indent="0">
              <a:buNone/>
              <a:defRPr sz="11200"/>
            </a:lvl9pPr>
          </a:lstStyle>
          <a:p>
            <a:endParaRPr lang="en-US"/>
          </a:p>
        </p:txBody>
      </p:sp>
      <p:sp>
        <p:nvSpPr>
          <p:cNvPr id="4" name="Text Placeholder 3"/>
          <p:cNvSpPr>
            <a:spLocks noGrp="1"/>
          </p:cNvSpPr>
          <p:nvPr>
            <p:ph type="body" sz="half" idx="2"/>
          </p:nvPr>
        </p:nvSpPr>
        <p:spPr>
          <a:xfrm>
            <a:off x="10036813" y="30057093"/>
            <a:ext cx="30723840" cy="4507227"/>
          </a:xfrm>
        </p:spPr>
        <p:txBody>
          <a:bodyPr/>
          <a:lstStyle>
            <a:lvl1pPr marL="0" indent="0">
              <a:buNone/>
              <a:defRPr sz="7800"/>
            </a:lvl1pPr>
            <a:lvl2pPr marL="2560320" indent="0">
              <a:buNone/>
              <a:defRPr sz="6700"/>
            </a:lvl2pPr>
            <a:lvl3pPr marL="5120640" indent="0">
              <a:buNone/>
              <a:defRPr sz="5600"/>
            </a:lvl3pPr>
            <a:lvl4pPr marL="7680960" indent="0">
              <a:buNone/>
              <a:defRPr sz="5000"/>
            </a:lvl4pPr>
            <a:lvl5pPr marL="10241280" indent="0">
              <a:buNone/>
              <a:defRPr sz="5000"/>
            </a:lvl5pPr>
            <a:lvl6pPr marL="12801600" indent="0">
              <a:buNone/>
              <a:defRPr sz="5000"/>
            </a:lvl6pPr>
            <a:lvl7pPr marL="15361920" indent="0">
              <a:buNone/>
              <a:defRPr sz="5000"/>
            </a:lvl7pPr>
            <a:lvl8pPr marL="17922240" indent="0">
              <a:buNone/>
              <a:defRPr sz="5000"/>
            </a:lvl8pPr>
            <a:lvl9pPr marL="20482560" indent="0">
              <a:buNone/>
              <a:defRPr sz="5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DDC8D6-45EF-43C5-ACCF-EB000A34005A}" type="datetimeFigureOut">
              <a:rPr lang="en-US" smtClean="0"/>
              <a:pPr/>
              <a:t>12/1/2009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DC8E22-56DC-472A-A16D-CBB9F72E41B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60320" y="1537973"/>
            <a:ext cx="46085760" cy="6400800"/>
          </a:xfrm>
          <a:prstGeom prst="rect">
            <a:avLst/>
          </a:prstGeom>
        </p:spPr>
        <p:txBody>
          <a:bodyPr vert="horz" lIns="512064" tIns="256032" rIns="512064" bIns="25603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560320" y="8961123"/>
            <a:ext cx="46085760" cy="25345393"/>
          </a:xfrm>
          <a:prstGeom prst="rect">
            <a:avLst/>
          </a:prstGeom>
        </p:spPr>
        <p:txBody>
          <a:bodyPr vert="horz" lIns="512064" tIns="256032" rIns="512064" bIns="25603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560320" y="35595563"/>
            <a:ext cx="11948160" cy="2044700"/>
          </a:xfrm>
          <a:prstGeom prst="rect">
            <a:avLst/>
          </a:prstGeom>
        </p:spPr>
        <p:txBody>
          <a:bodyPr vert="horz" lIns="512064" tIns="256032" rIns="512064" bIns="256032" rtlCol="0" anchor="ctr"/>
          <a:lstStyle>
            <a:lvl1pPr algn="l">
              <a:defRPr sz="6700">
                <a:solidFill>
                  <a:schemeClr val="tx1">
                    <a:tint val="75000"/>
                  </a:schemeClr>
                </a:solidFill>
              </a:defRPr>
            </a:lvl1pPr>
          </a:lstStyle>
          <a:p>
            <a:fld id="{37DDC8D6-45EF-43C5-ACCF-EB000A34005A}" type="datetimeFigureOut">
              <a:rPr lang="en-US" smtClean="0"/>
              <a:pPr/>
              <a:t>12/1/2009</a:t>
            </a:fld>
            <a:endParaRPr lang="en-US"/>
          </a:p>
        </p:txBody>
      </p:sp>
      <p:sp>
        <p:nvSpPr>
          <p:cNvPr id="5" name="Footer Placeholder 4"/>
          <p:cNvSpPr>
            <a:spLocks noGrp="1"/>
          </p:cNvSpPr>
          <p:nvPr>
            <p:ph type="ftr" sz="quarter" idx="3"/>
          </p:nvPr>
        </p:nvSpPr>
        <p:spPr>
          <a:xfrm>
            <a:off x="17495520" y="35595563"/>
            <a:ext cx="16215360" cy="2044700"/>
          </a:xfrm>
          <a:prstGeom prst="rect">
            <a:avLst/>
          </a:prstGeom>
        </p:spPr>
        <p:txBody>
          <a:bodyPr vert="horz" lIns="512064" tIns="256032" rIns="512064" bIns="256032" rtlCol="0" anchor="ctr"/>
          <a:lstStyle>
            <a:lvl1pPr algn="ctr">
              <a:defRPr sz="67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697920" y="35595563"/>
            <a:ext cx="11948160" cy="2044700"/>
          </a:xfrm>
          <a:prstGeom prst="rect">
            <a:avLst/>
          </a:prstGeom>
        </p:spPr>
        <p:txBody>
          <a:bodyPr vert="horz" lIns="512064" tIns="256032" rIns="512064" bIns="256032" rtlCol="0" anchor="ctr"/>
          <a:lstStyle>
            <a:lvl1pPr algn="r">
              <a:defRPr sz="6700">
                <a:solidFill>
                  <a:schemeClr val="tx1">
                    <a:tint val="75000"/>
                  </a:schemeClr>
                </a:solidFill>
              </a:defRPr>
            </a:lvl1pPr>
          </a:lstStyle>
          <a:p>
            <a:fld id="{5CDC8E22-56DC-472A-A16D-CBB9F72E41B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5120640" rtl="0" eaLnBrk="1" latinLnBrk="0" hangingPunct="1">
        <a:spcBef>
          <a:spcPct val="0"/>
        </a:spcBef>
        <a:buNone/>
        <a:defRPr sz="24600" kern="1200">
          <a:solidFill>
            <a:schemeClr val="tx1"/>
          </a:solidFill>
          <a:latin typeface="+mj-lt"/>
          <a:ea typeface="+mj-ea"/>
          <a:cs typeface="+mj-cs"/>
        </a:defRPr>
      </a:lvl1pPr>
    </p:titleStyle>
    <p:bodyStyle>
      <a:lvl1pPr marL="1920240" indent="-1920240" algn="l" defTabSz="5120640" rtl="0" eaLnBrk="1" latinLnBrk="0" hangingPunct="1">
        <a:spcBef>
          <a:spcPct val="20000"/>
        </a:spcBef>
        <a:buFont typeface="Arial" pitchFamily="34" charset="0"/>
        <a:buChar char="•"/>
        <a:defRPr sz="17900" kern="1200">
          <a:solidFill>
            <a:schemeClr val="tx1"/>
          </a:solidFill>
          <a:latin typeface="+mn-lt"/>
          <a:ea typeface="+mn-ea"/>
          <a:cs typeface="+mn-cs"/>
        </a:defRPr>
      </a:lvl1pPr>
      <a:lvl2pPr marL="4160520" indent="-1600200" algn="l" defTabSz="5120640" rtl="0" eaLnBrk="1" latinLnBrk="0" hangingPunct="1">
        <a:spcBef>
          <a:spcPct val="20000"/>
        </a:spcBef>
        <a:buFont typeface="Arial" pitchFamily="34" charset="0"/>
        <a:buChar char="–"/>
        <a:defRPr sz="15700" kern="1200">
          <a:solidFill>
            <a:schemeClr val="tx1"/>
          </a:solidFill>
          <a:latin typeface="+mn-lt"/>
          <a:ea typeface="+mn-ea"/>
          <a:cs typeface="+mn-cs"/>
        </a:defRPr>
      </a:lvl2pPr>
      <a:lvl3pPr marL="6400800" indent="-1280160" algn="l" defTabSz="5120640" rtl="0" eaLnBrk="1" latinLnBrk="0" hangingPunct="1">
        <a:spcBef>
          <a:spcPct val="20000"/>
        </a:spcBef>
        <a:buFont typeface="Arial" pitchFamily="34" charset="0"/>
        <a:buChar char="•"/>
        <a:defRPr sz="13400" kern="1200">
          <a:solidFill>
            <a:schemeClr val="tx1"/>
          </a:solidFill>
          <a:latin typeface="+mn-lt"/>
          <a:ea typeface="+mn-ea"/>
          <a:cs typeface="+mn-cs"/>
        </a:defRPr>
      </a:lvl3pPr>
      <a:lvl4pPr marL="8961120" indent="-1280160" algn="l" defTabSz="5120640" rtl="0" eaLnBrk="1" latinLnBrk="0" hangingPunct="1">
        <a:spcBef>
          <a:spcPct val="20000"/>
        </a:spcBef>
        <a:buFont typeface="Arial" pitchFamily="34" charset="0"/>
        <a:buChar char="–"/>
        <a:defRPr sz="11200" kern="1200">
          <a:solidFill>
            <a:schemeClr val="tx1"/>
          </a:solidFill>
          <a:latin typeface="+mn-lt"/>
          <a:ea typeface="+mn-ea"/>
          <a:cs typeface="+mn-cs"/>
        </a:defRPr>
      </a:lvl4pPr>
      <a:lvl5pPr marL="11521440" indent="-1280160" algn="l" defTabSz="5120640" rtl="0" eaLnBrk="1" latinLnBrk="0" hangingPunct="1">
        <a:spcBef>
          <a:spcPct val="20000"/>
        </a:spcBef>
        <a:buFont typeface="Arial" pitchFamily="34" charset="0"/>
        <a:buChar char="»"/>
        <a:defRPr sz="11200" kern="1200">
          <a:solidFill>
            <a:schemeClr val="tx1"/>
          </a:solidFill>
          <a:latin typeface="+mn-lt"/>
          <a:ea typeface="+mn-ea"/>
          <a:cs typeface="+mn-cs"/>
        </a:defRPr>
      </a:lvl5pPr>
      <a:lvl6pPr marL="14081760" indent="-1280160" algn="l" defTabSz="5120640" rtl="0" eaLnBrk="1" latinLnBrk="0" hangingPunct="1">
        <a:spcBef>
          <a:spcPct val="20000"/>
        </a:spcBef>
        <a:buFont typeface="Arial" pitchFamily="34" charset="0"/>
        <a:buChar char="•"/>
        <a:defRPr sz="11200" kern="1200">
          <a:solidFill>
            <a:schemeClr val="tx1"/>
          </a:solidFill>
          <a:latin typeface="+mn-lt"/>
          <a:ea typeface="+mn-ea"/>
          <a:cs typeface="+mn-cs"/>
        </a:defRPr>
      </a:lvl6pPr>
      <a:lvl7pPr marL="16642080" indent="-1280160" algn="l" defTabSz="5120640" rtl="0" eaLnBrk="1" latinLnBrk="0" hangingPunct="1">
        <a:spcBef>
          <a:spcPct val="20000"/>
        </a:spcBef>
        <a:buFont typeface="Arial" pitchFamily="34" charset="0"/>
        <a:buChar char="•"/>
        <a:defRPr sz="11200" kern="1200">
          <a:solidFill>
            <a:schemeClr val="tx1"/>
          </a:solidFill>
          <a:latin typeface="+mn-lt"/>
          <a:ea typeface="+mn-ea"/>
          <a:cs typeface="+mn-cs"/>
        </a:defRPr>
      </a:lvl7pPr>
      <a:lvl8pPr marL="19202400" indent="-1280160" algn="l" defTabSz="5120640" rtl="0" eaLnBrk="1" latinLnBrk="0" hangingPunct="1">
        <a:spcBef>
          <a:spcPct val="20000"/>
        </a:spcBef>
        <a:buFont typeface="Arial" pitchFamily="34" charset="0"/>
        <a:buChar char="•"/>
        <a:defRPr sz="11200" kern="1200">
          <a:solidFill>
            <a:schemeClr val="tx1"/>
          </a:solidFill>
          <a:latin typeface="+mn-lt"/>
          <a:ea typeface="+mn-ea"/>
          <a:cs typeface="+mn-cs"/>
        </a:defRPr>
      </a:lvl8pPr>
      <a:lvl9pPr marL="21762720" indent="-1280160" algn="l" defTabSz="5120640" rtl="0" eaLnBrk="1" latinLnBrk="0" hangingPunct="1">
        <a:spcBef>
          <a:spcPct val="20000"/>
        </a:spcBef>
        <a:buFont typeface="Arial" pitchFamily="34" charset="0"/>
        <a:buChar char="•"/>
        <a:defRPr sz="11200" kern="1200">
          <a:solidFill>
            <a:schemeClr val="tx1"/>
          </a:solidFill>
          <a:latin typeface="+mn-lt"/>
          <a:ea typeface="+mn-ea"/>
          <a:cs typeface="+mn-cs"/>
        </a:defRPr>
      </a:lvl9pPr>
    </p:bodyStyle>
    <p:otherStyle>
      <a:defPPr>
        <a:defRPr lang="en-US"/>
      </a:defPPr>
      <a:lvl1pPr marL="0" algn="l" defTabSz="5120640" rtl="0" eaLnBrk="1" latinLnBrk="0" hangingPunct="1">
        <a:defRPr sz="10100" kern="1200">
          <a:solidFill>
            <a:schemeClr val="tx1"/>
          </a:solidFill>
          <a:latin typeface="+mn-lt"/>
          <a:ea typeface="+mn-ea"/>
          <a:cs typeface="+mn-cs"/>
        </a:defRPr>
      </a:lvl1pPr>
      <a:lvl2pPr marL="2560320" algn="l" defTabSz="5120640" rtl="0" eaLnBrk="1" latinLnBrk="0" hangingPunct="1">
        <a:defRPr sz="10100" kern="1200">
          <a:solidFill>
            <a:schemeClr val="tx1"/>
          </a:solidFill>
          <a:latin typeface="+mn-lt"/>
          <a:ea typeface="+mn-ea"/>
          <a:cs typeface="+mn-cs"/>
        </a:defRPr>
      </a:lvl2pPr>
      <a:lvl3pPr marL="5120640" algn="l" defTabSz="5120640" rtl="0" eaLnBrk="1" latinLnBrk="0" hangingPunct="1">
        <a:defRPr sz="10100" kern="1200">
          <a:solidFill>
            <a:schemeClr val="tx1"/>
          </a:solidFill>
          <a:latin typeface="+mn-lt"/>
          <a:ea typeface="+mn-ea"/>
          <a:cs typeface="+mn-cs"/>
        </a:defRPr>
      </a:lvl3pPr>
      <a:lvl4pPr marL="7680960" algn="l" defTabSz="5120640" rtl="0" eaLnBrk="1" latinLnBrk="0" hangingPunct="1">
        <a:defRPr sz="10100" kern="1200">
          <a:solidFill>
            <a:schemeClr val="tx1"/>
          </a:solidFill>
          <a:latin typeface="+mn-lt"/>
          <a:ea typeface="+mn-ea"/>
          <a:cs typeface="+mn-cs"/>
        </a:defRPr>
      </a:lvl4pPr>
      <a:lvl5pPr marL="10241280" algn="l" defTabSz="5120640" rtl="0" eaLnBrk="1" latinLnBrk="0" hangingPunct="1">
        <a:defRPr sz="10100" kern="1200">
          <a:solidFill>
            <a:schemeClr val="tx1"/>
          </a:solidFill>
          <a:latin typeface="+mn-lt"/>
          <a:ea typeface="+mn-ea"/>
          <a:cs typeface="+mn-cs"/>
        </a:defRPr>
      </a:lvl5pPr>
      <a:lvl6pPr marL="12801600" algn="l" defTabSz="5120640" rtl="0" eaLnBrk="1" latinLnBrk="0" hangingPunct="1">
        <a:defRPr sz="10100" kern="1200">
          <a:solidFill>
            <a:schemeClr val="tx1"/>
          </a:solidFill>
          <a:latin typeface="+mn-lt"/>
          <a:ea typeface="+mn-ea"/>
          <a:cs typeface="+mn-cs"/>
        </a:defRPr>
      </a:lvl6pPr>
      <a:lvl7pPr marL="15361920" algn="l" defTabSz="5120640" rtl="0" eaLnBrk="1" latinLnBrk="0" hangingPunct="1">
        <a:defRPr sz="10100" kern="1200">
          <a:solidFill>
            <a:schemeClr val="tx1"/>
          </a:solidFill>
          <a:latin typeface="+mn-lt"/>
          <a:ea typeface="+mn-ea"/>
          <a:cs typeface="+mn-cs"/>
        </a:defRPr>
      </a:lvl7pPr>
      <a:lvl8pPr marL="17922240" algn="l" defTabSz="5120640" rtl="0" eaLnBrk="1" latinLnBrk="0" hangingPunct="1">
        <a:defRPr sz="10100" kern="1200">
          <a:solidFill>
            <a:schemeClr val="tx1"/>
          </a:solidFill>
          <a:latin typeface="+mn-lt"/>
          <a:ea typeface="+mn-ea"/>
          <a:cs typeface="+mn-cs"/>
        </a:defRPr>
      </a:lvl8pPr>
      <a:lvl9pPr marL="20482560" algn="l" defTabSz="5120640" rtl="0" eaLnBrk="1" latinLnBrk="0" hangingPunct="1">
        <a:defRPr sz="10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chart" Target="../charts/chart5.xml"/><Relationship Id="rId3" Type="http://schemas.openxmlformats.org/officeDocument/2006/relationships/image" Target="../media/image1.png"/><Relationship Id="rId7" Type="http://schemas.openxmlformats.org/officeDocument/2006/relationships/chart" Target="../charts/chart1.xml"/><Relationship Id="rId12" Type="http://schemas.openxmlformats.org/officeDocument/2006/relationships/chart" Target="../charts/chart4.xml"/><Relationship Id="rId2" Type="http://schemas.openxmlformats.org/officeDocument/2006/relationships/notesSlide" Target="../notesSlides/notesSlide1.xml"/><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chart" Target="../charts/chart3.xml"/><Relationship Id="rId5" Type="http://schemas.openxmlformats.org/officeDocument/2006/relationships/image" Target="../media/image3.jpeg"/><Relationship Id="rId15" Type="http://schemas.openxmlformats.org/officeDocument/2006/relationships/image" Target="../media/image8.png"/><Relationship Id="rId10" Type="http://schemas.openxmlformats.org/officeDocument/2006/relationships/chart" Target="../charts/chart2.xml"/><Relationship Id="rId4" Type="http://schemas.openxmlformats.org/officeDocument/2006/relationships/image" Target="../media/image2.jpeg"/><Relationship Id="rId9" Type="http://schemas.openxmlformats.org/officeDocument/2006/relationships/image" Target="../media/image6.png"/><Relationship Id="rId1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1"/>
          <p:cNvPicPr>
            <a:picLocks noChangeArrowheads="1"/>
          </p:cNvPicPr>
          <p:nvPr/>
        </p:nvPicPr>
        <p:blipFill>
          <a:blip r:embed="rId3" cstate="print">
            <a:clrChange>
              <a:clrFrom>
                <a:srgbClr val="ABA9AC"/>
              </a:clrFrom>
              <a:clrTo>
                <a:srgbClr val="ABA9AC">
                  <a:alpha val="0"/>
                </a:srgbClr>
              </a:clrTo>
            </a:clrChange>
            <a:lum bright="-10000"/>
          </a:blip>
          <a:srcRect/>
          <a:stretch>
            <a:fillRect/>
          </a:stretch>
        </p:blipFill>
        <p:spPr bwMode="auto">
          <a:xfrm>
            <a:off x="-127000" y="-254000"/>
            <a:ext cx="52400200" cy="39725600"/>
          </a:xfrm>
          <a:prstGeom prst="rect">
            <a:avLst/>
          </a:prstGeom>
          <a:noFill/>
          <a:ln w="12700" cap="flat">
            <a:noFill/>
            <a:miter lim="800000"/>
            <a:headEnd/>
            <a:tailEnd/>
          </a:ln>
          <a:effectLst>
            <a:outerShdw blurRad="50800" dist="50800" dir="5400000" algn="ctr" rotWithShape="0">
              <a:srgbClr val="000000">
                <a:alpha val="30000"/>
              </a:srgbClr>
            </a:outerShdw>
          </a:effectLst>
        </p:spPr>
      </p:pic>
      <p:sp>
        <p:nvSpPr>
          <p:cNvPr id="43" name="Rectangle 2"/>
          <p:cNvSpPr>
            <a:spLocks/>
          </p:cNvSpPr>
          <p:nvPr/>
        </p:nvSpPr>
        <p:spPr bwMode="auto">
          <a:xfrm>
            <a:off x="1143000" y="1054100"/>
            <a:ext cx="49911000" cy="5080000"/>
          </a:xfrm>
          <a:prstGeom prst="rect">
            <a:avLst/>
          </a:prstGeom>
          <a:solidFill>
            <a:schemeClr val="bg1">
              <a:alpha val="84000"/>
            </a:schemeClr>
          </a:solidFill>
          <a:ln w="127000" cap="flat">
            <a:solidFill>
              <a:srgbClr val="FFFFFF">
                <a:alpha val="84000"/>
              </a:srgbClr>
            </a:solidFill>
            <a:prstDash val="solid"/>
            <a:miter lim="800000"/>
            <a:headEnd type="none" w="med" len="med"/>
            <a:tailEnd type="none" w="med" len="med"/>
          </a:ln>
        </p:spPr>
        <p:txBody>
          <a:bodyPr lIns="0" tIns="0" rIns="0" bIns="0"/>
          <a:lstStyle/>
          <a:p>
            <a:endParaRPr lang="en-US" dirty="0"/>
          </a:p>
        </p:txBody>
      </p:sp>
      <p:sp>
        <p:nvSpPr>
          <p:cNvPr id="44" name="Rectangle 3"/>
          <p:cNvSpPr>
            <a:spLocks/>
          </p:cNvSpPr>
          <p:nvPr/>
        </p:nvSpPr>
        <p:spPr bwMode="auto">
          <a:xfrm>
            <a:off x="1066800" y="6667500"/>
            <a:ext cx="15786100" cy="31737300"/>
          </a:xfrm>
          <a:prstGeom prst="rect">
            <a:avLst/>
          </a:prstGeom>
          <a:solidFill>
            <a:schemeClr val="bg1">
              <a:alpha val="84000"/>
            </a:schemeClr>
          </a:solidFill>
          <a:ln w="25400" cap="flat">
            <a:solidFill>
              <a:srgbClr val="FFFFFF">
                <a:alpha val="84000"/>
              </a:srgbClr>
            </a:solidFill>
            <a:prstDash val="solid"/>
            <a:miter lim="800000"/>
            <a:headEnd type="none" w="med" len="med"/>
            <a:tailEnd type="none" w="med" len="med"/>
          </a:ln>
        </p:spPr>
        <p:txBody>
          <a:bodyPr lIns="0" tIns="0" rIns="0" bIns="0"/>
          <a:lstStyle/>
          <a:p>
            <a:endParaRPr lang="en-US"/>
          </a:p>
        </p:txBody>
      </p:sp>
      <p:sp>
        <p:nvSpPr>
          <p:cNvPr id="45" name="Rectangle 4"/>
          <p:cNvSpPr>
            <a:spLocks/>
          </p:cNvSpPr>
          <p:nvPr/>
        </p:nvSpPr>
        <p:spPr bwMode="auto">
          <a:xfrm>
            <a:off x="18135600" y="6654800"/>
            <a:ext cx="15519400" cy="31750000"/>
          </a:xfrm>
          <a:prstGeom prst="rect">
            <a:avLst/>
          </a:prstGeom>
          <a:solidFill>
            <a:schemeClr val="bg1">
              <a:alpha val="84000"/>
            </a:schemeClr>
          </a:solidFill>
          <a:ln w="25400" cap="flat">
            <a:solidFill>
              <a:srgbClr val="FFFFFF">
                <a:alpha val="84000"/>
              </a:srgbClr>
            </a:solidFill>
            <a:prstDash val="solid"/>
            <a:miter lim="800000"/>
            <a:headEnd type="none" w="med" len="med"/>
            <a:tailEnd type="none" w="med" len="med"/>
          </a:ln>
        </p:spPr>
        <p:txBody>
          <a:bodyPr lIns="0" tIns="0" rIns="0" bIns="0"/>
          <a:lstStyle/>
          <a:p>
            <a:r>
              <a:rPr lang="en-US" dirty="0" smtClean="0"/>
              <a:t> </a:t>
            </a:r>
            <a:endParaRPr lang="en-US" dirty="0"/>
          </a:p>
        </p:txBody>
      </p:sp>
      <p:sp>
        <p:nvSpPr>
          <p:cNvPr id="46" name="Rectangle 5"/>
          <p:cNvSpPr>
            <a:spLocks/>
          </p:cNvSpPr>
          <p:nvPr/>
        </p:nvSpPr>
        <p:spPr bwMode="auto">
          <a:xfrm>
            <a:off x="35064700" y="6654800"/>
            <a:ext cx="15989300" cy="31750000"/>
          </a:xfrm>
          <a:prstGeom prst="rect">
            <a:avLst/>
          </a:prstGeom>
          <a:solidFill>
            <a:schemeClr val="bg1">
              <a:alpha val="84000"/>
            </a:schemeClr>
          </a:solidFill>
          <a:ln w="25400" cap="flat">
            <a:solidFill>
              <a:srgbClr val="FFFFFF">
                <a:alpha val="84000"/>
              </a:srgbClr>
            </a:solidFill>
            <a:prstDash val="solid"/>
            <a:miter lim="800000"/>
            <a:headEnd type="none" w="med" len="med"/>
            <a:tailEnd type="none" w="med" len="med"/>
          </a:ln>
        </p:spPr>
        <p:txBody>
          <a:bodyPr lIns="0" tIns="0" rIns="0" bIns="0"/>
          <a:lstStyle/>
          <a:p>
            <a:endParaRPr lang="en-US" dirty="0"/>
          </a:p>
        </p:txBody>
      </p:sp>
      <p:sp>
        <p:nvSpPr>
          <p:cNvPr id="4" name="Rectangle 2"/>
          <p:cNvSpPr txBox="1">
            <a:spLocks noChangeArrowheads="1"/>
          </p:cNvSpPr>
          <p:nvPr/>
        </p:nvSpPr>
        <p:spPr>
          <a:xfrm>
            <a:off x="1066800" y="3886200"/>
            <a:ext cx="50139600" cy="2438400"/>
          </a:xfrm>
          <a:prstGeom prst="rect">
            <a:avLst/>
          </a:prstGeom>
        </p:spPr>
        <p:txBody>
          <a:bodyPr vert="horz" lIns="512064" tIns="256032" rIns="512064" bIns="256032" rtlCol="0" anchor="ctr">
            <a:noAutofit/>
          </a:bodyPr>
          <a:lstStyle/>
          <a:p>
            <a:pPr marL="0" marR="0" lvl="0" indent="0" algn="ctr" defTabSz="512064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Team Members: Ryan Childs, Evan Joyce, Timothy Barry, </a:t>
            </a:r>
            <a:r>
              <a:rPr kumimoji="0" lang="en-US" sz="6000" b="0" i="0" u="none" strike="noStrike" kern="1200" cap="none" spc="0" normalizeH="0" baseline="0" noProof="0" dirty="0" err="1" smtClean="0">
                <a:ln>
                  <a:noFill/>
                </a:ln>
                <a:solidFill>
                  <a:schemeClr val="tx1"/>
                </a:solidFill>
                <a:effectLst/>
                <a:uLnTx/>
                <a:uFillTx/>
                <a:latin typeface="Arial" pitchFamily="34" charset="0"/>
                <a:ea typeface="+mj-ea"/>
                <a:cs typeface="Arial" pitchFamily="34" charset="0"/>
              </a:rPr>
              <a:t>Ozair</a:t>
            </a:r>
            <a:r>
              <a:rPr kumimoji="0" lang="en-US" sz="60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t>
            </a:r>
            <a:r>
              <a:rPr kumimoji="0" lang="en-US" sz="6000" b="0" i="0" u="none" strike="noStrike" kern="1200" cap="none" spc="0" normalizeH="0" baseline="0" noProof="0" dirty="0" err="1" smtClean="0">
                <a:ln>
                  <a:noFill/>
                </a:ln>
                <a:solidFill>
                  <a:schemeClr val="tx1"/>
                </a:solidFill>
                <a:effectLst/>
                <a:uLnTx/>
                <a:uFillTx/>
                <a:latin typeface="Arial" pitchFamily="34" charset="0"/>
                <a:ea typeface="+mj-ea"/>
                <a:cs typeface="Arial" pitchFamily="34" charset="0"/>
              </a:rPr>
              <a:t>Chaudhry</a:t>
            </a:r>
            <a:r>
              <a:rPr kumimoji="0" lang="en-US" sz="60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r>
            <a:br>
              <a:rPr kumimoji="0" lang="en-US" sz="60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br>
            <a:r>
              <a:rPr kumimoji="0" lang="en-US" sz="60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Client: Mark Schroeder, MD, UW-Hospital Anesthesiologist   Advisor: Paul Thompson, PhD, UW-Madison Biomedical Engineering Dept.</a:t>
            </a:r>
          </a:p>
        </p:txBody>
      </p:sp>
      <p:sp>
        <p:nvSpPr>
          <p:cNvPr id="6" name="TextBox 21"/>
          <p:cNvSpPr txBox="1">
            <a:spLocks noChangeArrowheads="1"/>
          </p:cNvSpPr>
          <p:nvPr/>
        </p:nvSpPr>
        <p:spPr bwMode="auto">
          <a:xfrm>
            <a:off x="990600" y="6892925"/>
            <a:ext cx="15849600" cy="1108075"/>
          </a:xfrm>
          <a:prstGeom prst="rect">
            <a:avLst/>
          </a:prstGeom>
          <a:noFill/>
          <a:ln w="9525">
            <a:noFill/>
            <a:miter lim="800000"/>
            <a:headEnd/>
            <a:tailEnd/>
          </a:ln>
        </p:spPr>
        <p:txBody>
          <a:bodyPr wrap="square">
            <a:spAutoFit/>
          </a:bodyPr>
          <a:lstStyle/>
          <a:p>
            <a:pPr algn="ctr"/>
            <a:r>
              <a:rPr lang="en-US" sz="6600" dirty="0">
                <a:latin typeface="Arial Black" pitchFamily="34" charset="0"/>
              </a:rPr>
              <a:t>Abstract </a:t>
            </a:r>
            <a:endParaRPr lang="en-US" sz="6600" dirty="0"/>
          </a:p>
        </p:txBody>
      </p:sp>
      <p:sp>
        <p:nvSpPr>
          <p:cNvPr id="8" name="TextBox 22"/>
          <p:cNvSpPr txBox="1">
            <a:spLocks noChangeArrowheads="1"/>
          </p:cNvSpPr>
          <p:nvPr/>
        </p:nvSpPr>
        <p:spPr bwMode="auto">
          <a:xfrm>
            <a:off x="1447800" y="7982932"/>
            <a:ext cx="15087600" cy="8171468"/>
          </a:xfrm>
          <a:prstGeom prst="rect">
            <a:avLst/>
          </a:prstGeom>
          <a:noFill/>
          <a:ln w="9525">
            <a:noFill/>
            <a:miter lim="800000"/>
            <a:headEnd/>
            <a:tailEnd/>
          </a:ln>
        </p:spPr>
        <p:txBody>
          <a:bodyPr wrap="square">
            <a:spAutoFit/>
          </a:bodyPr>
          <a:lstStyle/>
          <a:p>
            <a:pPr algn="just" defTabSz="5121275">
              <a:spcBef>
                <a:spcPct val="20000"/>
              </a:spcBef>
            </a:pPr>
            <a:r>
              <a:rPr lang="en-US" sz="3500" dirty="0" smtClean="0">
                <a:latin typeface="Arial" pitchFamily="34" charset="0"/>
                <a:cs typeface="Arial" pitchFamily="34" charset="0"/>
              </a:rPr>
              <a:t>If an anesthetized patient becomes asthmatic during surgery, </a:t>
            </a:r>
            <a:r>
              <a:rPr lang="en-US" sz="3500" dirty="0" err="1" smtClean="0">
                <a:latin typeface="Arial" pitchFamily="34" charset="0"/>
                <a:cs typeface="Arial" pitchFamily="34" charset="0"/>
              </a:rPr>
              <a:t>albuterol</a:t>
            </a:r>
            <a:r>
              <a:rPr lang="en-US" sz="3500" dirty="0" smtClean="0">
                <a:latin typeface="Arial" pitchFamily="34" charset="0"/>
                <a:cs typeface="Arial" pitchFamily="34" charset="0"/>
              </a:rPr>
              <a:t> must be administered into the ventilation circuit through an </a:t>
            </a:r>
            <a:r>
              <a:rPr lang="en-US" sz="3500" dirty="0" err="1" smtClean="0">
                <a:latin typeface="Arial" pitchFamily="34" charset="0"/>
                <a:cs typeface="Arial" pitchFamily="34" charset="0"/>
              </a:rPr>
              <a:t>endotracheal</a:t>
            </a:r>
            <a:r>
              <a:rPr lang="en-US" sz="3500" dirty="0" smtClean="0">
                <a:latin typeface="Arial" pitchFamily="34" charset="0"/>
                <a:cs typeface="Arial" pitchFamily="34" charset="0"/>
              </a:rPr>
              <a:t> tube adaptor to alleviate symptoms. This semester we expanded upon our work from the previous semester by making several design changes to the nozzle and body of our original prototype to help address problems with the spray pattern, ease of commercialization (injection molding), and universality of the adaptor. Laser diffraction and UV Spectroscopy experiments were performed to give a quantitative comparison between the old and new prototypes and other existing technologies. These tests showed that our original prototype generates a higher percentage of desirable small particles in the size range of </a:t>
            </a:r>
            <a:r>
              <a:rPr lang="en-US" sz="3500" dirty="0" smtClean="0">
                <a:latin typeface="Arial" pitchFamily="34" charset="0"/>
                <a:cs typeface="Arial" pitchFamily="34" charset="0"/>
              </a:rPr>
              <a:t>5-10 µm, </a:t>
            </a:r>
            <a:r>
              <a:rPr lang="en-US" sz="3500" dirty="0" smtClean="0">
                <a:latin typeface="Arial" pitchFamily="34" charset="0"/>
                <a:cs typeface="Arial" pitchFamily="34" charset="0"/>
              </a:rPr>
              <a:t>and that it also deposits a </a:t>
            </a:r>
            <a:r>
              <a:rPr lang="en-US" sz="3500" dirty="0" smtClean="0">
                <a:latin typeface="Arial" pitchFamily="34" charset="0"/>
                <a:cs typeface="Arial" pitchFamily="34" charset="0"/>
              </a:rPr>
              <a:t>larger amount of </a:t>
            </a:r>
            <a:r>
              <a:rPr lang="en-US" sz="3500" dirty="0" err="1" smtClean="0">
                <a:latin typeface="Arial" pitchFamily="34" charset="0"/>
                <a:cs typeface="Arial" pitchFamily="34" charset="0"/>
              </a:rPr>
              <a:t>albuterol</a:t>
            </a:r>
            <a:r>
              <a:rPr lang="en-US" sz="3500" dirty="0" smtClean="0">
                <a:latin typeface="Arial" pitchFamily="34" charset="0"/>
                <a:cs typeface="Arial" pitchFamily="34" charset="0"/>
              </a:rPr>
              <a:t> in comparison to the new prototype and other devices. In conclusion, the functional changes we made were detrimental to our prototype’s performance while the structural changes provided a viable commercial product.</a:t>
            </a:r>
            <a:endParaRPr lang="en-US" sz="3500" dirty="0">
              <a:latin typeface="Arial" pitchFamily="34" charset="0"/>
              <a:cs typeface="Arial" pitchFamily="34" charset="0"/>
            </a:endParaRPr>
          </a:p>
        </p:txBody>
      </p:sp>
      <p:sp>
        <p:nvSpPr>
          <p:cNvPr id="9" name="TextBox 24"/>
          <p:cNvSpPr txBox="1">
            <a:spLocks noChangeArrowheads="1"/>
          </p:cNvSpPr>
          <p:nvPr/>
        </p:nvSpPr>
        <p:spPr bwMode="auto">
          <a:xfrm>
            <a:off x="990600" y="16875125"/>
            <a:ext cx="15849600" cy="1108075"/>
          </a:xfrm>
          <a:prstGeom prst="rect">
            <a:avLst/>
          </a:prstGeom>
          <a:noFill/>
          <a:ln w="9525">
            <a:noFill/>
            <a:miter lim="800000"/>
            <a:headEnd/>
            <a:tailEnd/>
          </a:ln>
        </p:spPr>
        <p:txBody>
          <a:bodyPr wrap="square">
            <a:spAutoFit/>
          </a:bodyPr>
          <a:lstStyle/>
          <a:p>
            <a:pPr algn="ctr"/>
            <a:r>
              <a:rPr lang="en-US" sz="6600" dirty="0">
                <a:latin typeface="Arial Black" pitchFamily="34" charset="0"/>
              </a:rPr>
              <a:t>Background </a:t>
            </a:r>
            <a:endParaRPr lang="en-US" sz="6600" dirty="0"/>
          </a:p>
        </p:txBody>
      </p:sp>
      <p:sp>
        <p:nvSpPr>
          <p:cNvPr id="10" name="TextBox 9"/>
          <p:cNvSpPr txBox="1"/>
          <p:nvPr/>
        </p:nvSpPr>
        <p:spPr>
          <a:xfrm>
            <a:off x="990600" y="17281565"/>
            <a:ext cx="15849600" cy="7940635"/>
          </a:xfrm>
          <a:prstGeom prst="rect">
            <a:avLst/>
          </a:prstGeom>
          <a:noFill/>
        </p:spPr>
        <p:txBody>
          <a:bodyPr wrap="square">
            <a:spAutoFit/>
          </a:bodyPr>
          <a:lstStyle/>
          <a:p>
            <a:pPr marL="457200" indent="457200">
              <a:lnSpc>
                <a:spcPct val="150000"/>
              </a:lnSpc>
              <a:buFont typeface="Arial" pitchFamily="34" charset="0"/>
              <a:buChar char="•"/>
              <a:defRPr/>
            </a:pPr>
            <a:endParaRPr lang="en-US" sz="3000" dirty="0">
              <a:latin typeface="Arial" pitchFamily="34" charset="0"/>
              <a:cs typeface="Arial" pitchFamily="34" charset="0"/>
            </a:endParaRPr>
          </a:p>
          <a:p>
            <a:pPr marL="457200" indent="457200">
              <a:buFont typeface="Arial" pitchFamily="34" charset="0"/>
              <a:buChar char="•"/>
              <a:defRPr/>
            </a:pPr>
            <a:r>
              <a:rPr lang="en-US" sz="3000" dirty="0">
                <a:latin typeface="Arial" pitchFamily="34" charset="0"/>
                <a:cs typeface="Arial" pitchFamily="34" charset="0"/>
              </a:rPr>
              <a:t>Client is an anesthesiologist at the UW-Hospital </a:t>
            </a:r>
            <a:endParaRPr lang="en-US" sz="3000" dirty="0" smtClean="0">
              <a:latin typeface="Arial" pitchFamily="34" charset="0"/>
              <a:cs typeface="Arial" pitchFamily="34" charset="0"/>
            </a:endParaRPr>
          </a:p>
          <a:p>
            <a:pPr marL="457200" indent="457200">
              <a:buFont typeface="Arial" pitchFamily="34" charset="0"/>
              <a:buChar char="•"/>
              <a:defRPr/>
            </a:pPr>
            <a:r>
              <a:rPr lang="en-US" sz="3000" dirty="0" err="1" smtClean="0">
                <a:latin typeface="Arial" pitchFamily="34" charset="0"/>
                <a:cs typeface="Arial" pitchFamily="34" charset="0"/>
              </a:rPr>
              <a:t>Albuterol</a:t>
            </a:r>
            <a:r>
              <a:rPr lang="en-US" sz="3000" dirty="0" smtClean="0">
                <a:latin typeface="Arial" pitchFamily="34" charset="0"/>
                <a:cs typeface="Arial" pitchFamily="34" charset="0"/>
              </a:rPr>
              <a:t> is used as a fast acting bronchodilator </a:t>
            </a:r>
          </a:p>
          <a:p>
            <a:pPr marL="1333500" lvl="1" indent="495300">
              <a:buFont typeface="Arial" pitchFamily="34" charset="0"/>
              <a:buChar char="•"/>
              <a:defRPr/>
            </a:pPr>
            <a:r>
              <a:rPr lang="en-US" sz="3000" dirty="0" smtClean="0">
                <a:latin typeface="Arial" pitchFamily="34" charset="0"/>
                <a:cs typeface="Arial" pitchFamily="34" charset="0"/>
              </a:rPr>
              <a:t>Difficult to administer through </a:t>
            </a:r>
            <a:r>
              <a:rPr lang="en-US" sz="3000" dirty="0" err="1" smtClean="0">
                <a:latin typeface="Arial" pitchFamily="34" charset="0"/>
                <a:cs typeface="Arial" pitchFamily="34" charset="0"/>
              </a:rPr>
              <a:t>endotracheal</a:t>
            </a:r>
            <a:r>
              <a:rPr lang="en-US" sz="3000" dirty="0" smtClean="0">
                <a:latin typeface="Arial" pitchFamily="34" charset="0"/>
                <a:cs typeface="Arial" pitchFamily="34" charset="0"/>
              </a:rPr>
              <a:t> tube (ETT) to </a:t>
            </a:r>
            <a:r>
              <a:rPr lang="en-US" sz="3000" dirty="0" err="1" smtClean="0">
                <a:latin typeface="Arial" pitchFamily="34" charset="0"/>
                <a:cs typeface="Arial" pitchFamily="34" charset="0"/>
              </a:rPr>
              <a:t>intubated</a:t>
            </a:r>
            <a:r>
              <a:rPr lang="en-US" sz="3000" dirty="0" smtClean="0">
                <a:latin typeface="Arial" pitchFamily="34" charset="0"/>
                <a:cs typeface="Arial" pitchFamily="34" charset="0"/>
              </a:rPr>
              <a:t> patients</a:t>
            </a:r>
            <a:endParaRPr lang="en-US" sz="3000" dirty="0">
              <a:latin typeface="Arial" pitchFamily="34" charset="0"/>
              <a:cs typeface="Arial" pitchFamily="34" charset="0"/>
            </a:endParaRPr>
          </a:p>
          <a:p>
            <a:pPr marL="457200" indent="457200">
              <a:buFont typeface="Arial" pitchFamily="34" charset="0"/>
              <a:buChar char="•"/>
              <a:defRPr/>
            </a:pPr>
            <a:r>
              <a:rPr lang="en-US" sz="3000" dirty="0" smtClean="0">
                <a:latin typeface="Arial" pitchFamily="34" charset="0"/>
                <a:cs typeface="Arial" pitchFamily="34" charset="0"/>
              </a:rPr>
              <a:t>Geometrical changes were made to the </a:t>
            </a:r>
            <a:r>
              <a:rPr lang="en-US" sz="3000" dirty="0" err="1" smtClean="0">
                <a:latin typeface="Arial" pitchFamily="34" charset="0"/>
                <a:cs typeface="Arial" pitchFamily="34" charset="0"/>
              </a:rPr>
              <a:t>albuterol</a:t>
            </a:r>
            <a:r>
              <a:rPr lang="en-US" sz="3000" dirty="0" smtClean="0">
                <a:latin typeface="Arial" pitchFamily="34" charset="0"/>
                <a:cs typeface="Arial" pitchFamily="34" charset="0"/>
              </a:rPr>
              <a:t> canister used at the UW-Hospital</a:t>
            </a:r>
          </a:p>
          <a:p>
            <a:pPr marL="1333500" lvl="1" indent="495300">
              <a:buFont typeface="Arial" pitchFamily="34" charset="0"/>
              <a:buChar char="•"/>
              <a:defRPr/>
            </a:pPr>
            <a:r>
              <a:rPr lang="en-US" sz="3000" dirty="0" smtClean="0">
                <a:latin typeface="Arial" pitchFamily="34" charset="0"/>
                <a:cs typeface="Arial" pitchFamily="34" charset="0"/>
              </a:rPr>
              <a:t>Propellant changed from CFC to HFA</a:t>
            </a:r>
          </a:p>
          <a:p>
            <a:pPr marL="1333500" lvl="1" indent="495300">
              <a:buFont typeface="Arial" pitchFamily="34" charset="0"/>
              <a:buChar char="•"/>
              <a:defRPr/>
            </a:pPr>
            <a:r>
              <a:rPr lang="en-US" sz="3000" dirty="0" smtClean="0">
                <a:latin typeface="Arial" pitchFamily="34" charset="0"/>
                <a:cs typeface="Arial" pitchFamily="34" charset="0"/>
              </a:rPr>
              <a:t>Actuation counter cap</a:t>
            </a:r>
            <a:endParaRPr lang="en-US" sz="3000" dirty="0">
              <a:latin typeface="Arial" pitchFamily="34" charset="0"/>
              <a:cs typeface="Arial" pitchFamily="34" charset="0"/>
            </a:endParaRPr>
          </a:p>
          <a:p>
            <a:pPr marL="457200" indent="457200">
              <a:buFont typeface="Arial" pitchFamily="34" charset="0"/>
              <a:buChar char="•"/>
              <a:defRPr/>
            </a:pPr>
            <a:r>
              <a:rPr lang="en-US" sz="3000" dirty="0" smtClean="0">
                <a:latin typeface="Arial" pitchFamily="34" charset="0"/>
                <a:cs typeface="Arial" pitchFamily="34" charset="0"/>
              </a:rPr>
              <a:t>Preliminary prototype produced last semester </a:t>
            </a:r>
          </a:p>
          <a:p>
            <a:pPr marL="1333500" lvl="1" indent="495300">
              <a:buFont typeface="Arial" pitchFamily="34" charset="0"/>
              <a:buChar char="•"/>
              <a:defRPr/>
            </a:pPr>
            <a:r>
              <a:rPr lang="en-US" sz="3000" dirty="0" smtClean="0">
                <a:latin typeface="Arial" pitchFamily="34" charset="0"/>
                <a:cs typeface="Arial" pitchFamily="34" charset="0"/>
              </a:rPr>
              <a:t>Addressed geometrical changes</a:t>
            </a:r>
          </a:p>
          <a:p>
            <a:pPr marL="1333500" lvl="1" indent="495300">
              <a:buFont typeface="Arial" pitchFamily="34" charset="0"/>
              <a:buChar char="•"/>
              <a:defRPr/>
            </a:pPr>
            <a:r>
              <a:rPr lang="en-US" sz="3000" dirty="0" smtClean="0">
                <a:latin typeface="Arial" pitchFamily="34" charset="0"/>
                <a:cs typeface="Arial" pitchFamily="34" charset="0"/>
              </a:rPr>
              <a:t>Appearance of spray pattern raised concerns</a:t>
            </a:r>
            <a:endParaRPr lang="en-US" sz="3000" dirty="0">
              <a:latin typeface="Arial" pitchFamily="34" charset="0"/>
              <a:cs typeface="Arial" pitchFamily="34" charset="0"/>
            </a:endParaRPr>
          </a:p>
          <a:p>
            <a:pPr marL="457200" indent="457200">
              <a:defRPr/>
            </a:pPr>
            <a:endParaRPr lang="en-US" sz="3000" dirty="0">
              <a:latin typeface="Arial" pitchFamily="34" charset="0"/>
              <a:cs typeface="Arial" pitchFamily="34" charset="0"/>
            </a:endParaRPr>
          </a:p>
          <a:p>
            <a:pPr marL="457200" indent="457200">
              <a:buFont typeface="Arial" pitchFamily="34" charset="0"/>
              <a:buChar char="•"/>
              <a:defRPr/>
            </a:pPr>
            <a:endParaRPr lang="en-US" sz="3000" dirty="0">
              <a:latin typeface="Arial" pitchFamily="34" charset="0"/>
              <a:cs typeface="Arial" pitchFamily="34" charset="0"/>
            </a:endParaRPr>
          </a:p>
          <a:p>
            <a:pPr lvl="1" indent="457200">
              <a:lnSpc>
                <a:spcPct val="150000"/>
              </a:lnSpc>
              <a:defRPr/>
            </a:pPr>
            <a:endParaRPr lang="en-US" sz="3000" dirty="0">
              <a:latin typeface="Arial" pitchFamily="34" charset="0"/>
              <a:cs typeface="Arial" pitchFamily="34" charset="0"/>
            </a:endParaRPr>
          </a:p>
          <a:p>
            <a:pPr marL="457200" indent="457200">
              <a:lnSpc>
                <a:spcPct val="150000"/>
              </a:lnSpc>
              <a:defRPr/>
            </a:pPr>
            <a:endParaRPr lang="en-US" sz="3000" dirty="0">
              <a:latin typeface="Arial" pitchFamily="34" charset="0"/>
              <a:cs typeface="Arial" pitchFamily="34" charset="0"/>
            </a:endParaRPr>
          </a:p>
          <a:p>
            <a:pPr>
              <a:lnSpc>
                <a:spcPct val="150000"/>
              </a:lnSpc>
              <a:defRPr/>
            </a:pPr>
            <a:endParaRPr lang="en-US" sz="3000" dirty="0">
              <a:latin typeface="Arial" pitchFamily="34" charset="0"/>
              <a:cs typeface="Arial" pitchFamily="34" charset="0"/>
            </a:endParaRPr>
          </a:p>
        </p:txBody>
      </p:sp>
      <p:sp>
        <p:nvSpPr>
          <p:cNvPr id="11" name="TextBox 26"/>
          <p:cNvSpPr txBox="1">
            <a:spLocks noChangeArrowheads="1"/>
          </p:cNvSpPr>
          <p:nvPr/>
        </p:nvSpPr>
        <p:spPr bwMode="auto">
          <a:xfrm>
            <a:off x="990600" y="23123604"/>
            <a:ext cx="15849600" cy="1107996"/>
          </a:xfrm>
          <a:prstGeom prst="rect">
            <a:avLst/>
          </a:prstGeom>
          <a:noFill/>
          <a:ln w="9525">
            <a:noFill/>
            <a:miter lim="800000"/>
            <a:headEnd/>
            <a:tailEnd/>
          </a:ln>
        </p:spPr>
        <p:txBody>
          <a:bodyPr wrap="square">
            <a:spAutoFit/>
          </a:bodyPr>
          <a:lstStyle/>
          <a:p>
            <a:pPr algn="ctr"/>
            <a:r>
              <a:rPr lang="en-US" sz="6600" dirty="0" smtClean="0">
                <a:latin typeface="Arial Black" pitchFamily="34" charset="0"/>
              </a:rPr>
              <a:t>Last Semester </a:t>
            </a:r>
            <a:endParaRPr lang="en-US" sz="6600" dirty="0"/>
          </a:p>
        </p:txBody>
      </p:sp>
      <p:pic>
        <p:nvPicPr>
          <p:cNvPr id="12" name="Picture 50"/>
          <p:cNvPicPr>
            <a:picLocks noChangeAspect="1" noChangeArrowheads="1"/>
          </p:cNvPicPr>
          <p:nvPr/>
        </p:nvPicPr>
        <p:blipFill>
          <a:blip r:embed="rId4" cstate="print"/>
          <a:srcRect l="27609" t="7236" r="33128" b="5933"/>
          <a:stretch>
            <a:fillRect/>
          </a:stretch>
        </p:blipFill>
        <p:spPr bwMode="auto">
          <a:xfrm>
            <a:off x="1599039" y="24612600"/>
            <a:ext cx="3887361" cy="5943600"/>
          </a:xfrm>
          <a:prstGeom prst="rect">
            <a:avLst/>
          </a:prstGeom>
          <a:noFill/>
          <a:ln w="9525">
            <a:noFill/>
            <a:miter lim="800000"/>
            <a:headEnd/>
            <a:tailEnd/>
          </a:ln>
        </p:spPr>
      </p:pic>
      <p:pic>
        <p:nvPicPr>
          <p:cNvPr id="13" name="Picture 44" descr="C:\Users\Evan\AppData\Local\Temp\IMG.jpg"/>
          <p:cNvPicPr>
            <a:picLocks noChangeAspect="1" noChangeArrowheads="1"/>
          </p:cNvPicPr>
          <p:nvPr/>
        </p:nvPicPr>
        <p:blipFill>
          <a:blip r:embed="rId5" cstate="print"/>
          <a:srcRect l="9274" t="12759" b="11661"/>
          <a:stretch>
            <a:fillRect/>
          </a:stretch>
        </p:blipFill>
        <p:spPr bwMode="auto">
          <a:xfrm>
            <a:off x="6096000" y="24460200"/>
            <a:ext cx="10054496" cy="6172200"/>
          </a:xfrm>
          <a:prstGeom prst="rect">
            <a:avLst/>
          </a:prstGeom>
          <a:noFill/>
          <a:ln w="9525">
            <a:noFill/>
            <a:miter lim="800000"/>
            <a:headEnd/>
            <a:tailEnd/>
          </a:ln>
        </p:spPr>
      </p:pic>
      <p:sp>
        <p:nvSpPr>
          <p:cNvPr id="14" name="TextBox 41"/>
          <p:cNvSpPr txBox="1">
            <a:spLocks noChangeArrowheads="1"/>
          </p:cNvSpPr>
          <p:nvPr/>
        </p:nvSpPr>
        <p:spPr bwMode="auto">
          <a:xfrm>
            <a:off x="1063625" y="31546800"/>
            <a:ext cx="15852775" cy="1107996"/>
          </a:xfrm>
          <a:prstGeom prst="rect">
            <a:avLst/>
          </a:prstGeom>
          <a:noFill/>
          <a:ln w="9525">
            <a:noFill/>
            <a:miter lim="800000"/>
            <a:headEnd/>
            <a:tailEnd/>
          </a:ln>
        </p:spPr>
        <p:txBody>
          <a:bodyPr wrap="square">
            <a:spAutoFit/>
          </a:bodyPr>
          <a:lstStyle/>
          <a:p>
            <a:pPr algn="ctr"/>
            <a:r>
              <a:rPr lang="en-US" sz="6600" dirty="0" smtClean="0">
                <a:latin typeface="Arial Black" pitchFamily="34" charset="0"/>
              </a:rPr>
              <a:t>Design Criteria</a:t>
            </a:r>
            <a:endParaRPr lang="en-US" sz="6600" dirty="0"/>
          </a:p>
        </p:txBody>
      </p:sp>
      <p:sp>
        <p:nvSpPr>
          <p:cNvPr id="15" name="TextBox 39"/>
          <p:cNvSpPr txBox="1">
            <a:spLocks noChangeArrowheads="1"/>
          </p:cNvSpPr>
          <p:nvPr/>
        </p:nvSpPr>
        <p:spPr bwMode="auto">
          <a:xfrm>
            <a:off x="990600" y="32689800"/>
            <a:ext cx="15849600" cy="4708981"/>
          </a:xfrm>
          <a:prstGeom prst="rect">
            <a:avLst/>
          </a:prstGeom>
          <a:noFill/>
          <a:ln w="9525">
            <a:noFill/>
            <a:miter lim="800000"/>
            <a:headEnd/>
            <a:tailEnd/>
          </a:ln>
        </p:spPr>
        <p:txBody>
          <a:bodyPr wrap="square">
            <a:spAutoFit/>
          </a:bodyPr>
          <a:lstStyle/>
          <a:p>
            <a:pPr marL="457200" indent="457200">
              <a:buFont typeface="Arial" charset="0"/>
              <a:buChar char="•"/>
            </a:pPr>
            <a:r>
              <a:rPr lang="en-US" sz="3000" dirty="0" smtClean="0">
                <a:latin typeface="Arial" pitchFamily="34" charset="0"/>
                <a:cs typeface="Arial" pitchFamily="34" charset="0"/>
              </a:rPr>
              <a:t>Improve upon existing spray </a:t>
            </a:r>
            <a:r>
              <a:rPr lang="en-US" sz="3000" dirty="0" smtClean="0">
                <a:latin typeface="Arial" pitchFamily="34" charset="0"/>
                <a:cs typeface="Arial" pitchFamily="34" charset="0"/>
              </a:rPr>
              <a:t>pattern </a:t>
            </a:r>
            <a:r>
              <a:rPr lang="en-US" sz="3000" dirty="0" smtClean="0">
                <a:latin typeface="Arial" pitchFamily="34" charset="0"/>
                <a:cs typeface="Arial" pitchFamily="34" charset="0"/>
              </a:rPr>
              <a:t>by changing nozzle functionality</a:t>
            </a:r>
          </a:p>
          <a:p>
            <a:pPr marL="1371600" lvl="1" indent="419100">
              <a:buFont typeface="Arial" charset="0"/>
              <a:buChar char="•"/>
            </a:pPr>
            <a:r>
              <a:rPr lang="en-US" sz="3000" dirty="0" smtClean="0">
                <a:latin typeface="Arial" pitchFamily="34" charset="0"/>
                <a:cs typeface="Arial" pitchFamily="34" charset="0"/>
              </a:rPr>
              <a:t>Ideal p</a:t>
            </a:r>
            <a:r>
              <a:rPr lang="en-US" sz="3000" dirty="0" smtClean="0">
                <a:latin typeface="Arial" pitchFamily="34" charset="0"/>
                <a:cs typeface="Arial" pitchFamily="34" charset="0"/>
              </a:rPr>
              <a:t>article </a:t>
            </a:r>
            <a:r>
              <a:rPr lang="en-US" sz="3000" dirty="0" smtClean="0">
                <a:latin typeface="Arial" pitchFamily="34" charset="0"/>
                <a:cs typeface="Arial" pitchFamily="34" charset="0"/>
              </a:rPr>
              <a:t>diameter between </a:t>
            </a:r>
            <a:r>
              <a:rPr lang="en-US" sz="3000" dirty="0" smtClean="0">
                <a:latin typeface="Arial" pitchFamily="34" charset="0"/>
                <a:cs typeface="Arial" pitchFamily="34" charset="0"/>
              </a:rPr>
              <a:t>5-10 µm</a:t>
            </a:r>
            <a:endParaRPr lang="en-US" sz="3000" dirty="0" smtClean="0">
              <a:latin typeface="Arial" pitchFamily="34" charset="0"/>
              <a:cs typeface="Arial" pitchFamily="34" charset="0"/>
            </a:endParaRPr>
          </a:p>
          <a:p>
            <a:pPr marL="1371600" lvl="1" indent="419100">
              <a:buFont typeface="Arial" charset="0"/>
              <a:buChar char="•"/>
            </a:pPr>
            <a:r>
              <a:rPr lang="en-US" sz="3000" dirty="0" smtClean="0">
                <a:latin typeface="Arial" pitchFamily="34" charset="0"/>
                <a:cs typeface="Arial" pitchFamily="34" charset="0"/>
              </a:rPr>
              <a:t>Slow particle velocity by creating pressure drop</a:t>
            </a:r>
          </a:p>
          <a:p>
            <a:pPr marL="1371600" lvl="1" indent="419100">
              <a:buFont typeface="Arial" charset="0"/>
              <a:buChar char="•"/>
            </a:pPr>
            <a:r>
              <a:rPr lang="en-US" sz="3000" dirty="0" smtClean="0">
                <a:latin typeface="Arial" pitchFamily="34" charset="0"/>
                <a:cs typeface="Arial" pitchFamily="34" charset="0"/>
              </a:rPr>
              <a:t>Increase orifice size (from </a:t>
            </a:r>
            <a:r>
              <a:rPr lang="en-US" sz="3000" dirty="0" smtClean="0">
                <a:latin typeface="Arial" pitchFamily="34" charset="0"/>
                <a:cs typeface="Arial" pitchFamily="34" charset="0"/>
              </a:rPr>
              <a:t>0.25 </a:t>
            </a:r>
            <a:r>
              <a:rPr lang="en-US" sz="3000" dirty="0" smtClean="0">
                <a:latin typeface="Arial" pitchFamily="34" charset="0"/>
                <a:cs typeface="Arial" pitchFamily="34" charset="0"/>
              </a:rPr>
              <a:t>mm to </a:t>
            </a:r>
            <a:r>
              <a:rPr lang="en-US" sz="3000" dirty="0" smtClean="0">
                <a:latin typeface="Arial" pitchFamily="34" charset="0"/>
                <a:cs typeface="Arial" pitchFamily="34" charset="0"/>
              </a:rPr>
              <a:t>0.5 mm)</a:t>
            </a:r>
            <a:endParaRPr lang="en-US" sz="3000" dirty="0" smtClean="0">
              <a:latin typeface="Arial" pitchFamily="34" charset="0"/>
              <a:cs typeface="Arial" pitchFamily="34" charset="0"/>
            </a:endParaRPr>
          </a:p>
          <a:p>
            <a:pPr marL="457200" indent="457200">
              <a:buFont typeface="Arial" charset="0"/>
              <a:buChar char="•"/>
            </a:pPr>
            <a:r>
              <a:rPr lang="en-US" sz="3000" dirty="0" smtClean="0">
                <a:latin typeface="Arial" pitchFamily="34" charset="0"/>
                <a:cs typeface="Arial" pitchFamily="34" charset="0"/>
              </a:rPr>
              <a:t>Improve compatibility, general aesthetics</a:t>
            </a:r>
          </a:p>
          <a:p>
            <a:pPr marL="1371600" lvl="1" indent="419100">
              <a:buFont typeface="Arial" charset="0"/>
              <a:buChar char="•"/>
            </a:pPr>
            <a:r>
              <a:rPr lang="en-US" sz="3000" dirty="0" smtClean="0">
                <a:latin typeface="Arial" pitchFamily="34" charset="0"/>
                <a:cs typeface="Arial" pitchFamily="34" charset="0"/>
              </a:rPr>
              <a:t>Adjust nozzle length to </a:t>
            </a:r>
            <a:r>
              <a:rPr lang="en-US" sz="3000" dirty="0" err="1" smtClean="0">
                <a:latin typeface="Arial" pitchFamily="34" charset="0"/>
                <a:cs typeface="Arial" pitchFamily="34" charset="0"/>
              </a:rPr>
              <a:t>Luer</a:t>
            </a:r>
            <a:r>
              <a:rPr lang="en-US" sz="3000" dirty="0" smtClean="0">
                <a:latin typeface="Arial" pitchFamily="34" charset="0"/>
                <a:cs typeface="Arial" pitchFamily="34" charset="0"/>
              </a:rPr>
              <a:t> standard (7.5 mm)</a:t>
            </a:r>
          </a:p>
          <a:p>
            <a:pPr marL="1371600" lvl="1" indent="419100">
              <a:buFont typeface="Arial" charset="0"/>
              <a:buChar char="•"/>
            </a:pPr>
            <a:r>
              <a:rPr lang="en-US" sz="3000" dirty="0" smtClean="0">
                <a:latin typeface="Arial" pitchFamily="34" charset="0"/>
                <a:cs typeface="Arial" pitchFamily="34" charset="0"/>
              </a:rPr>
              <a:t>Round </a:t>
            </a:r>
            <a:r>
              <a:rPr lang="en-US" sz="3000" dirty="0" smtClean="0">
                <a:latin typeface="Arial" pitchFamily="34" charset="0"/>
                <a:cs typeface="Arial" pitchFamily="34" charset="0"/>
              </a:rPr>
              <a:t>sharp </a:t>
            </a:r>
            <a:r>
              <a:rPr lang="en-US" sz="3000" dirty="0" smtClean="0">
                <a:latin typeface="Arial" pitchFamily="34" charset="0"/>
                <a:cs typeface="Arial" pitchFamily="34" charset="0"/>
              </a:rPr>
              <a:t>edges/corners</a:t>
            </a:r>
          </a:p>
          <a:p>
            <a:pPr marL="457200" indent="457200">
              <a:buFont typeface="Arial" charset="0"/>
              <a:buChar char="•"/>
            </a:pPr>
            <a:r>
              <a:rPr lang="en-US" sz="3000" dirty="0" smtClean="0">
                <a:latin typeface="Arial" pitchFamily="34" charset="0"/>
                <a:cs typeface="Arial" pitchFamily="34" charset="0"/>
              </a:rPr>
              <a:t>Make </a:t>
            </a:r>
            <a:r>
              <a:rPr lang="en-US" sz="3000" dirty="0" smtClean="0">
                <a:latin typeface="Arial" pitchFamily="34" charset="0"/>
                <a:cs typeface="Arial" pitchFamily="34" charset="0"/>
              </a:rPr>
              <a:t>an </a:t>
            </a:r>
            <a:r>
              <a:rPr lang="en-US" sz="3000" dirty="0" smtClean="0">
                <a:latin typeface="Arial" pitchFamily="34" charset="0"/>
                <a:cs typeface="Arial" pitchFamily="34" charset="0"/>
              </a:rPr>
              <a:t>injection moldable design</a:t>
            </a:r>
          </a:p>
          <a:p>
            <a:pPr marL="1371600" lvl="1" indent="419100">
              <a:buFont typeface="Arial" charset="0"/>
              <a:buChar char="•"/>
            </a:pPr>
            <a:r>
              <a:rPr lang="en-US" sz="3000" dirty="0" smtClean="0">
                <a:latin typeface="Arial" pitchFamily="34" charset="0"/>
                <a:cs typeface="Arial" pitchFamily="34" charset="0"/>
              </a:rPr>
              <a:t>Draft angles, uniform thickness</a:t>
            </a:r>
            <a:endParaRPr lang="en-US" sz="3000" dirty="0">
              <a:latin typeface="Arial" pitchFamily="34" charset="0"/>
              <a:cs typeface="Arial" pitchFamily="34" charset="0"/>
            </a:endParaRPr>
          </a:p>
          <a:p>
            <a:pPr marL="457200" indent="457200">
              <a:buFontTx/>
              <a:buChar char="-"/>
            </a:pPr>
            <a:endParaRPr lang="en-US" sz="3000" dirty="0">
              <a:latin typeface="Arial" pitchFamily="34" charset="0"/>
              <a:cs typeface="Arial" pitchFamily="34" charset="0"/>
            </a:endParaRPr>
          </a:p>
        </p:txBody>
      </p:sp>
      <p:sp>
        <p:nvSpPr>
          <p:cNvPr id="16" name="TextBox 23"/>
          <p:cNvSpPr txBox="1">
            <a:spLocks noChangeArrowheads="1"/>
          </p:cNvSpPr>
          <p:nvPr/>
        </p:nvSpPr>
        <p:spPr bwMode="auto">
          <a:xfrm>
            <a:off x="18135600" y="6892925"/>
            <a:ext cx="15544800" cy="1108075"/>
          </a:xfrm>
          <a:prstGeom prst="rect">
            <a:avLst/>
          </a:prstGeom>
          <a:noFill/>
          <a:ln w="9525">
            <a:noFill/>
            <a:miter lim="800000"/>
            <a:headEnd/>
            <a:tailEnd/>
          </a:ln>
        </p:spPr>
        <p:txBody>
          <a:bodyPr wrap="square">
            <a:spAutoFit/>
          </a:bodyPr>
          <a:lstStyle/>
          <a:p>
            <a:pPr algn="ctr"/>
            <a:r>
              <a:rPr lang="en-US" sz="6600" dirty="0" smtClean="0">
                <a:latin typeface="Arial Black" pitchFamily="34" charset="0"/>
              </a:rPr>
              <a:t>New Prototype </a:t>
            </a:r>
            <a:endParaRPr lang="en-US" sz="6600" dirty="0"/>
          </a:p>
        </p:txBody>
      </p:sp>
      <p:pic>
        <p:nvPicPr>
          <p:cNvPr id="20" name="Picture 19"/>
          <p:cNvPicPr/>
          <p:nvPr/>
        </p:nvPicPr>
        <p:blipFill>
          <a:blip r:embed="rId6" cstate="print"/>
          <a:srcRect l="17130" t="15021" r="29514" b="10082"/>
          <a:stretch>
            <a:fillRect/>
          </a:stretch>
        </p:blipFill>
        <p:spPr bwMode="auto">
          <a:xfrm>
            <a:off x="19202400" y="24079200"/>
            <a:ext cx="13487400" cy="6858000"/>
          </a:xfrm>
          <a:prstGeom prst="rect">
            <a:avLst/>
          </a:prstGeom>
          <a:noFill/>
          <a:ln w="9525">
            <a:noFill/>
            <a:miter lim="800000"/>
            <a:headEnd/>
            <a:tailEnd/>
          </a:ln>
        </p:spPr>
      </p:pic>
      <p:sp>
        <p:nvSpPr>
          <p:cNvPr id="21" name="TextBox 40"/>
          <p:cNvSpPr txBox="1">
            <a:spLocks noChangeArrowheads="1"/>
          </p:cNvSpPr>
          <p:nvPr/>
        </p:nvSpPr>
        <p:spPr bwMode="auto">
          <a:xfrm>
            <a:off x="18135600" y="18973800"/>
            <a:ext cx="15544800" cy="3785652"/>
          </a:xfrm>
          <a:prstGeom prst="rect">
            <a:avLst/>
          </a:prstGeom>
          <a:noFill/>
          <a:ln w="9525">
            <a:noFill/>
            <a:miter lim="800000"/>
            <a:headEnd/>
            <a:tailEnd/>
          </a:ln>
        </p:spPr>
        <p:txBody>
          <a:bodyPr wrap="square">
            <a:spAutoFit/>
          </a:bodyPr>
          <a:lstStyle/>
          <a:p>
            <a:pPr marL="914400" indent="-457200">
              <a:buFont typeface="Arial" charset="0"/>
              <a:buChar char="•"/>
            </a:pPr>
            <a:r>
              <a:rPr lang="en-US" sz="3000" dirty="0" smtClean="0">
                <a:latin typeface="Arial" pitchFamily="34" charset="0"/>
                <a:cs typeface="Arial" pitchFamily="34" charset="0"/>
              </a:rPr>
              <a:t>Functional Changes</a:t>
            </a:r>
          </a:p>
          <a:p>
            <a:pPr marL="1371600" lvl="1" indent="457200">
              <a:buFont typeface="Arial" charset="0"/>
              <a:buChar char="•"/>
            </a:pPr>
            <a:r>
              <a:rPr lang="en-US" sz="3000" dirty="0" smtClean="0">
                <a:latin typeface="Arial" pitchFamily="34" charset="0"/>
                <a:cs typeface="Arial" pitchFamily="34" charset="0"/>
              </a:rPr>
              <a:t>Orifice size </a:t>
            </a:r>
            <a:r>
              <a:rPr lang="en-US" sz="3000" dirty="0" smtClean="0">
                <a:latin typeface="Arial" pitchFamily="34" charset="0"/>
                <a:cs typeface="Arial" pitchFamily="34" charset="0"/>
              </a:rPr>
              <a:t>– orifice </a:t>
            </a:r>
            <a:r>
              <a:rPr lang="en-US" sz="3000" dirty="0" smtClean="0">
                <a:latin typeface="Arial" pitchFamily="34" charset="0"/>
                <a:cs typeface="Arial" pitchFamily="34" charset="0"/>
              </a:rPr>
              <a:t>diameter  increased from 0.25 mm to 0.5 mm</a:t>
            </a:r>
          </a:p>
          <a:p>
            <a:pPr marL="2286000" lvl="2" indent="457200">
              <a:buFont typeface="Arial" charset="0"/>
              <a:buChar char="•"/>
            </a:pPr>
            <a:r>
              <a:rPr lang="en-US" sz="3000" dirty="0" smtClean="0">
                <a:latin typeface="Arial" pitchFamily="34" charset="0"/>
                <a:cs typeface="Arial" pitchFamily="34" charset="0"/>
              </a:rPr>
              <a:t>Reduced pressure and </a:t>
            </a:r>
            <a:r>
              <a:rPr lang="en-US" sz="3000" dirty="0" smtClean="0">
                <a:latin typeface="Arial" pitchFamily="34" charset="0"/>
                <a:cs typeface="Arial" pitchFamily="34" charset="0"/>
              </a:rPr>
              <a:t>bottleneck </a:t>
            </a:r>
            <a:r>
              <a:rPr lang="en-US" sz="3000" dirty="0" smtClean="0">
                <a:latin typeface="Arial" pitchFamily="34" charset="0"/>
                <a:cs typeface="Arial" pitchFamily="34" charset="0"/>
              </a:rPr>
              <a:t>e</a:t>
            </a:r>
            <a:r>
              <a:rPr lang="en-US" sz="3000" dirty="0" smtClean="0">
                <a:latin typeface="Arial" pitchFamily="34" charset="0"/>
                <a:cs typeface="Arial" pitchFamily="34" charset="0"/>
              </a:rPr>
              <a:t>ffect </a:t>
            </a:r>
            <a:r>
              <a:rPr lang="en-US" sz="3000" dirty="0" smtClean="0">
                <a:latin typeface="Arial" pitchFamily="34" charset="0"/>
                <a:cs typeface="Arial" pitchFamily="34" charset="0"/>
              </a:rPr>
              <a:t>present in old prototype</a:t>
            </a:r>
          </a:p>
          <a:p>
            <a:pPr marL="1371600" lvl="1" indent="457200">
              <a:buFont typeface="Arial" charset="0"/>
              <a:buChar char="•"/>
            </a:pPr>
            <a:r>
              <a:rPr lang="en-US" sz="3000" dirty="0" smtClean="0">
                <a:latin typeface="Arial" pitchFamily="34" charset="0"/>
                <a:cs typeface="Arial" pitchFamily="34" charset="0"/>
              </a:rPr>
              <a:t>Taper style </a:t>
            </a:r>
            <a:r>
              <a:rPr lang="en-US" sz="3000" dirty="0" smtClean="0">
                <a:latin typeface="Arial" pitchFamily="34" charset="0"/>
                <a:cs typeface="Arial" pitchFamily="34" charset="0"/>
              </a:rPr>
              <a:t>– reverse </a:t>
            </a:r>
            <a:r>
              <a:rPr lang="en-US" sz="3000" dirty="0" smtClean="0">
                <a:latin typeface="Arial" pitchFamily="34" charset="0"/>
                <a:cs typeface="Arial" pitchFamily="34" charset="0"/>
              </a:rPr>
              <a:t>taper</a:t>
            </a:r>
          </a:p>
          <a:p>
            <a:pPr marL="2286000" lvl="2" indent="457200">
              <a:buFont typeface="Arial" charset="0"/>
              <a:buChar char="•"/>
            </a:pPr>
            <a:r>
              <a:rPr lang="en-US" sz="3000" dirty="0" smtClean="0">
                <a:latin typeface="Arial" pitchFamily="34" charset="0"/>
                <a:cs typeface="Arial" pitchFamily="34" charset="0"/>
              </a:rPr>
              <a:t>The reverse taper created a pressure drop that slowed down the medication allowing for a cloud formation and better particle distribution</a:t>
            </a:r>
          </a:p>
          <a:p>
            <a:pPr marL="3474720" lvl="1" indent="-457200">
              <a:buFont typeface="Arial" charset="0"/>
              <a:buChar char="•"/>
            </a:pPr>
            <a:endParaRPr lang="en-US" sz="3000" dirty="0" smtClean="0">
              <a:latin typeface="Arial" pitchFamily="34" charset="0"/>
              <a:cs typeface="Arial" pitchFamily="34" charset="0"/>
            </a:endParaRPr>
          </a:p>
          <a:p>
            <a:pPr marL="914400" indent="-457200"/>
            <a:endParaRPr lang="en-US" sz="3000" dirty="0">
              <a:latin typeface="Arial" pitchFamily="34" charset="0"/>
              <a:cs typeface="Arial" pitchFamily="34" charset="0"/>
            </a:endParaRPr>
          </a:p>
        </p:txBody>
      </p:sp>
      <p:sp>
        <p:nvSpPr>
          <p:cNvPr id="25" name="TextBox 40"/>
          <p:cNvSpPr txBox="1">
            <a:spLocks noChangeArrowheads="1"/>
          </p:cNvSpPr>
          <p:nvPr/>
        </p:nvSpPr>
        <p:spPr bwMode="auto">
          <a:xfrm>
            <a:off x="18211800" y="32373630"/>
            <a:ext cx="15468600" cy="7478970"/>
          </a:xfrm>
          <a:prstGeom prst="rect">
            <a:avLst/>
          </a:prstGeom>
          <a:noFill/>
          <a:ln w="9525">
            <a:noFill/>
            <a:miter lim="800000"/>
            <a:headEnd/>
            <a:tailEnd/>
          </a:ln>
        </p:spPr>
        <p:txBody>
          <a:bodyPr wrap="square">
            <a:spAutoFit/>
          </a:bodyPr>
          <a:lstStyle/>
          <a:p>
            <a:pPr marL="914400" indent="-457200">
              <a:buFont typeface="Arial" charset="0"/>
              <a:buChar char="•"/>
            </a:pPr>
            <a:r>
              <a:rPr lang="en-US" sz="3000" dirty="0" smtClean="0">
                <a:latin typeface="Arial" pitchFamily="34" charset="0"/>
                <a:cs typeface="Arial" pitchFamily="34" charset="0"/>
              </a:rPr>
              <a:t>Structural Changes</a:t>
            </a:r>
          </a:p>
          <a:p>
            <a:pPr marL="1371600" lvl="1" indent="457200">
              <a:buFont typeface="Arial" charset="0"/>
              <a:buChar char="•"/>
            </a:pPr>
            <a:r>
              <a:rPr lang="en-US" sz="3000" dirty="0" smtClean="0">
                <a:latin typeface="Arial" pitchFamily="34" charset="0"/>
                <a:cs typeface="Arial" pitchFamily="34" charset="0"/>
              </a:rPr>
              <a:t>Nozzle Length – shortened nozzle to accommodate all </a:t>
            </a:r>
            <a:r>
              <a:rPr lang="en-US" sz="3000" dirty="0" err="1" smtClean="0">
                <a:latin typeface="Arial" pitchFamily="34" charset="0"/>
                <a:cs typeface="Arial" pitchFamily="34" charset="0"/>
              </a:rPr>
              <a:t>Luer</a:t>
            </a:r>
            <a:r>
              <a:rPr lang="en-US" sz="3000" dirty="0" smtClean="0">
                <a:latin typeface="Arial" pitchFamily="34" charset="0"/>
                <a:cs typeface="Arial" pitchFamily="34" charset="0"/>
              </a:rPr>
              <a:t> ports</a:t>
            </a:r>
          </a:p>
          <a:p>
            <a:pPr marL="1371600" lvl="1" indent="457200">
              <a:buFont typeface="Arial" charset="0"/>
              <a:buChar char="•"/>
            </a:pPr>
            <a:r>
              <a:rPr lang="en-US" sz="3000" dirty="0" smtClean="0">
                <a:latin typeface="Arial" pitchFamily="34" charset="0"/>
                <a:cs typeface="Arial" pitchFamily="34" charset="0"/>
              </a:rPr>
              <a:t>Minor aesthetic changes – removed stopping ridge, added draft angles, and added filets</a:t>
            </a:r>
          </a:p>
          <a:p>
            <a:pPr marL="1371600" lvl="1" indent="457200">
              <a:buFont typeface="Arial" charset="0"/>
              <a:buChar char="•"/>
            </a:pPr>
            <a:endParaRPr lang="en-US" sz="3000" dirty="0" smtClean="0">
              <a:latin typeface="Arial" pitchFamily="34" charset="0"/>
              <a:cs typeface="Arial" pitchFamily="34" charset="0"/>
            </a:endParaRPr>
          </a:p>
          <a:p>
            <a:pPr marL="514350" lvl="1" indent="457200">
              <a:buFont typeface="Arial" charset="0"/>
              <a:buChar char="•"/>
            </a:pPr>
            <a:r>
              <a:rPr lang="en-US" sz="3000" dirty="0" smtClean="0">
                <a:latin typeface="Arial" pitchFamily="34" charset="0"/>
                <a:cs typeface="Arial" pitchFamily="34" charset="0"/>
              </a:rPr>
              <a:t>Patent Application &amp; Process </a:t>
            </a:r>
          </a:p>
          <a:p>
            <a:pPr marL="1428750" lvl="2" indent="400050">
              <a:buFont typeface="Arial" charset="0"/>
              <a:buChar char="•"/>
            </a:pPr>
            <a:r>
              <a:rPr lang="en-US" sz="3000" dirty="0" smtClean="0">
                <a:latin typeface="Arial" pitchFamily="34" charset="0"/>
                <a:cs typeface="Arial" pitchFamily="34" charset="0"/>
              </a:rPr>
              <a:t>Hired and communicated with a patent attorney throughout the semester</a:t>
            </a:r>
          </a:p>
          <a:p>
            <a:pPr marL="1428750" lvl="2" indent="400050">
              <a:buFont typeface="Arial" charset="0"/>
              <a:buChar char="•"/>
            </a:pPr>
            <a:r>
              <a:rPr lang="en-US" sz="3000" dirty="0" smtClean="0">
                <a:latin typeface="Arial" pitchFamily="34" charset="0"/>
                <a:cs typeface="Arial" pitchFamily="34" charset="0"/>
              </a:rPr>
              <a:t>Reviewed over 30 similar patents</a:t>
            </a:r>
          </a:p>
          <a:p>
            <a:pPr marL="1428750" lvl="2" indent="400050">
              <a:buFont typeface="Arial" charset="0"/>
              <a:buChar char="•"/>
            </a:pPr>
            <a:r>
              <a:rPr lang="en-US" sz="3000" dirty="0" smtClean="0">
                <a:latin typeface="Arial" pitchFamily="34" charset="0"/>
                <a:cs typeface="Arial" pitchFamily="34" charset="0"/>
              </a:rPr>
              <a:t>Reviewed and edited patent application </a:t>
            </a:r>
            <a:r>
              <a:rPr lang="en-US" sz="3000" dirty="0" smtClean="0">
                <a:latin typeface="Arial" pitchFamily="34" charset="0"/>
                <a:cs typeface="Arial" pitchFamily="34" charset="0"/>
              </a:rPr>
              <a:t>drawings/sketches</a:t>
            </a:r>
            <a:endParaRPr lang="en-US" sz="3000" dirty="0" smtClean="0">
              <a:latin typeface="Arial" pitchFamily="34" charset="0"/>
              <a:cs typeface="Arial" pitchFamily="34" charset="0"/>
            </a:endParaRPr>
          </a:p>
          <a:p>
            <a:pPr marL="1428750" lvl="2" indent="400050">
              <a:buFont typeface="Arial" charset="0"/>
              <a:buChar char="•"/>
            </a:pPr>
            <a:r>
              <a:rPr lang="en-US" sz="3000" dirty="0" smtClean="0">
                <a:latin typeface="Arial" pitchFamily="34" charset="0"/>
                <a:cs typeface="Arial" pitchFamily="34" charset="0"/>
              </a:rPr>
              <a:t>Preliminary industry survey </a:t>
            </a:r>
            <a:r>
              <a:rPr lang="en-US" sz="3000" dirty="0" smtClean="0">
                <a:latin typeface="Arial" pitchFamily="34" charset="0"/>
                <a:cs typeface="Arial" pitchFamily="34" charset="0"/>
              </a:rPr>
              <a:t>at </a:t>
            </a:r>
            <a:r>
              <a:rPr lang="en-US" sz="3000" dirty="0" smtClean="0">
                <a:latin typeface="Arial" pitchFamily="34" charset="0"/>
                <a:cs typeface="Arial" pitchFamily="34" charset="0"/>
              </a:rPr>
              <a:t>the national anesthesiologist convention</a:t>
            </a:r>
          </a:p>
          <a:p>
            <a:pPr marL="1428750" lvl="2" indent="400050">
              <a:buFont typeface="Arial" charset="0"/>
              <a:buChar char="•"/>
            </a:pPr>
            <a:endParaRPr lang="en-US" sz="3000" dirty="0" smtClean="0">
              <a:latin typeface="Arial" pitchFamily="34" charset="0"/>
              <a:cs typeface="Arial" pitchFamily="34" charset="0"/>
            </a:endParaRPr>
          </a:p>
          <a:p>
            <a:pPr marL="1428750" lvl="2" indent="400050">
              <a:buFont typeface="Arial" charset="0"/>
              <a:buChar char="•"/>
            </a:pPr>
            <a:endParaRPr lang="en-US" sz="3000" dirty="0" smtClean="0">
              <a:latin typeface="Arial" pitchFamily="34" charset="0"/>
              <a:cs typeface="Arial" pitchFamily="34" charset="0"/>
            </a:endParaRPr>
          </a:p>
          <a:p>
            <a:pPr marL="1371600" lvl="1" indent="457200">
              <a:buFont typeface="Arial" charset="0"/>
              <a:buChar char="•"/>
            </a:pPr>
            <a:endParaRPr lang="en-US" sz="3000" dirty="0" smtClean="0">
              <a:latin typeface="Arial" pitchFamily="34" charset="0"/>
              <a:cs typeface="Arial" pitchFamily="34" charset="0"/>
            </a:endParaRPr>
          </a:p>
          <a:p>
            <a:pPr marL="1371600" lvl="1" indent="457200">
              <a:buFont typeface="Arial" charset="0"/>
              <a:buChar char="•"/>
            </a:pPr>
            <a:endParaRPr lang="en-US" sz="3000" dirty="0" smtClean="0">
              <a:latin typeface="Arial" pitchFamily="34" charset="0"/>
              <a:cs typeface="Arial" pitchFamily="34" charset="0"/>
            </a:endParaRPr>
          </a:p>
          <a:p>
            <a:pPr marL="3474720" lvl="1" indent="-457200">
              <a:buFont typeface="Arial" charset="0"/>
              <a:buChar char="•"/>
            </a:pPr>
            <a:endParaRPr lang="en-US" sz="3000" dirty="0" smtClean="0">
              <a:latin typeface="Arial" pitchFamily="34" charset="0"/>
              <a:cs typeface="Arial" pitchFamily="34" charset="0"/>
            </a:endParaRPr>
          </a:p>
          <a:p>
            <a:pPr marL="914400" indent="-457200"/>
            <a:endParaRPr lang="en-US" sz="3000" dirty="0">
              <a:latin typeface="Arial" pitchFamily="34" charset="0"/>
              <a:cs typeface="Arial" pitchFamily="34" charset="0"/>
            </a:endParaRPr>
          </a:p>
        </p:txBody>
      </p:sp>
      <p:sp>
        <p:nvSpPr>
          <p:cNvPr id="27" name="TextBox 41"/>
          <p:cNvSpPr txBox="1">
            <a:spLocks noChangeArrowheads="1"/>
          </p:cNvSpPr>
          <p:nvPr/>
        </p:nvSpPr>
        <p:spPr bwMode="auto">
          <a:xfrm>
            <a:off x="18135600" y="22707600"/>
            <a:ext cx="15544800" cy="1108075"/>
          </a:xfrm>
          <a:prstGeom prst="rect">
            <a:avLst/>
          </a:prstGeom>
          <a:noFill/>
          <a:ln w="9525">
            <a:noFill/>
            <a:miter lim="800000"/>
            <a:headEnd/>
            <a:tailEnd/>
          </a:ln>
        </p:spPr>
        <p:txBody>
          <a:bodyPr wrap="square">
            <a:spAutoFit/>
          </a:bodyPr>
          <a:lstStyle/>
          <a:p>
            <a:pPr algn="ctr"/>
            <a:r>
              <a:rPr lang="en-US" sz="6600" dirty="0" smtClean="0">
                <a:latin typeface="Arial Black" pitchFamily="34" charset="0"/>
              </a:rPr>
              <a:t>Commercialization</a:t>
            </a:r>
            <a:endParaRPr lang="en-US" sz="6600" dirty="0"/>
          </a:p>
        </p:txBody>
      </p:sp>
      <p:sp>
        <p:nvSpPr>
          <p:cNvPr id="28" name="TextBox 29"/>
          <p:cNvSpPr txBox="1">
            <a:spLocks noChangeArrowheads="1"/>
          </p:cNvSpPr>
          <p:nvPr/>
        </p:nvSpPr>
        <p:spPr bwMode="auto">
          <a:xfrm>
            <a:off x="35052000" y="6892925"/>
            <a:ext cx="16002000" cy="1108075"/>
          </a:xfrm>
          <a:prstGeom prst="rect">
            <a:avLst/>
          </a:prstGeom>
          <a:noFill/>
          <a:ln w="9525">
            <a:noFill/>
            <a:miter lim="800000"/>
            <a:headEnd/>
            <a:tailEnd/>
          </a:ln>
        </p:spPr>
        <p:txBody>
          <a:bodyPr>
            <a:spAutoFit/>
          </a:bodyPr>
          <a:lstStyle/>
          <a:p>
            <a:pPr algn="ctr"/>
            <a:r>
              <a:rPr lang="en-US" sz="6600" dirty="0">
                <a:latin typeface="Arial Black" pitchFamily="34" charset="0"/>
              </a:rPr>
              <a:t>Testing </a:t>
            </a:r>
            <a:endParaRPr lang="en-US" sz="6600" dirty="0"/>
          </a:p>
        </p:txBody>
      </p:sp>
      <p:sp>
        <p:nvSpPr>
          <p:cNvPr id="29" name="TextBox 37"/>
          <p:cNvSpPr txBox="1">
            <a:spLocks noChangeArrowheads="1"/>
          </p:cNvSpPr>
          <p:nvPr/>
        </p:nvSpPr>
        <p:spPr bwMode="auto">
          <a:xfrm>
            <a:off x="35509200" y="8008937"/>
            <a:ext cx="15697200" cy="830263"/>
          </a:xfrm>
          <a:prstGeom prst="rect">
            <a:avLst/>
          </a:prstGeom>
          <a:noFill/>
          <a:ln w="9525">
            <a:noFill/>
            <a:miter lim="800000"/>
            <a:headEnd/>
            <a:tailEnd/>
          </a:ln>
        </p:spPr>
        <p:txBody>
          <a:bodyPr wrap="square">
            <a:spAutoFit/>
          </a:bodyPr>
          <a:lstStyle/>
          <a:p>
            <a:r>
              <a:rPr lang="en-US" sz="4800" i="1" dirty="0"/>
              <a:t>Malvern Laser Diffraction</a:t>
            </a:r>
          </a:p>
        </p:txBody>
      </p:sp>
      <p:sp>
        <p:nvSpPr>
          <p:cNvPr id="30" name="TextBox 37"/>
          <p:cNvSpPr txBox="1">
            <a:spLocks noChangeArrowheads="1"/>
          </p:cNvSpPr>
          <p:nvPr/>
        </p:nvSpPr>
        <p:spPr bwMode="auto">
          <a:xfrm>
            <a:off x="35509200" y="18829337"/>
            <a:ext cx="15697200" cy="830263"/>
          </a:xfrm>
          <a:prstGeom prst="rect">
            <a:avLst/>
          </a:prstGeom>
          <a:noFill/>
          <a:ln w="9525">
            <a:noFill/>
            <a:miter lim="800000"/>
            <a:headEnd/>
            <a:tailEnd/>
          </a:ln>
        </p:spPr>
        <p:txBody>
          <a:bodyPr>
            <a:spAutoFit/>
          </a:bodyPr>
          <a:lstStyle/>
          <a:p>
            <a:r>
              <a:rPr lang="en-US" sz="4800" i="1" dirty="0" smtClean="0"/>
              <a:t>UV Spectroscopy</a:t>
            </a:r>
            <a:endParaRPr lang="en-US" sz="4800" dirty="0"/>
          </a:p>
        </p:txBody>
      </p:sp>
      <p:graphicFrame>
        <p:nvGraphicFramePr>
          <p:cNvPr id="31" name="Table 30"/>
          <p:cNvGraphicFramePr>
            <a:graphicFrameLocks noGrp="1"/>
          </p:cNvGraphicFramePr>
          <p:nvPr/>
        </p:nvGraphicFramePr>
        <p:xfrm>
          <a:off x="35661600" y="24384000"/>
          <a:ext cx="14935200" cy="4114798"/>
        </p:xfrm>
        <a:graphic>
          <a:graphicData uri="http://schemas.openxmlformats.org/drawingml/2006/table">
            <a:tbl>
              <a:tblPr/>
              <a:tblGrid>
                <a:gridCol w="4079859"/>
                <a:gridCol w="2404203"/>
                <a:gridCol w="3132750"/>
                <a:gridCol w="1748511"/>
                <a:gridCol w="3569877"/>
              </a:tblGrid>
              <a:tr h="1144738">
                <a:tc>
                  <a:txBody>
                    <a:bodyPr/>
                    <a:lstStyle/>
                    <a:p>
                      <a:pPr marL="0" marR="0" algn="ctr">
                        <a:spcBef>
                          <a:spcPts val="0"/>
                        </a:spcBef>
                        <a:spcAft>
                          <a:spcPts val="0"/>
                        </a:spcAft>
                      </a:pPr>
                      <a:r>
                        <a:rPr lang="en-US" sz="3000" b="1" dirty="0">
                          <a:solidFill>
                            <a:srgbClr val="000000"/>
                          </a:solidFill>
                          <a:latin typeface="Arial" pitchFamily="34" charset="0"/>
                          <a:ea typeface="Times New Roman"/>
                          <a:cs typeface="Arial" pitchFamily="34" charset="0"/>
                        </a:rPr>
                        <a:t>Test</a:t>
                      </a:r>
                      <a:endParaRPr lang="en-US" sz="3000" dirty="0">
                        <a:solidFill>
                          <a:srgbClr val="000000"/>
                        </a:solidFill>
                        <a:latin typeface="Arial" pitchFamily="34" charset="0"/>
                        <a:ea typeface="Calibri"/>
                        <a:cs typeface="Arial"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3000" b="1" dirty="0">
                          <a:solidFill>
                            <a:srgbClr val="000000"/>
                          </a:solidFill>
                          <a:latin typeface="Arial" pitchFamily="34" charset="0"/>
                          <a:ea typeface="Times New Roman"/>
                          <a:cs typeface="Arial" pitchFamily="34" charset="0"/>
                        </a:rPr>
                        <a:t>Absorbance</a:t>
                      </a:r>
                      <a:endParaRPr lang="en-US" sz="3000" dirty="0">
                        <a:solidFill>
                          <a:srgbClr val="000000"/>
                        </a:solidFill>
                        <a:latin typeface="Arial" pitchFamily="34" charset="0"/>
                        <a:ea typeface="Calibri"/>
                        <a:cs typeface="Arial"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3000" b="1" dirty="0">
                          <a:solidFill>
                            <a:srgbClr val="000000"/>
                          </a:solidFill>
                          <a:latin typeface="Arial" pitchFamily="34" charset="0"/>
                          <a:ea typeface="Times New Roman"/>
                          <a:cs typeface="Arial" pitchFamily="34" charset="0"/>
                        </a:rPr>
                        <a:t>Concentration (mg/L)</a:t>
                      </a:r>
                      <a:endParaRPr lang="en-US" sz="3000" dirty="0">
                        <a:solidFill>
                          <a:srgbClr val="000000"/>
                        </a:solidFill>
                        <a:latin typeface="Arial" pitchFamily="34" charset="0"/>
                        <a:ea typeface="Calibri"/>
                        <a:cs typeface="Arial"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3000" b="1" dirty="0">
                          <a:solidFill>
                            <a:srgbClr val="000000"/>
                          </a:solidFill>
                          <a:latin typeface="Arial" pitchFamily="34" charset="0"/>
                          <a:ea typeface="Times New Roman"/>
                          <a:cs typeface="Arial" pitchFamily="34" charset="0"/>
                        </a:rPr>
                        <a:t>Mass (</a:t>
                      </a:r>
                      <a:r>
                        <a:rPr lang="en-US" sz="3000" b="1" dirty="0" err="1">
                          <a:solidFill>
                            <a:srgbClr val="000000"/>
                          </a:solidFill>
                          <a:latin typeface="Arial" pitchFamily="34" charset="0"/>
                          <a:ea typeface="Times New Roman"/>
                          <a:cs typeface="Arial" pitchFamily="34" charset="0"/>
                        </a:rPr>
                        <a:t>μg</a:t>
                      </a:r>
                      <a:r>
                        <a:rPr lang="en-US" sz="3000" b="1" dirty="0">
                          <a:solidFill>
                            <a:srgbClr val="000000"/>
                          </a:solidFill>
                          <a:latin typeface="Arial" pitchFamily="34" charset="0"/>
                          <a:ea typeface="Times New Roman"/>
                          <a:cs typeface="Arial" pitchFamily="34" charset="0"/>
                        </a:rPr>
                        <a:t>)</a:t>
                      </a:r>
                      <a:endParaRPr lang="en-US" sz="3000" dirty="0">
                        <a:solidFill>
                          <a:srgbClr val="000000"/>
                        </a:solidFill>
                        <a:latin typeface="Arial" pitchFamily="34" charset="0"/>
                        <a:ea typeface="Calibri"/>
                        <a:cs typeface="Arial"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3000" b="1" dirty="0">
                          <a:solidFill>
                            <a:srgbClr val="000000"/>
                          </a:solidFill>
                          <a:latin typeface="Arial" pitchFamily="34" charset="0"/>
                          <a:ea typeface="Times New Roman"/>
                          <a:cs typeface="Arial" pitchFamily="34" charset="0"/>
                        </a:rPr>
                        <a:t>Percent </a:t>
                      </a:r>
                      <a:r>
                        <a:rPr lang="en-US" sz="3000" b="1" dirty="0" smtClean="0">
                          <a:solidFill>
                            <a:srgbClr val="000000"/>
                          </a:solidFill>
                          <a:latin typeface="Arial" pitchFamily="34" charset="0"/>
                          <a:ea typeface="Times New Roman"/>
                          <a:cs typeface="Arial" pitchFamily="34" charset="0"/>
                        </a:rPr>
                        <a:t>Delivered </a:t>
                      </a:r>
                      <a:r>
                        <a:rPr lang="en-US" sz="3000" b="1" dirty="0">
                          <a:solidFill>
                            <a:srgbClr val="000000"/>
                          </a:solidFill>
                          <a:latin typeface="Arial" pitchFamily="34" charset="0"/>
                          <a:ea typeface="Times New Roman"/>
                          <a:cs typeface="Arial" pitchFamily="34" charset="0"/>
                        </a:rPr>
                        <a:t>(%)</a:t>
                      </a:r>
                      <a:endParaRPr lang="en-US" sz="3000" dirty="0">
                        <a:solidFill>
                          <a:srgbClr val="000000"/>
                        </a:solidFill>
                        <a:latin typeface="Arial" pitchFamily="34" charset="0"/>
                        <a:ea typeface="Calibri"/>
                        <a:cs typeface="Arial"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4012">
                <a:tc>
                  <a:txBody>
                    <a:bodyPr/>
                    <a:lstStyle/>
                    <a:p>
                      <a:pPr marL="0" marR="0" algn="ctr">
                        <a:spcBef>
                          <a:spcPts val="0"/>
                        </a:spcBef>
                        <a:spcAft>
                          <a:spcPts val="0"/>
                        </a:spcAft>
                      </a:pPr>
                      <a:r>
                        <a:rPr lang="en-US" sz="3000" b="1" dirty="0">
                          <a:solidFill>
                            <a:srgbClr val="000000"/>
                          </a:solidFill>
                          <a:latin typeface="Arial" pitchFamily="34" charset="0"/>
                          <a:ea typeface="Times New Roman"/>
                          <a:cs typeface="Arial" pitchFamily="34" charset="0"/>
                        </a:rPr>
                        <a:t>Old </a:t>
                      </a:r>
                      <a:r>
                        <a:rPr lang="en-US" sz="3000" b="1" dirty="0" smtClean="0">
                          <a:solidFill>
                            <a:srgbClr val="000000"/>
                          </a:solidFill>
                          <a:latin typeface="Arial" pitchFamily="34" charset="0"/>
                          <a:ea typeface="Times New Roman"/>
                          <a:cs typeface="Arial" pitchFamily="34" charset="0"/>
                        </a:rPr>
                        <a:t>Prototype</a:t>
                      </a:r>
                      <a:endParaRPr lang="en-US" sz="3000" dirty="0">
                        <a:solidFill>
                          <a:srgbClr val="000000"/>
                        </a:solidFill>
                        <a:latin typeface="Arial" pitchFamily="34" charset="0"/>
                        <a:ea typeface="Calibri"/>
                        <a:cs typeface="Arial"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marL="0" marR="0" algn="ctr">
                        <a:spcBef>
                          <a:spcPts val="0"/>
                        </a:spcBef>
                        <a:spcAft>
                          <a:spcPts val="0"/>
                        </a:spcAft>
                      </a:pPr>
                      <a:r>
                        <a:rPr lang="en-US" sz="3000" dirty="0">
                          <a:solidFill>
                            <a:srgbClr val="000000"/>
                          </a:solidFill>
                          <a:latin typeface="Arial" pitchFamily="34" charset="0"/>
                          <a:ea typeface="Times New Roman"/>
                          <a:cs typeface="Arial" pitchFamily="34" charset="0"/>
                        </a:rPr>
                        <a:t>0.142</a:t>
                      </a:r>
                      <a:endParaRPr lang="en-US" sz="3000" dirty="0">
                        <a:solidFill>
                          <a:srgbClr val="000000"/>
                        </a:solidFill>
                        <a:latin typeface="Arial" pitchFamily="34" charset="0"/>
                        <a:ea typeface="Calibri"/>
                        <a:cs typeface="Arial"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marL="0" marR="0" algn="ctr">
                        <a:spcBef>
                          <a:spcPts val="0"/>
                        </a:spcBef>
                        <a:spcAft>
                          <a:spcPts val="0"/>
                        </a:spcAft>
                      </a:pPr>
                      <a:r>
                        <a:rPr lang="en-US" sz="3000" dirty="0">
                          <a:solidFill>
                            <a:srgbClr val="000000"/>
                          </a:solidFill>
                          <a:latin typeface="Arial" pitchFamily="34" charset="0"/>
                          <a:ea typeface="Times New Roman"/>
                          <a:cs typeface="Arial" pitchFamily="34" charset="0"/>
                        </a:rPr>
                        <a:t>3.32</a:t>
                      </a:r>
                      <a:endParaRPr lang="en-US" sz="3000" dirty="0">
                        <a:solidFill>
                          <a:srgbClr val="000000"/>
                        </a:solidFill>
                        <a:latin typeface="Arial" pitchFamily="34" charset="0"/>
                        <a:ea typeface="Calibri"/>
                        <a:cs typeface="Arial"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marL="0" marR="0" algn="ctr">
                        <a:spcBef>
                          <a:spcPts val="0"/>
                        </a:spcBef>
                        <a:spcAft>
                          <a:spcPts val="0"/>
                        </a:spcAft>
                      </a:pPr>
                      <a:r>
                        <a:rPr lang="en-US" sz="3000" dirty="0">
                          <a:solidFill>
                            <a:srgbClr val="000000"/>
                          </a:solidFill>
                          <a:latin typeface="Arial" pitchFamily="34" charset="0"/>
                          <a:ea typeface="Times New Roman"/>
                          <a:cs typeface="Arial" pitchFamily="34" charset="0"/>
                        </a:rPr>
                        <a:t>16.61</a:t>
                      </a:r>
                      <a:endParaRPr lang="en-US" sz="3000" dirty="0">
                        <a:solidFill>
                          <a:srgbClr val="000000"/>
                        </a:solidFill>
                        <a:latin typeface="Arial" pitchFamily="34" charset="0"/>
                        <a:ea typeface="Calibri"/>
                        <a:cs typeface="Arial"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marL="0" marR="0" algn="ctr">
                        <a:spcBef>
                          <a:spcPts val="0"/>
                        </a:spcBef>
                        <a:spcAft>
                          <a:spcPts val="0"/>
                        </a:spcAft>
                      </a:pPr>
                      <a:r>
                        <a:rPr lang="en-US" sz="3000" dirty="0">
                          <a:solidFill>
                            <a:srgbClr val="000000"/>
                          </a:solidFill>
                          <a:latin typeface="Arial" pitchFamily="34" charset="0"/>
                          <a:ea typeface="Times New Roman"/>
                          <a:cs typeface="Arial" pitchFamily="34" charset="0"/>
                        </a:rPr>
                        <a:t>3.69</a:t>
                      </a:r>
                      <a:endParaRPr lang="en-US" sz="3000" dirty="0">
                        <a:solidFill>
                          <a:srgbClr val="000000"/>
                        </a:solidFill>
                        <a:latin typeface="Arial" pitchFamily="34" charset="0"/>
                        <a:ea typeface="Calibri"/>
                        <a:cs typeface="Arial"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r>
              <a:tr h="594012">
                <a:tc>
                  <a:txBody>
                    <a:bodyPr/>
                    <a:lstStyle/>
                    <a:p>
                      <a:pPr marL="0" marR="0" algn="ctr">
                        <a:spcBef>
                          <a:spcPts val="0"/>
                        </a:spcBef>
                        <a:spcAft>
                          <a:spcPts val="0"/>
                        </a:spcAft>
                      </a:pPr>
                      <a:r>
                        <a:rPr lang="en-US" sz="3000" b="1" dirty="0">
                          <a:solidFill>
                            <a:srgbClr val="000000"/>
                          </a:solidFill>
                          <a:latin typeface="Arial" pitchFamily="34" charset="0"/>
                          <a:ea typeface="Times New Roman"/>
                          <a:cs typeface="Arial" pitchFamily="34" charset="0"/>
                        </a:rPr>
                        <a:t>New </a:t>
                      </a:r>
                      <a:r>
                        <a:rPr lang="en-US" sz="3000" b="1" dirty="0" smtClean="0">
                          <a:solidFill>
                            <a:srgbClr val="000000"/>
                          </a:solidFill>
                          <a:latin typeface="Arial" pitchFamily="34" charset="0"/>
                          <a:ea typeface="Times New Roman"/>
                          <a:cs typeface="Arial" pitchFamily="34" charset="0"/>
                        </a:rPr>
                        <a:t>Prototype</a:t>
                      </a:r>
                      <a:endParaRPr lang="en-US" sz="3000" dirty="0">
                        <a:solidFill>
                          <a:srgbClr val="000000"/>
                        </a:solidFill>
                        <a:latin typeface="Arial" pitchFamily="34" charset="0"/>
                        <a:ea typeface="Calibri"/>
                        <a:cs typeface="Arial" pitchFamily="34"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3000" dirty="0">
                          <a:solidFill>
                            <a:srgbClr val="000000"/>
                          </a:solidFill>
                          <a:latin typeface="Arial" pitchFamily="34" charset="0"/>
                          <a:ea typeface="Times New Roman"/>
                          <a:cs typeface="Arial" pitchFamily="34" charset="0"/>
                        </a:rPr>
                        <a:t>0.037</a:t>
                      </a:r>
                      <a:endParaRPr lang="en-US" sz="3000" dirty="0">
                        <a:solidFill>
                          <a:srgbClr val="000000"/>
                        </a:solidFill>
                        <a:latin typeface="Arial" pitchFamily="34" charset="0"/>
                        <a:ea typeface="Calibri"/>
                        <a:cs typeface="Arial" pitchFamily="34"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3000" dirty="0">
                          <a:solidFill>
                            <a:srgbClr val="000000"/>
                          </a:solidFill>
                          <a:latin typeface="Arial" pitchFamily="34" charset="0"/>
                          <a:ea typeface="Times New Roman"/>
                          <a:cs typeface="Arial" pitchFamily="34" charset="0"/>
                        </a:rPr>
                        <a:t>0.87</a:t>
                      </a:r>
                      <a:endParaRPr lang="en-US" sz="3000" dirty="0">
                        <a:solidFill>
                          <a:srgbClr val="000000"/>
                        </a:solidFill>
                        <a:latin typeface="Arial" pitchFamily="34" charset="0"/>
                        <a:ea typeface="Calibri"/>
                        <a:cs typeface="Arial" pitchFamily="34"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3000" dirty="0">
                          <a:solidFill>
                            <a:srgbClr val="000000"/>
                          </a:solidFill>
                          <a:latin typeface="Arial" pitchFamily="34" charset="0"/>
                          <a:ea typeface="Times New Roman"/>
                          <a:cs typeface="Arial" pitchFamily="34" charset="0"/>
                        </a:rPr>
                        <a:t>4.33</a:t>
                      </a:r>
                      <a:endParaRPr lang="en-US" sz="3000" dirty="0">
                        <a:solidFill>
                          <a:srgbClr val="000000"/>
                        </a:solidFill>
                        <a:latin typeface="Arial" pitchFamily="34" charset="0"/>
                        <a:ea typeface="Calibri"/>
                        <a:cs typeface="Arial" pitchFamily="34"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3000" dirty="0">
                          <a:solidFill>
                            <a:srgbClr val="000000"/>
                          </a:solidFill>
                          <a:latin typeface="Arial" pitchFamily="34" charset="0"/>
                          <a:ea typeface="Times New Roman"/>
                          <a:cs typeface="Arial" pitchFamily="34" charset="0"/>
                        </a:rPr>
                        <a:t>0.96</a:t>
                      </a:r>
                      <a:endParaRPr lang="en-US" sz="3000" dirty="0">
                        <a:solidFill>
                          <a:srgbClr val="000000"/>
                        </a:solidFill>
                        <a:latin typeface="Arial" pitchFamily="34" charset="0"/>
                        <a:ea typeface="Calibri"/>
                        <a:cs typeface="Arial" pitchFamily="34" charset="0"/>
                      </a:endParaRPr>
                    </a:p>
                  </a:txBody>
                  <a:tcPr marL="68580" marR="68580" marT="0" marB="0">
                    <a:lnL>
                      <a:noFill/>
                    </a:lnL>
                    <a:lnR>
                      <a:noFill/>
                    </a:lnR>
                    <a:lnT>
                      <a:noFill/>
                    </a:lnT>
                    <a:lnB>
                      <a:noFill/>
                    </a:lnB>
                  </a:tcPr>
                </a:tc>
              </a:tr>
              <a:tr h="594012">
                <a:tc>
                  <a:txBody>
                    <a:bodyPr/>
                    <a:lstStyle/>
                    <a:p>
                      <a:pPr marL="0" marR="0" algn="ctr">
                        <a:spcBef>
                          <a:spcPts val="0"/>
                        </a:spcBef>
                        <a:spcAft>
                          <a:spcPts val="0"/>
                        </a:spcAft>
                      </a:pPr>
                      <a:r>
                        <a:rPr lang="en-US" sz="3000" b="1">
                          <a:solidFill>
                            <a:srgbClr val="000000"/>
                          </a:solidFill>
                          <a:latin typeface="Arial" pitchFamily="34" charset="0"/>
                          <a:ea typeface="Times New Roman"/>
                          <a:cs typeface="Arial" pitchFamily="34" charset="0"/>
                        </a:rPr>
                        <a:t>MDI</a:t>
                      </a:r>
                      <a:endParaRPr lang="en-US" sz="3000">
                        <a:solidFill>
                          <a:srgbClr val="000000"/>
                        </a:solidFill>
                        <a:latin typeface="Arial" pitchFamily="34" charset="0"/>
                        <a:ea typeface="Calibri"/>
                        <a:cs typeface="Arial" pitchFamily="34" charset="0"/>
                      </a:endParaRPr>
                    </a:p>
                  </a:txBody>
                  <a:tcPr marL="68580" marR="68580" marT="0" marB="0">
                    <a:lnL>
                      <a:noFill/>
                    </a:lnL>
                    <a:lnR>
                      <a:noFill/>
                    </a:lnR>
                    <a:lnT>
                      <a:noFill/>
                    </a:lnT>
                    <a:lnB>
                      <a:noFill/>
                    </a:lnB>
                    <a:solidFill>
                      <a:srgbClr val="C0C0C0"/>
                    </a:solidFill>
                  </a:tcPr>
                </a:tc>
                <a:tc>
                  <a:txBody>
                    <a:bodyPr/>
                    <a:lstStyle/>
                    <a:p>
                      <a:pPr marL="0" marR="0" algn="ctr">
                        <a:spcBef>
                          <a:spcPts val="0"/>
                        </a:spcBef>
                        <a:spcAft>
                          <a:spcPts val="0"/>
                        </a:spcAft>
                      </a:pPr>
                      <a:r>
                        <a:rPr lang="en-US" sz="3000">
                          <a:solidFill>
                            <a:srgbClr val="000000"/>
                          </a:solidFill>
                          <a:latin typeface="Arial" pitchFamily="34" charset="0"/>
                          <a:ea typeface="Times New Roman"/>
                          <a:cs typeface="Arial" pitchFamily="34" charset="0"/>
                        </a:rPr>
                        <a:t>0.842</a:t>
                      </a:r>
                      <a:endParaRPr lang="en-US" sz="3000">
                        <a:solidFill>
                          <a:srgbClr val="000000"/>
                        </a:solidFill>
                        <a:latin typeface="Arial" pitchFamily="34" charset="0"/>
                        <a:ea typeface="Calibri"/>
                        <a:cs typeface="Arial" pitchFamily="34" charset="0"/>
                      </a:endParaRPr>
                    </a:p>
                  </a:txBody>
                  <a:tcPr marL="68580" marR="68580" marT="0" marB="0">
                    <a:lnL>
                      <a:noFill/>
                    </a:lnL>
                    <a:lnR>
                      <a:noFill/>
                    </a:lnR>
                    <a:lnT>
                      <a:noFill/>
                    </a:lnT>
                    <a:lnB>
                      <a:noFill/>
                    </a:lnB>
                    <a:solidFill>
                      <a:srgbClr val="C0C0C0"/>
                    </a:solidFill>
                  </a:tcPr>
                </a:tc>
                <a:tc>
                  <a:txBody>
                    <a:bodyPr/>
                    <a:lstStyle/>
                    <a:p>
                      <a:pPr marL="0" marR="0" algn="ctr">
                        <a:spcBef>
                          <a:spcPts val="0"/>
                        </a:spcBef>
                        <a:spcAft>
                          <a:spcPts val="0"/>
                        </a:spcAft>
                      </a:pPr>
                      <a:r>
                        <a:rPr lang="en-US" sz="3000" dirty="0">
                          <a:solidFill>
                            <a:srgbClr val="000000"/>
                          </a:solidFill>
                          <a:latin typeface="Arial" pitchFamily="34" charset="0"/>
                          <a:ea typeface="Times New Roman"/>
                          <a:cs typeface="Arial" pitchFamily="34" charset="0"/>
                        </a:rPr>
                        <a:t>19.74</a:t>
                      </a:r>
                      <a:endParaRPr lang="en-US" sz="3000" dirty="0">
                        <a:solidFill>
                          <a:srgbClr val="000000"/>
                        </a:solidFill>
                        <a:latin typeface="Arial" pitchFamily="34" charset="0"/>
                        <a:ea typeface="Calibri"/>
                        <a:cs typeface="Arial" pitchFamily="34" charset="0"/>
                      </a:endParaRPr>
                    </a:p>
                  </a:txBody>
                  <a:tcPr marL="68580" marR="68580" marT="0" marB="0">
                    <a:lnL>
                      <a:noFill/>
                    </a:lnL>
                    <a:lnR>
                      <a:noFill/>
                    </a:lnR>
                    <a:lnT>
                      <a:noFill/>
                    </a:lnT>
                    <a:lnB>
                      <a:noFill/>
                    </a:lnB>
                    <a:solidFill>
                      <a:srgbClr val="C0C0C0"/>
                    </a:solidFill>
                  </a:tcPr>
                </a:tc>
                <a:tc>
                  <a:txBody>
                    <a:bodyPr/>
                    <a:lstStyle/>
                    <a:p>
                      <a:pPr marL="0" marR="0" algn="ctr">
                        <a:spcBef>
                          <a:spcPts val="0"/>
                        </a:spcBef>
                        <a:spcAft>
                          <a:spcPts val="0"/>
                        </a:spcAft>
                      </a:pPr>
                      <a:r>
                        <a:rPr lang="en-US" sz="3000">
                          <a:solidFill>
                            <a:srgbClr val="000000"/>
                          </a:solidFill>
                          <a:latin typeface="Arial" pitchFamily="34" charset="0"/>
                          <a:ea typeface="Times New Roman"/>
                          <a:cs typeface="Arial" pitchFamily="34" charset="0"/>
                        </a:rPr>
                        <a:t>98.72</a:t>
                      </a:r>
                      <a:endParaRPr lang="en-US" sz="3000">
                        <a:solidFill>
                          <a:srgbClr val="000000"/>
                        </a:solidFill>
                        <a:latin typeface="Arial" pitchFamily="34" charset="0"/>
                        <a:ea typeface="Calibri"/>
                        <a:cs typeface="Arial" pitchFamily="34" charset="0"/>
                      </a:endParaRPr>
                    </a:p>
                  </a:txBody>
                  <a:tcPr marL="68580" marR="68580" marT="0" marB="0">
                    <a:lnL>
                      <a:noFill/>
                    </a:lnL>
                    <a:lnR>
                      <a:noFill/>
                    </a:lnR>
                    <a:lnT>
                      <a:noFill/>
                    </a:lnT>
                    <a:lnB>
                      <a:noFill/>
                    </a:lnB>
                    <a:solidFill>
                      <a:srgbClr val="C0C0C0"/>
                    </a:solidFill>
                  </a:tcPr>
                </a:tc>
                <a:tc>
                  <a:txBody>
                    <a:bodyPr/>
                    <a:lstStyle/>
                    <a:p>
                      <a:pPr marL="0" marR="0" algn="ctr">
                        <a:spcBef>
                          <a:spcPts val="0"/>
                        </a:spcBef>
                        <a:spcAft>
                          <a:spcPts val="0"/>
                        </a:spcAft>
                      </a:pPr>
                      <a:r>
                        <a:rPr lang="en-US" sz="3000" dirty="0">
                          <a:solidFill>
                            <a:srgbClr val="000000"/>
                          </a:solidFill>
                          <a:latin typeface="Arial" pitchFamily="34" charset="0"/>
                          <a:ea typeface="Times New Roman"/>
                          <a:cs typeface="Arial" pitchFamily="34" charset="0"/>
                        </a:rPr>
                        <a:t>21.94</a:t>
                      </a:r>
                      <a:endParaRPr lang="en-US" sz="3000" dirty="0">
                        <a:solidFill>
                          <a:srgbClr val="000000"/>
                        </a:solidFill>
                        <a:latin typeface="Arial" pitchFamily="34" charset="0"/>
                        <a:ea typeface="Calibri"/>
                        <a:cs typeface="Arial" pitchFamily="34" charset="0"/>
                      </a:endParaRPr>
                    </a:p>
                  </a:txBody>
                  <a:tcPr marL="68580" marR="68580" marT="0" marB="0">
                    <a:lnL>
                      <a:noFill/>
                    </a:lnL>
                    <a:lnR>
                      <a:noFill/>
                    </a:lnR>
                    <a:lnT>
                      <a:noFill/>
                    </a:lnT>
                    <a:lnB>
                      <a:noFill/>
                    </a:lnB>
                    <a:solidFill>
                      <a:srgbClr val="C0C0C0"/>
                    </a:solidFill>
                  </a:tcPr>
                </a:tc>
              </a:tr>
              <a:tr h="594012">
                <a:tc>
                  <a:txBody>
                    <a:bodyPr/>
                    <a:lstStyle/>
                    <a:p>
                      <a:pPr marL="0" marR="0" algn="ctr">
                        <a:spcBef>
                          <a:spcPts val="0"/>
                        </a:spcBef>
                        <a:spcAft>
                          <a:spcPts val="0"/>
                        </a:spcAft>
                      </a:pPr>
                      <a:r>
                        <a:rPr lang="en-US" sz="3000" b="1" dirty="0">
                          <a:solidFill>
                            <a:srgbClr val="000000"/>
                          </a:solidFill>
                          <a:latin typeface="Arial" pitchFamily="34" charset="0"/>
                          <a:ea typeface="Times New Roman"/>
                          <a:cs typeface="Arial" pitchFamily="34" charset="0"/>
                        </a:rPr>
                        <a:t>60cc </a:t>
                      </a:r>
                      <a:r>
                        <a:rPr lang="en-US" sz="3000" b="1" dirty="0" smtClean="0">
                          <a:solidFill>
                            <a:srgbClr val="000000"/>
                          </a:solidFill>
                          <a:latin typeface="Arial" pitchFamily="34" charset="0"/>
                          <a:ea typeface="Times New Roman"/>
                          <a:cs typeface="Arial" pitchFamily="34" charset="0"/>
                        </a:rPr>
                        <a:t>Syringe</a:t>
                      </a:r>
                      <a:endParaRPr lang="en-US" sz="3000" dirty="0">
                        <a:solidFill>
                          <a:srgbClr val="000000"/>
                        </a:solidFill>
                        <a:latin typeface="Arial" pitchFamily="34" charset="0"/>
                        <a:ea typeface="Calibri"/>
                        <a:cs typeface="Arial" pitchFamily="34"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3000" dirty="0">
                          <a:solidFill>
                            <a:srgbClr val="000000"/>
                          </a:solidFill>
                          <a:latin typeface="Arial" pitchFamily="34" charset="0"/>
                          <a:ea typeface="Times New Roman"/>
                          <a:cs typeface="Arial" pitchFamily="34" charset="0"/>
                        </a:rPr>
                        <a:t>0.727</a:t>
                      </a:r>
                      <a:endParaRPr lang="en-US" sz="3000" dirty="0">
                        <a:solidFill>
                          <a:srgbClr val="000000"/>
                        </a:solidFill>
                        <a:latin typeface="Arial" pitchFamily="34" charset="0"/>
                        <a:ea typeface="Calibri"/>
                        <a:cs typeface="Arial" pitchFamily="34"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3000" dirty="0">
                          <a:solidFill>
                            <a:srgbClr val="000000"/>
                          </a:solidFill>
                          <a:latin typeface="Arial" pitchFamily="34" charset="0"/>
                          <a:ea typeface="Times New Roman"/>
                          <a:cs typeface="Arial" pitchFamily="34" charset="0"/>
                        </a:rPr>
                        <a:t>17.04</a:t>
                      </a:r>
                      <a:endParaRPr lang="en-US" sz="3000" dirty="0">
                        <a:solidFill>
                          <a:srgbClr val="000000"/>
                        </a:solidFill>
                        <a:latin typeface="Arial" pitchFamily="34" charset="0"/>
                        <a:ea typeface="Calibri"/>
                        <a:cs typeface="Arial" pitchFamily="34"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3000" dirty="0">
                          <a:solidFill>
                            <a:srgbClr val="000000"/>
                          </a:solidFill>
                          <a:latin typeface="Arial" pitchFamily="34" charset="0"/>
                          <a:ea typeface="Times New Roman"/>
                          <a:cs typeface="Arial" pitchFamily="34" charset="0"/>
                        </a:rPr>
                        <a:t>85.23</a:t>
                      </a:r>
                      <a:endParaRPr lang="en-US" sz="3000" dirty="0">
                        <a:solidFill>
                          <a:srgbClr val="000000"/>
                        </a:solidFill>
                        <a:latin typeface="Arial" pitchFamily="34" charset="0"/>
                        <a:ea typeface="Calibri"/>
                        <a:cs typeface="Arial" pitchFamily="34"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3000" dirty="0">
                          <a:solidFill>
                            <a:srgbClr val="000000"/>
                          </a:solidFill>
                          <a:latin typeface="Arial" pitchFamily="34" charset="0"/>
                          <a:ea typeface="Times New Roman"/>
                          <a:cs typeface="Arial" pitchFamily="34" charset="0"/>
                        </a:rPr>
                        <a:t>18.94</a:t>
                      </a:r>
                      <a:endParaRPr lang="en-US" sz="3000" dirty="0">
                        <a:solidFill>
                          <a:srgbClr val="000000"/>
                        </a:solidFill>
                        <a:latin typeface="Arial" pitchFamily="34" charset="0"/>
                        <a:ea typeface="Calibri"/>
                        <a:cs typeface="Arial" pitchFamily="34" charset="0"/>
                      </a:endParaRPr>
                    </a:p>
                  </a:txBody>
                  <a:tcPr marL="68580" marR="68580" marT="0" marB="0">
                    <a:lnL>
                      <a:noFill/>
                    </a:lnL>
                    <a:lnR>
                      <a:noFill/>
                    </a:lnR>
                    <a:lnT>
                      <a:noFill/>
                    </a:lnT>
                    <a:lnB>
                      <a:noFill/>
                    </a:lnB>
                  </a:tcPr>
                </a:tc>
              </a:tr>
              <a:tr h="594012">
                <a:tc>
                  <a:txBody>
                    <a:bodyPr/>
                    <a:lstStyle/>
                    <a:p>
                      <a:pPr marL="0" marR="0" algn="ctr">
                        <a:spcBef>
                          <a:spcPts val="0"/>
                        </a:spcBef>
                        <a:spcAft>
                          <a:spcPts val="0"/>
                        </a:spcAft>
                      </a:pPr>
                      <a:r>
                        <a:rPr lang="en-US" sz="3000" b="1" dirty="0">
                          <a:solidFill>
                            <a:srgbClr val="000000"/>
                          </a:solidFill>
                          <a:latin typeface="Arial" pitchFamily="34" charset="0"/>
                          <a:ea typeface="Times New Roman"/>
                          <a:cs typeface="Arial" pitchFamily="34" charset="0"/>
                        </a:rPr>
                        <a:t>Bronchodilator Tee</a:t>
                      </a:r>
                      <a:endParaRPr lang="en-US" sz="3000" dirty="0">
                        <a:solidFill>
                          <a:srgbClr val="000000"/>
                        </a:solidFill>
                        <a:latin typeface="Arial" pitchFamily="34" charset="0"/>
                        <a:ea typeface="Calibri"/>
                        <a:cs typeface="Arial"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3000">
                          <a:solidFill>
                            <a:srgbClr val="000000"/>
                          </a:solidFill>
                          <a:latin typeface="Arial" pitchFamily="34" charset="0"/>
                          <a:ea typeface="Times New Roman"/>
                          <a:cs typeface="Arial" pitchFamily="34" charset="0"/>
                        </a:rPr>
                        <a:t>0.109</a:t>
                      </a:r>
                      <a:endParaRPr lang="en-US" sz="3000">
                        <a:solidFill>
                          <a:srgbClr val="000000"/>
                        </a:solidFill>
                        <a:latin typeface="Arial" pitchFamily="34" charset="0"/>
                        <a:ea typeface="Calibri"/>
                        <a:cs typeface="Arial"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3000" dirty="0">
                          <a:solidFill>
                            <a:srgbClr val="000000"/>
                          </a:solidFill>
                          <a:latin typeface="Arial" pitchFamily="34" charset="0"/>
                          <a:ea typeface="Times New Roman"/>
                          <a:cs typeface="Arial" pitchFamily="34" charset="0"/>
                        </a:rPr>
                        <a:t>2.57</a:t>
                      </a:r>
                      <a:endParaRPr lang="en-US" sz="3000" dirty="0">
                        <a:solidFill>
                          <a:srgbClr val="000000"/>
                        </a:solidFill>
                        <a:latin typeface="Arial" pitchFamily="34" charset="0"/>
                        <a:ea typeface="Calibri"/>
                        <a:cs typeface="Arial"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3000" dirty="0">
                          <a:solidFill>
                            <a:srgbClr val="000000"/>
                          </a:solidFill>
                          <a:latin typeface="Arial" pitchFamily="34" charset="0"/>
                          <a:ea typeface="Times New Roman"/>
                          <a:cs typeface="Arial" pitchFamily="34" charset="0"/>
                        </a:rPr>
                        <a:t>12.83</a:t>
                      </a:r>
                      <a:endParaRPr lang="en-US" sz="3000" dirty="0">
                        <a:solidFill>
                          <a:srgbClr val="000000"/>
                        </a:solidFill>
                        <a:latin typeface="Arial" pitchFamily="34" charset="0"/>
                        <a:ea typeface="Calibri"/>
                        <a:cs typeface="Arial"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3000" dirty="0">
                          <a:solidFill>
                            <a:srgbClr val="000000"/>
                          </a:solidFill>
                          <a:latin typeface="Arial" pitchFamily="34" charset="0"/>
                          <a:ea typeface="Times New Roman"/>
                          <a:cs typeface="Arial" pitchFamily="34" charset="0"/>
                        </a:rPr>
                        <a:t>2.85</a:t>
                      </a:r>
                      <a:endParaRPr lang="en-US" sz="3000" dirty="0">
                        <a:solidFill>
                          <a:srgbClr val="000000"/>
                        </a:solidFill>
                        <a:latin typeface="Arial" pitchFamily="34" charset="0"/>
                        <a:ea typeface="Calibri"/>
                        <a:cs typeface="Arial"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C0C0C0"/>
                    </a:solidFill>
                  </a:tcPr>
                </a:tc>
              </a:tr>
            </a:tbl>
          </a:graphicData>
        </a:graphic>
      </p:graphicFrame>
      <p:graphicFrame>
        <p:nvGraphicFramePr>
          <p:cNvPr id="24" name="Chart 23"/>
          <p:cNvGraphicFramePr/>
          <p:nvPr/>
        </p:nvGraphicFramePr>
        <p:xfrm>
          <a:off x="35433000" y="19659600"/>
          <a:ext cx="6705600" cy="3810000"/>
        </p:xfrm>
        <a:graphic>
          <a:graphicData uri="http://schemas.openxmlformats.org/drawingml/2006/chart">
            <c:chart xmlns:c="http://schemas.openxmlformats.org/drawingml/2006/chart" xmlns:r="http://schemas.openxmlformats.org/officeDocument/2006/relationships" r:id="rId7"/>
          </a:graphicData>
        </a:graphic>
      </p:graphicFrame>
      <p:pic>
        <p:nvPicPr>
          <p:cNvPr id="1026" name="Picture 2"/>
          <p:cNvPicPr>
            <a:picLocks noChangeAspect="1" noChangeArrowheads="1"/>
          </p:cNvPicPr>
          <p:nvPr/>
        </p:nvPicPr>
        <p:blipFill>
          <a:blip r:embed="rId8" cstate="print"/>
          <a:srcRect l="41215" t="17708" r="42972" b="9375"/>
          <a:stretch>
            <a:fillRect/>
          </a:stretch>
        </p:blipFill>
        <p:spPr bwMode="auto">
          <a:xfrm>
            <a:off x="19812000" y="8153400"/>
            <a:ext cx="5486400" cy="9402309"/>
          </a:xfrm>
          <a:prstGeom prst="rect">
            <a:avLst/>
          </a:prstGeom>
          <a:noFill/>
          <a:ln w="9525">
            <a:noFill/>
            <a:miter lim="800000"/>
            <a:headEnd/>
            <a:tailEnd/>
          </a:ln>
        </p:spPr>
      </p:pic>
      <p:pic>
        <p:nvPicPr>
          <p:cNvPr id="1027" name="Picture 3"/>
          <p:cNvPicPr>
            <a:picLocks noChangeAspect="1" noChangeArrowheads="1"/>
          </p:cNvPicPr>
          <p:nvPr/>
        </p:nvPicPr>
        <p:blipFill>
          <a:blip r:embed="rId9" cstate="print"/>
          <a:srcRect l="14861" t="22917" r="23646" b="28125"/>
          <a:stretch>
            <a:fillRect/>
          </a:stretch>
        </p:blipFill>
        <p:spPr bwMode="auto">
          <a:xfrm rot="5400000">
            <a:off x="24799933" y="10099667"/>
            <a:ext cx="9400032" cy="5507498"/>
          </a:xfrm>
          <a:prstGeom prst="rect">
            <a:avLst/>
          </a:prstGeom>
          <a:noFill/>
          <a:ln w="9525">
            <a:noFill/>
            <a:miter lim="800000"/>
            <a:headEnd/>
            <a:tailEnd/>
          </a:ln>
        </p:spPr>
      </p:pic>
      <p:sp>
        <p:nvSpPr>
          <p:cNvPr id="32" name="TextBox 31"/>
          <p:cNvSpPr txBox="1"/>
          <p:nvPr/>
        </p:nvSpPr>
        <p:spPr>
          <a:xfrm>
            <a:off x="42900600" y="20365283"/>
            <a:ext cx="8077200" cy="4247317"/>
          </a:xfrm>
          <a:prstGeom prst="rect">
            <a:avLst/>
          </a:prstGeom>
          <a:noFill/>
        </p:spPr>
        <p:txBody>
          <a:bodyPr wrap="square" rtlCol="0">
            <a:spAutoFit/>
          </a:bodyPr>
          <a:lstStyle/>
          <a:p>
            <a:pPr>
              <a:lnSpc>
                <a:spcPct val="150000"/>
              </a:lnSpc>
              <a:buFont typeface="Arial" pitchFamily="34" charset="0"/>
              <a:buChar char="•"/>
            </a:pPr>
            <a:r>
              <a:rPr lang="en-US" sz="3000" dirty="0" smtClean="0"/>
              <a:t> </a:t>
            </a:r>
            <a:r>
              <a:rPr lang="en-US" sz="3000" dirty="0" smtClean="0">
                <a:latin typeface="Arial" pitchFamily="34" charset="0"/>
                <a:cs typeface="Arial" pitchFamily="34" charset="0"/>
              </a:rPr>
              <a:t>5 actuation per test into 5 ml of </a:t>
            </a:r>
            <a:r>
              <a:rPr lang="en-US" sz="3000" dirty="0" err="1" smtClean="0">
                <a:latin typeface="Arial" pitchFamily="34" charset="0"/>
                <a:cs typeface="Arial" pitchFamily="34" charset="0"/>
              </a:rPr>
              <a:t>NaOH</a:t>
            </a:r>
            <a:r>
              <a:rPr lang="en-US" sz="3000" dirty="0" smtClean="0">
                <a:latin typeface="Arial" pitchFamily="34" charset="0"/>
                <a:cs typeface="Arial" pitchFamily="34" charset="0"/>
              </a:rPr>
              <a:t> (1 M)</a:t>
            </a:r>
          </a:p>
          <a:p>
            <a:pPr>
              <a:lnSpc>
                <a:spcPct val="150000"/>
              </a:lnSpc>
              <a:buFont typeface="Arial" pitchFamily="34" charset="0"/>
              <a:buChar char="•"/>
            </a:pPr>
            <a:r>
              <a:rPr lang="en-US" sz="3000" dirty="0" smtClean="0">
                <a:latin typeface="Arial" pitchFamily="34" charset="0"/>
                <a:cs typeface="Arial" pitchFamily="34" charset="0"/>
              </a:rPr>
              <a:t> Max of 450 </a:t>
            </a:r>
            <a:r>
              <a:rPr lang="en-US" sz="3000" dirty="0" smtClean="0">
                <a:solidFill>
                  <a:srgbClr val="000000"/>
                </a:solidFill>
                <a:latin typeface="Arial" pitchFamily="34" charset="0"/>
                <a:cs typeface="Arial" pitchFamily="34" charset="0"/>
              </a:rPr>
              <a:t>µ</a:t>
            </a:r>
            <a:r>
              <a:rPr lang="en-US" sz="3000" dirty="0" smtClean="0">
                <a:latin typeface="Arial" pitchFamily="34" charset="0"/>
                <a:cs typeface="Arial" pitchFamily="34" charset="0"/>
              </a:rPr>
              <a:t>g </a:t>
            </a:r>
            <a:r>
              <a:rPr lang="en-US" sz="3000" dirty="0" err="1" smtClean="0">
                <a:latin typeface="Arial" pitchFamily="34" charset="0"/>
                <a:cs typeface="Arial" pitchFamily="34" charset="0"/>
              </a:rPr>
              <a:t>albuterol</a:t>
            </a:r>
            <a:r>
              <a:rPr lang="en-US" sz="3000" dirty="0" smtClean="0">
                <a:latin typeface="Arial" pitchFamily="34" charset="0"/>
                <a:cs typeface="Arial" pitchFamily="34" charset="0"/>
              </a:rPr>
              <a:t> per test</a:t>
            </a:r>
          </a:p>
          <a:p>
            <a:pPr>
              <a:lnSpc>
                <a:spcPct val="150000"/>
              </a:lnSpc>
              <a:buFont typeface="Arial" pitchFamily="34" charset="0"/>
              <a:buChar char="•"/>
            </a:pPr>
            <a:r>
              <a:rPr lang="en-US" sz="3000" dirty="0" smtClean="0">
                <a:latin typeface="Arial" pitchFamily="34" charset="0"/>
                <a:cs typeface="Arial" pitchFamily="34" charset="0"/>
              </a:rPr>
              <a:t> Constant flow rate (~8 L/min)</a:t>
            </a:r>
          </a:p>
          <a:p>
            <a:pPr>
              <a:lnSpc>
                <a:spcPct val="150000"/>
              </a:lnSpc>
              <a:buFont typeface="Arial" pitchFamily="34" charset="0"/>
              <a:buChar char="•"/>
            </a:pPr>
            <a:r>
              <a:rPr lang="en-US" sz="3000" dirty="0" smtClean="0">
                <a:latin typeface="Arial" pitchFamily="34" charset="0"/>
                <a:cs typeface="Arial" pitchFamily="34" charset="0"/>
              </a:rPr>
              <a:t> 8 mm I.D. </a:t>
            </a:r>
            <a:r>
              <a:rPr lang="en-US" sz="3000" dirty="0" smtClean="0">
                <a:latin typeface="Arial" pitchFamily="34" charset="0"/>
                <a:cs typeface="Arial" pitchFamily="34" charset="0"/>
              </a:rPr>
              <a:t>ET </a:t>
            </a:r>
            <a:r>
              <a:rPr lang="en-US" sz="3000" dirty="0" smtClean="0">
                <a:latin typeface="Arial" pitchFamily="34" charset="0"/>
                <a:cs typeface="Arial" pitchFamily="34" charset="0"/>
              </a:rPr>
              <a:t>tube</a:t>
            </a:r>
          </a:p>
          <a:p>
            <a:pPr>
              <a:buFont typeface="Arial" pitchFamily="34" charset="0"/>
              <a:buChar char="•"/>
            </a:pPr>
            <a:endParaRPr lang="en-US" sz="3000" dirty="0" smtClean="0"/>
          </a:p>
          <a:p>
            <a:pPr>
              <a:buFont typeface="Arial" pitchFamily="34" charset="0"/>
              <a:buChar char="•"/>
            </a:pPr>
            <a:endParaRPr lang="en-US" sz="3000" dirty="0" smtClean="0"/>
          </a:p>
          <a:p>
            <a:endParaRPr lang="en-US" sz="3000" dirty="0" smtClean="0"/>
          </a:p>
        </p:txBody>
      </p:sp>
      <p:sp>
        <p:nvSpPr>
          <p:cNvPr id="33" name="TextBox 41"/>
          <p:cNvSpPr txBox="1">
            <a:spLocks noChangeArrowheads="1"/>
          </p:cNvSpPr>
          <p:nvPr/>
        </p:nvSpPr>
        <p:spPr bwMode="auto">
          <a:xfrm>
            <a:off x="35052000" y="33832800"/>
            <a:ext cx="16005175" cy="1108075"/>
          </a:xfrm>
          <a:prstGeom prst="rect">
            <a:avLst/>
          </a:prstGeom>
          <a:noFill/>
          <a:ln w="9525">
            <a:noFill/>
            <a:miter lim="800000"/>
            <a:headEnd/>
            <a:tailEnd/>
          </a:ln>
        </p:spPr>
        <p:txBody>
          <a:bodyPr wrap="square">
            <a:spAutoFit/>
          </a:bodyPr>
          <a:lstStyle/>
          <a:p>
            <a:pPr algn="ctr"/>
            <a:r>
              <a:rPr lang="en-US" sz="6600" dirty="0" smtClean="0">
                <a:latin typeface="Arial Black" pitchFamily="34" charset="0"/>
              </a:rPr>
              <a:t>Special Thanks</a:t>
            </a:r>
            <a:endParaRPr lang="en-US" sz="6600" dirty="0"/>
          </a:p>
        </p:txBody>
      </p:sp>
      <p:sp>
        <p:nvSpPr>
          <p:cNvPr id="35" name="TextBox 34"/>
          <p:cNvSpPr txBox="1"/>
          <p:nvPr/>
        </p:nvSpPr>
        <p:spPr>
          <a:xfrm>
            <a:off x="35509200" y="30656748"/>
            <a:ext cx="15087600" cy="3785652"/>
          </a:xfrm>
          <a:prstGeom prst="rect">
            <a:avLst/>
          </a:prstGeom>
          <a:noFill/>
        </p:spPr>
        <p:txBody>
          <a:bodyPr wrap="square" rtlCol="0">
            <a:spAutoFit/>
          </a:bodyPr>
          <a:lstStyle/>
          <a:p>
            <a:pPr algn="just"/>
            <a:r>
              <a:rPr lang="en-US" sz="3000" dirty="0" smtClean="0">
                <a:latin typeface="Arial" charset="0"/>
                <a:cs typeface="Arial" charset="0"/>
                <a:sym typeface="Arial" charset="0"/>
              </a:rPr>
              <a:t>This semester we made several </a:t>
            </a:r>
            <a:r>
              <a:rPr lang="en-US" sz="3000" dirty="0" smtClean="0">
                <a:latin typeface="Arial" charset="0"/>
                <a:cs typeface="Arial" charset="0"/>
                <a:sym typeface="Arial" charset="0"/>
              </a:rPr>
              <a:t>functional design </a:t>
            </a:r>
            <a:r>
              <a:rPr lang="en-US" sz="3000" dirty="0" smtClean="0">
                <a:latin typeface="Arial" charset="0"/>
                <a:cs typeface="Arial" charset="0"/>
                <a:sym typeface="Arial" charset="0"/>
              </a:rPr>
              <a:t>changes which adversely affected the spray characteristics of our prototype.  However, we successfully </a:t>
            </a:r>
            <a:r>
              <a:rPr lang="en-US" sz="3000" dirty="0" smtClean="0">
                <a:latin typeface="Arial" charset="0"/>
                <a:cs typeface="Arial" charset="0"/>
                <a:sym typeface="Arial" charset="0"/>
              </a:rPr>
              <a:t>made structural changes that produced </a:t>
            </a:r>
            <a:r>
              <a:rPr lang="en-US" sz="3000" dirty="0" smtClean="0">
                <a:latin typeface="Arial" charset="0"/>
                <a:cs typeface="Arial" charset="0"/>
                <a:sym typeface="Arial" charset="0"/>
              </a:rPr>
              <a:t>a commercial-ready </a:t>
            </a:r>
            <a:r>
              <a:rPr lang="en-US" sz="3000" dirty="0" smtClean="0">
                <a:latin typeface="Arial" charset="0"/>
                <a:cs typeface="Arial" charset="0"/>
                <a:sym typeface="Arial" charset="0"/>
              </a:rPr>
              <a:t>product and thus filed </a:t>
            </a:r>
            <a:r>
              <a:rPr lang="en-US" sz="3000" dirty="0" smtClean="0">
                <a:latin typeface="Arial" charset="0"/>
                <a:cs typeface="Arial" charset="0"/>
                <a:sym typeface="Arial" charset="0"/>
              </a:rPr>
              <a:t>a design patent with a private attorney.  Going forward we will incorporate elements of both designs to create a final </a:t>
            </a:r>
            <a:r>
              <a:rPr lang="en-US" sz="3000" dirty="0" smtClean="0">
                <a:latin typeface="Arial" charset="0"/>
                <a:cs typeface="Arial" charset="0"/>
                <a:sym typeface="Arial" charset="0"/>
              </a:rPr>
              <a:t>product that </a:t>
            </a:r>
            <a:r>
              <a:rPr lang="en-US" sz="3000" dirty="0" smtClean="0">
                <a:latin typeface="Arial" charset="0"/>
                <a:cs typeface="Arial" charset="0"/>
                <a:sym typeface="Arial" charset="0"/>
              </a:rPr>
              <a:t>is both highly effective at delivering </a:t>
            </a:r>
            <a:r>
              <a:rPr lang="en-US" sz="3000" dirty="0" smtClean="0">
                <a:latin typeface="Arial" charset="0"/>
                <a:cs typeface="Arial" charset="0"/>
                <a:sym typeface="Arial" charset="0"/>
              </a:rPr>
              <a:t>significant amounts </a:t>
            </a:r>
            <a:r>
              <a:rPr lang="en-US" sz="3000" dirty="0" smtClean="0">
                <a:latin typeface="Arial" charset="0"/>
                <a:cs typeface="Arial" charset="0"/>
                <a:sym typeface="Arial" charset="0"/>
              </a:rPr>
              <a:t>of </a:t>
            </a:r>
            <a:r>
              <a:rPr lang="en-US" sz="3000" dirty="0" err="1" smtClean="0">
                <a:latin typeface="Arial" charset="0"/>
                <a:cs typeface="Arial" charset="0"/>
                <a:sym typeface="Arial" charset="0"/>
              </a:rPr>
              <a:t>albuterol</a:t>
            </a:r>
            <a:r>
              <a:rPr lang="en-US" sz="3000" dirty="0" smtClean="0">
                <a:latin typeface="Arial" charset="0"/>
                <a:cs typeface="Arial" charset="0"/>
                <a:sym typeface="Arial" charset="0"/>
              </a:rPr>
              <a:t> in the size range of 5-10 </a:t>
            </a:r>
            <a:r>
              <a:rPr lang="en-US" sz="3200" dirty="0" smtClean="0"/>
              <a:t>µm</a:t>
            </a:r>
            <a:r>
              <a:rPr lang="en-US" sz="3200" b="1" dirty="0" smtClean="0"/>
              <a:t> </a:t>
            </a:r>
            <a:r>
              <a:rPr lang="en-US" sz="3000" dirty="0" smtClean="0">
                <a:latin typeface="Arial" charset="0"/>
                <a:cs typeface="Arial" charset="0"/>
                <a:sym typeface="Arial" charset="0"/>
              </a:rPr>
              <a:t>and easily mass-</a:t>
            </a:r>
            <a:r>
              <a:rPr lang="en-US" sz="3000" dirty="0" err="1" smtClean="0">
                <a:latin typeface="Arial" charset="0"/>
                <a:cs typeface="Arial" charset="0"/>
                <a:sym typeface="Arial" charset="0"/>
              </a:rPr>
              <a:t>producable</a:t>
            </a:r>
            <a:r>
              <a:rPr lang="en-US" sz="3000" dirty="0" smtClean="0">
                <a:latin typeface="Arial" charset="0"/>
                <a:cs typeface="Arial" charset="0"/>
                <a:sym typeface="Arial" charset="0"/>
              </a:rPr>
              <a:t>.</a:t>
            </a:r>
            <a:endParaRPr lang="en-US" sz="3000" dirty="0" smtClean="0">
              <a:latin typeface="Arial" charset="0"/>
              <a:cs typeface="Arial" charset="0"/>
              <a:sym typeface="Arial" charset="0"/>
            </a:endParaRPr>
          </a:p>
          <a:p>
            <a:pPr>
              <a:buFont typeface="Arial" pitchFamily="34" charset="0"/>
              <a:buChar char="•"/>
            </a:pPr>
            <a:endParaRPr lang="en-US" sz="3000" dirty="0" smtClean="0">
              <a:latin typeface="Arial" pitchFamily="34" charset="0"/>
              <a:cs typeface="Arial" pitchFamily="34" charset="0"/>
            </a:endParaRPr>
          </a:p>
          <a:p>
            <a:pPr>
              <a:buFont typeface="Arial" pitchFamily="34" charset="0"/>
              <a:buChar char="•"/>
            </a:pPr>
            <a:endParaRPr lang="en-US" sz="3000" dirty="0">
              <a:latin typeface="Arial" pitchFamily="34" charset="0"/>
              <a:cs typeface="Arial" pitchFamily="34" charset="0"/>
            </a:endParaRPr>
          </a:p>
        </p:txBody>
      </p:sp>
      <p:sp>
        <p:nvSpPr>
          <p:cNvPr id="36" name="TextBox 41"/>
          <p:cNvSpPr txBox="1">
            <a:spLocks noChangeArrowheads="1"/>
          </p:cNvSpPr>
          <p:nvPr/>
        </p:nvSpPr>
        <p:spPr bwMode="auto">
          <a:xfrm>
            <a:off x="35052000" y="29600525"/>
            <a:ext cx="16002000" cy="1108075"/>
          </a:xfrm>
          <a:prstGeom prst="rect">
            <a:avLst/>
          </a:prstGeom>
          <a:noFill/>
          <a:ln w="9525">
            <a:noFill/>
            <a:miter lim="800000"/>
            <a:headEnd/>
            <a:tailEnd/>
          </a:ln>
        </p:spPr>
        <p:txBody>
          <a:bodyPr wrap="square">
            <a:spAutoFit/>
          </a:bodyPr>
          <a:lstStyle/>
          <a:p>
            <a:pPr algn="ctr"/>
            <a:r>
              <a:rPr lang="en-US" sz="6600" dirty="0" smtClean="0">
                <a:latin typeface="Arial Black" pitchFamily="34" charset="0"/>
              </a:rPr>
              <a:t>Conclusion</a:t>
            </a:r>
            <a:endParaRPr lang="en-US" sz="6600" dirty="0"/>
          </a:p>
        </p:txBody>
      </p:sp>
      <p:sp>
        <p:nvSpPr>
          <p:cNvPr id="37" name="TextBox 36"/>
          <p:cNvSpPr txBox="1"/>
          <p:nvPr/>
        </p:nvSpPr>
        <p:spPr>
          <a:xfrm>
            <a:off x="35052000" y="34975800"/>
            <a:ext cx="16002000" cy="2862322"/>
          </a:xfrm>
          <a:prstGeom prst="rect">
            <a:avLst/>
          </a:prstGeom>
          <a:noFill/>
        </p:spPr>
        <p:txBody>
          <a:bodyPr wrap="square" rtlCol="0">
            <a:spAutoFit/>
          </a:bodyPr>
          <a:lstStyle/>
          <a:p>
            <a:pPr marL="685800" indent="-266700">
              <a:buFont typeface="Arial" pitchFamily="34" charset="0"/>
              <a:buChar char="•"/>
            </a:pPr>
            <a:r>
              <a:rPr lang="en-US" sz="2000" dirty="0" smtClean="0">
                <a:latin typeface="Arial" pitchFamily="34" charset="0"/>
                <a:cs typeface="Arial" pitchFamily="34" charset="0"/>
              </a:rPr>
              <a:t> Mark Schroeder – MD, UW-Hospital </a:t>
            </a:r>
          </a:p>
          <a:p>
            <a:pPr marL="685800" indent="-266700">
              <a:buFont typeface="Arial" pitchFamily="34" charset="0"/>
              <a:buChar char="•"/>
            </a:pPr>
            <a:r>
              <a:rPr lang="en-US" sz="2000" dirty="0" smtClean="0">
                <a:latin typeface="Arial" pitchFamily="34" charset="0"/>
                <a:cs typeface="Arial" pitchFamily="34" charset="0"/>
              </a:rPr>
              <a:t> Professor Paul Thompson – </a:t>
            </a:r>
            <a:r>
              <a:rPr lang="en-US" sz="2000" dirty="0" smtClean="0">
                <a:latin typeface="Arial" pitchFamily="34" charset="0"/>
                <a:cs typeface="Arial" pitchFamily="34" charset="0"/>
              </a:rPr>
              <a:t>PhD. Department </a:t>
            </a:r>
            <a:r>
              <a:rPr lang="en-US" sz="2000" dirty="0" smtClean="0">
                <a:latin typeface="Arial" pitchFamily="34" charset="0"/>
                <a:cs typeface="Arial" pitchFamily="34" charset="0"/>
              </a:rPr>
              <a:t>of Biomedical Engineering</a:t>
            </a:r>
          </a:p>
          <a:p>
            <a:pPr marL="685800" indent="-266700">
              <a:buFont typeface="Arial" pitchFamily="34" charset="0"/>
              <a:buChar char="•"/>
            </a:pPr>
            <a:r>
              <a:rPr lang="en-US" sz="2000" dirty="0" smtClean="0">
                <a:latin typeface="Arial" pitchFamily="34" charset="0"/>
                <a:cs typeface="Arial" pitchFamily="34" charset="0"/>
              </a:rPr>
              <a:t> Anesthesiology Department – UW-Hospital</a:t>
            </a:r>
          </a:p>
          <a:p>
            <a:pPr marL="685800" indent="-266700">
              <a:buFont typeface="Arial" pitchFamily="34" charset="0"/>
              <a:buChar char="•"/>
            </a:pPr>
            <a:r>
              <a:rPr lang="en-US" sz="2000" dirty="0" smtClean="0">
                <a:latin typeface="Arial" pitchFamily="34" charset="0"/>
                <a:cs typeface="Arial" pitchFamily="34" charset="0"/>
              </a:rPr>
              <a:t>Adam </a:t>
            </a:r>
            <a:r>
              <a:rPr lang="en-US" sz="2000" dirty="0" err="1" smtClean="0">
                <a:latin typeface="Arial" pitchFamily="34" charset="0"/>
                <a:cs typeface="Arial" pitchFamily="34" charset="0"/>
              </a:rPr>
              <a:t>Mcneilly</a:t>
            </a:r>
            <a:r>
              <a:rPr lang="en-US" sz="2000" dirty="0" smtClean="0">
                <a:latin typeface="Arial" pitchFamily="34" charset="0"/>
                <a:cs typeface="Arial" pitchFamily="34" charset="0"/>
              </a:rPr>
              <a:t> and Professor </a:t>
            </a:r>
            <a:r>
              <a:rPr lang="en-US" sz="2000" dirty="0" err="1" smtClean="0">
                <a:latin typeface="Arial" pitchFamily="34" charset="0"/>
                <a:cs typeface="Arial" pitchFamily="34" charset="0"/>
              </a:rPr>
              <a:t>Jaal</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Ghandhi</a:t>
            </a:r>
            <a:r>
              <a:rPr lang="en-US" sz="2000" dirty="0" smtClean="0">
                <a:latin typeface="Arial" pitchFamily="34" charset="0"/>
                <a:cs typeface="Arial" pitchFamily="34" charset="0"/>
              </a:rPr>
              <a:t> – Department of Mechanical Engineering </a:t>
            </a:r>
          </a:p>
          <a:p>
            <a:pPr marL="685800" indent="-266700">
              <a:buFont typeface="Arial" pitchFamily="34" charset="0"/>
              <a:buChar char="•"/>
            </a:pPr>
            <a:r>
              <a:rPr lang="en-US" sz="2000" dirty="0" smtClean="0">
                <a:latin typeface="Arial" pitchFamily="34" charset="0"/>
                <a:cs typeface="Arial" pitchFamily="34" charset="0"/>
              </a:rPr>
              <a:t>Yukihiro </a:t>
            </a:r>
            <a:r>
              <a:rPr lang="en-US" sz="2000" dirty="0" smtClean="0">
                <a:latin typeface="Arial" pitchFamily="34" charset="0"/>
                <a:cs typeface="Arial" pitchFamily="34" charset="0"/>
              </a:rPr>
              <a:t>Hara – Water sciences </a:t>
            </a:r>
            <a:r>
              <a:rPr lang="en-US" sz="2000" dirty="0" smtClean="0">
                <a:latin typeface="Arial" pitchFamily="34" charset="0"/>
                <a:cs typeface="Arial" pitchFamily="34" charset="0"/>
              </a:rPr>
              <a:t>graduate student</a:t>
            </a:r>
            <a:endParaRPr lang="en-US" sz="2000" dirty="0" smtClean="0">
              <a:latin typeface="Arial" pitchFamily="34" charset="0"/>
              <a:cs typeface="Arial" pitchFamily="34" charset="0"/>
            </a:endParaRPr>
          </a:p>
          <a:p>
            <a:pPr marL="685800" indent="-266700">
              <a:buFont typeface="Arial" pitchFamily="34" charset="0"/>
              <a:buChar char="•"/>
            </a:pPr>
            <a:r>
              <a:rPr lang="en-US" sz="2000" dirty="0" smtClean="0">
                <a:latin typeface="Arial" pitchFamily="34" charset="0"/>
                <a:cs typeface="Arial" pitchFamily="34" charset="0"/>
              </a:rPr>
              <a:t> Professor Glenn Bower – Department of Mechanical Engineering  </a:t>
            </a:r>
          </a:p>
          <a:p>
            <a:pPr marL="685800" indent="-266700">
              <a:buFont typeface="Arial" pitchFamily="34" charset="0"/>
              <a:buChar char="•"/>
            </a:pPr>
            <a:r>
              <a:rPr lang="en-US" sz="2000" dirty="0" smtClean="0">
                <a:latin typeface="Arial" pitchFamily="34" charset="0"/>
                <a:cs typeface="Arial" pitchFamily="34" charset="0"/>
              </a:rPr>
              <a:t> Professor Rolf Reitz – Department of Mechanical Engineering</a:t>
            </a:r>
          </a:p>
          <a:p>
            <a:pPr marL="685800" indent="-266700">
              <a:buFont typeface="Arial" pitchFamily="34" charset="0"/>
              <a:buChar char="•"/>
            </a:pPr>
            <a:r>
              <a:rPr lang="en-US" sz="2000" dirty="0" smtClean="0">
                <a:latin typeface="Arial" pitchFamily="34" charset="0"/>
                <a:cs typeface="Arial" pitchFamily="34" charset="0"/>
              </a:rPr>
              <a:t> Doug </a:t>
            </a:r>
            <a:r>
              <a:rPr lang="en-US" sz="2000" dirty="0" err="1" smtClean="0">
                <a:latin typeface="Arial" pitchFamily="34" charset="0"/>
                <a:cs typeface="Arial" pitchFamily="34" charset="0"/>
              </a:rPr>
              <a:t>Dummer</a:t>
            </a:r>
            <a:r>
              <a:rPr lang="en-US" sz="2000" dirty="0" smtClean="0">
                <a:latin typeface="Arial" pitchFamily="34" charset="0"/>
                <a:cs typeface="Arial" pitchFamily="34" charset="0"/>
              </a:rPr>
              <a:t> – Physics Machine Shop</a:t>
            </a:r>
          </a:p>
          <a:p>
            <a:pPr marL="685800" indent="-266700">
              <a:buFont typeface="Arial" pitchFamily="34" charset="0"/>
              <a:buChar char="•"/>
            </a:pPr>
            <a:r>
              <a:rPr lang="en-US" sz="2000" dirty="0" smtClean="0">
                <a:latin typeface="Arial" pitchFamily="34" charset="0"/>
                <a:cs typeface="Arial" pitchFamily="34" charset="0"/>
              </a:rPr>
              <a:t> Ted </a:t>
            </a:r>
            <a:r>
              <a:rPr lang="en-US" sz="2000" dirty="0" err="1" smtClean="0">
                <a:latin typeface="Arial" pitchFamily="34" charset="0"/>
                <a:cs typeface="Arial" pitchFamily="34" charset="0"/>
              </a:rPr>
              <a:t>Barthel</a:t>
            </a:r>
            <a:r>
              <a:rPr lang="en-US" sz="2000" dirty="0" smtClean="0">
                <a:latin typeface="Arial" pitchFamily="34" charset="0"/>
                <a:cs typeface="Arial" pitchFamily="34" charset="0"/>
              </a:rPr>
              <a:t> – Whyte </a:t>
            </a:r>
            <a:r>
              <a:rPr lang="en-US" sz="2000" dirty="0" err="1" smtClean="0">
                <a:latin typeface="Arial" pitchFamily="34" charset="0"/>
                <a:cs typeface="Arial" pitchFamily="34" charset="0"/>
              </a:rPr>
              <a:t>Hirschboeck</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Dudek</a:t>
            </a:r>
            <a:r>
              <a:rPr lang="en-US" sz="2000" dirty="0" smtClean="0">
                <a:latin typeface="Arial" pitchFamily="34" charset="0"/>
                <a:cs typeface="Arial" pitchFamily="34" charset="0"/>
              </a:rPr>
              <a:t> S.C.</a:t>
            </a:r>
            <a:endParaRPr lang="en-US" sz="2000" dirty="0">
              <a:latin typeface="Arial" pitchFamily="34" charset="0"/>
              <a:cs typeface="Arial" pitchFamily="34" charset="0"/>
            </a:endParaRPr>
          </a:p>
        </p:txBody>
      </p:sp>
      <p:graphicFrame>
        <p:nvGraphicFramePr>
          <p:cNvPr id="38" name="Chart 37"/>
          <p:cNvGraphicFramePr/>
          <p:nvPr/>
        </p:nvGraphicFramePr>
        <p:xfrm>
          <a:off x="35890200" y="8915400"/>
          <a:ext cx="6858000" cy="411480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9" name="Chart 38"/>
          <p:cNvGraphicFramePr/>
          <p:nvPr/>
        </p:nvGraphicFramePr>
        <p:xfrm>
          <a:off x="43738800" y="8915400"/>
          <a:ext cx="6858000" cy="411480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40" name="Chart 39"/>
          <p:cNvGraphicFramePr/>
          <p:nvPr/>
        </p:nvGraphicFramePr>
        <p:xfrm>
          <a:off x="35890200" y="14020800"/>
          <a:ext cx="6858000" cy="41148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41" name="Chart 40"/>
          <p:cNvGraphicFramePr/>
          <p:nvPr/>
        </p:nvGraphicFramePr>
        <p:xfrm>
          <a:off x="43738800" y="14020800"/>
          <a:ext cx="6858000" cy="4114800"/>
        </p:xfrm>
        <a:graphic>
          <a:graphicData uri="http://schemas.openxmlformats.org/drawingml/2006/chart">
            <c:chart xmlns:c="http://schemas.openxmlformats.org/drawingml/2006/chart" xmlns:r="http://schemas.openxmlformats.org/officeDocument/2006/relationships" r:id="rId13"/>
          </a:graphicData>
        </a:graphic>
      </p:graphicFrame>
      <p:pic>
        <p:nvPicPr>
          <p:cNvPr id="47" name="Picture 135"/>
          <p:cNvPicPr>
            <a:picLocks noChangeAspect="1" noChangeArrowheads="1"/>
          </p:cNvPicPr>
          <p:nvPr/>
        </p:nvPicPr>
        <p:blipFill>
          <a:blip r:embed="rId14" cstate="print"/>
          <a:srcRect/>
          <a:stretch>
            <a:fillRect/>
          </a:stretch>
        </p:blipFill>
        <p:spPr bwMode="auto">
          <a:xfrm>
            <a:off x="1117600" y="1066800"/>
            <a:ext cx="2692400" cy="4002088"/>
          </a:xfrm>
          <a:prstGeom prst="rect">
            <a:avLst/>
          </a:prstGeom>
          <a:noFill/>
          <a:ln w="12700" cap="flat">
            <a:noFill/>
            <a:miter lim="800000"/>
            <a:headEnd/>
            <a:tailEnd/>
          </a:ln>
        </p:spPr>
      </p:pic>
      <p:pic>
        <p:nvPicPr>
          <p:cNvPr id="48" name="Picture 136"/>
          <p:cNvPicPr>
            <a:picLocks noChangeAspect="1" noChangeArrowheads="1"/>
          </p:cNvPicPr>
          <p:nvPr/>
        </p:nvPicPr>
        <p:blipFill>
          <a:blip r:embed="rId15" cstate="print"/>
          <a:srcRect/>
          <a:stretch>
            <a:fillRect/>
          </a:stretch>
        </p:blipFill>
        <p:spPr bwMode="auto">
          <a:xfrm>
            <a:off x="47074137" y="1066800"/>
            <a:ext cx="3979863" cy="3351212"/>
          </a:xfrm>
          <a:prstGeom prst="rect">
            <a:avLst/>
          </a:prstGeom>
          <a:noFill/>
          <a:ln w="12700" cap="flat">
            <a:noFill/>
            <a:miter lim="800000"/>
            <a:headEnd/>
            <a:tailEnd/>
          </a:ln>
        </p:spPr>
      </p:pic>
      <p:sp>
        <p:nvSpPr>
          <p:cNvPr id="49" name="Rectangle 48"/>
          <p:cNvSpPr/>
          <p:nvPr/>
        </p:nvSpPr>
        <p:spPr>
          <a:xfrm>
            <a:off x="1066800" y="838200"/>
            <a:ext cx="50139600" cy="3508653"/>
          </a:xfrm>
          <a:prstGeom prst="rect">
            <a:avLst/>
          </a:prstGeom>
        </p:spPr>
        <p:txBody>
          <a:bodyPr wrap="square">
            <a:spAutoFit/>
          </a:bodyPr>
          <a:lstStyle/>
          <a:p>
            <a:pPr algn="ctr"/>
            <a:r>
              <a:rPr lang="en-US" sz="22200" b="1" dirty="0" err="1" smtClean="0">
                <a:effectLst>
                  <a:outerShdw blurRad="38100" dist="38100" dir="2700000" algn="tl">
                    <a:srgbClr val="C0C0C0"/>
                  </a:outerShdw>
                </a:effectLst>
                <a:latin typeface="Times New Roman" charset="0"/>
                <a:cs typeface="Times New Roman" charset="0"/>
                <a:sym typeface="Times New Roman" charset="0"/>
              </a:rPr>
              <a:t>Endotracheal</a:t>
            </a:r>
            <a:r>
              <a:rPr lang="en-US" sz="22200" b="1" dirty="0" smtClean="0">
                <a:effectLst>
                  <a:outerShdw blurRad="38100" dist="38100" dir="2700000" algn="tl">
                    <a:srgbClr val="C0C0C0"/>
                  </a:outerShdw>
                </a:effectLst>
                <a:latin typeface="Times New Roman" charset="0"/>
                <a:cs typeface="Times New Roman" charset="0"/>
                <a:sym typeface="Times New Roman" charset="0"/>
              </a:rPr>
              <a:t> Tube Adaptor</a:t>
            </a:r>
            <a:endParaRPr lang="en-US" sz="22200" b="1" dirty="0">
              <a:effectLst>
                <a:outerShdw blurRad="38100" dist="38100" dir="2700000" algn="tl">
                  <a:srgbClr val="C0C0C0"/>
                </a:outerShdw>
              </a:effectLst>
              <a:latin typeface="Times New Roman" charset="0"/>
              <a:cs typeface="Times New Roman" charset="0"/>
              <a:sym typeface="Times New Roman" charset="0"/>
            </a:endParaRPr>
          </a:p>
        </p:txBody>
      </p:sp>
      <p:pic>
        <p:nvPicPr>
          <p:cNvPr id="2" name="Picture 2"/>
          <p:cNvPicPr>
            <a:picLocks noChangeAspect="1" noChangeArrowheads="1"/>
          </p:cNvPicPr>
          <p:nvPr/>
        </p:nvPicPr>
        <p:blipFill>
          <a:blip r:embed="rId16" cstate="print"/>
          <a:srcRect l="38873" t="26042" r="37115" b="69792"/>
          <a:stretch>
            <a:fillRect/>
          </a:stretch>
        </p:blipFill>
        <p:spPr bwMode="auto">
          <a:xfrm>
            <a:off x="25603200" y="24079200"/>
            <a:ext cx="3905250" cy="381000"/>
          </a:xfrm>
          <a:prstGeom prst="rect">
            <a:avLst/>
          </a:prstGeom>
          <a:noFill/>
          <a:ln w="9525">
            <a:noFill/>
            <a:miter lim="800000"/>
            <a:headEnd/>
            <a:tailEnd/>
          </a:ln>
        </p:spPr>
      </p:pic>
      <p:pic>
        <p:nvPicPr>
          <p:cNvPr id="51" name="Picture 2"/>
          <p:cNvPicPr>
            <a:picLocks noChangeAspect="1" noChangeArrowheads="1"/>
          </p:cNvPicPr>
          <p:nvPr/>
        </p:nvPicPr>
        <p:blipFill>
          <a:blip r:embed="rId16" cstate="print"/>
          <a:srcRect l="38873" t="26042" r="37115" b="69792"/>
          <a:stretch>
            <a:fillRect/>
          </a:stretch>
        </p:blipFill>
        <p:spPr bwMode="auto">
          <a:xfrm>
            <a:off x="19202400" y="24079200"/>
            <a:ext cx="2514600" cy="381000"/>
          </a:xfrm>
          <a:prstGeom prst="rect">
            <a:avLst/>
          </a:prstGeom>
          <a:noFill/>
          <a:ln w="9525">
            <a:noFill/>
            <a:miter lim="800000"/>
            <a:headEnd/>
            <a:tailEnd/>
          </a:ln>
        </p:spPr>
      </p:pic>
      <p:pic>
        <p:nvPicPr>
          <p:cNvPr id="52" name="Picture 2"/>
          <p:cNvPicPr>
            <a:picLocks noChangeAspect="1" noChangeArrowheads="1"/>
          </p:cNvPicPr>
          <p:nvPr/>
        </p:nvPicPr>
        <p:blipFill>
          <a:blip r:embed="rId16" cstate="print"/>
          <a:srcRect l="38873" t="26042" r="37115" b="69792"/>
          <a:stretch>
            <a:fillRect/>
          </a:stretch>
        </p:blipFill>
        <p:spPr bwMode="auto">
          <a:xfrm>
            <a:off x="23774400" y="29565600"/>
            <a:ext cx="4343400" cy="990600"/>
          </a:xfrm>
          <a:prstGeom prst="rect">
            <a:avLst/>
          </a:prstGeom>
          <a:noFill/>
          <a:ln w="9525">
            <a:noFill/>
            <a:miter lim="800000"/>
            <a:headEnd/>
            <a:tailEnd/>
          </a:ln>
        </p:spPr>
      </p:pic>
      <p:sp>
        <p:nvSpPr>
          <p:cNvPr id="50" name="TextBox 49"/>
          <p:cNvSpPr txBox="1"/>
          <p:nvPr/>
        </p:nvSpPr>
        <p:spPr>
          <a:xfrm>
            <a:off x="1600200" y="30689490"/>
            <a:ext cx="4267200" cy="400110"/>
          </a:xfrm>
          <a:prstGeom prst="rect">
            <a:avLst/>
          </a:prstGeom>
          <a:noFill/>
        </p:spPr>
        <p:txBody>
          <a:bodyPr wrap="square" rtlCol="0">
            <a:spAutoFit/>
          </a:bodyPr>
          <a:lstStyle/>
          <a:p>
            <a:r>
              <a:rPr lang="en-US" sz="2000" b="1" dirty="0" smtClean="0"/>
              <a:t>Fig. 1.  </a:t>
            </a:r>
            <a:r>
              <a:rPr lang="en-US" sz="2000" dirty="0" smtClean="0"/>
              <a:t>Old prototype with </a:t>
            </a:r>
            <a:r>
              <a:rPr lang="en-US" sz="2000" dirty="0" err="1" smtClean="0"/>
              <a:t>Luer</a:t>
            </a:r>
            <a:r>
              <a:rPr lang="en-US" sz="2000" dirty="0" smtClean="0"/>
              <a:t> port</a:t>
            </a:r>
            <a:endParaRPr lang="en-US" sz="2000" b="1" dirty="0"/>
          </a:p>
        </p:txBody>
      </p:sp>
      <p:sp>
        <p:nvSpPr>
          <p:cNvPr id="53" name="TextBox 52"/>
          <p:cNvSpPr txBox="1"/>
          <p:nvPr/>
        </p:nvSpPr>
        <p:spPr>
          <a:xfrm>
            <a:off x="6172200" y="30689490"/>
            <a:ext cx="8382000" cy="400110"/>
          </a:xfrm>
          <a:prstGeom prst="rect">
            <a:avLst/>
          </a:prstGeom>
          <a:noFill/>
        </p:spPr>
        <p:txBody>
          <a:bodyPr wrap="square" rtlCol="0">
            <a:spAutoFit/>
          </a:bodyPr>
          <a:lstStyle/>
          <a:p>
            <a:r>
              <a:rPr lang="en-US" sz="2000" b="1" dirty="0" smtClean="0"/>
              <a:t>Fig. 2.  </a:t>
            </a:r>
            <a:r>
              <a:rPr lang="en-US" sz="2000" dirty="0" smtClean="0"/>
              <a:t>Full </a:t>
            </a:r>
            <a:r>
              <a:rPr lang="en-US" sz="2000" dirty="0" err="1" smtClean="0"/>
              <a:t>SolidWorks</a:t>
            </a:r>
            <a:r>
              <a:rPr lang="en-US" sz="2000" dirty="0" smtClean="0"/>
              <a:t> model of old </a:t>
            </a:r>
            <a:r>
              <a:rPr lang="en-US" sz="2000" dirty="0" smtClean="0"/>
              <a:t>p</a:t>
            </a:r>
            <a:r>
              <a:rPr lang="en-US" sz="2000" dirty="0" smtClean="0"/>
              <a:t>rototype</a:t>
            </a:r>
            <a:endParaRPr lang="en-US" sz="2000" b="1" dirty="0"/>
          </a:p>
        </p:txBody>
      </p:sp>
      <p:sp>
        <p:nvSpPr>
          <p:cNvPr id="54" name="TextBox 53"/>
          <p:cNvSpPr txBox="1"/>
          <p:nvPr/>
        </p:nvSpPr>
        <p:spPr>
          <a:xfrm>
            <a:off x="19735800" y="17678400"/>
            <a:ext cx="8382000" cy="400110"/>
          </a:xfrm>
          <a:prstGeom prst="rect">
            <a:avLst/>
          </a:prstGeom>
          <a:noFill/>
        </p:spPr>
        <p:txBody>
          <a:bodyPr wrap="square" rtlCol="0">
            <a:spAutoFit/>
          </a:bodyPr>
          <a:lstStyle/>
          <a:p>
            <a:r>
              <a:rPr lang="en-US" sz="2000" b="1" dirty="0" smtClean="0"/>
              <a:t>Fig. 3.  </a:t>
            </a:r>
            <a:r>
              <a:rPr lang="en-US" sz="2000" dirty="0" err="1" smtClean="0"/>
              <a:t>SolidWorks</a:t>
            </a:r>
            <a:r>
              <a:rPr lang="en-US" sz="2000" dirty="0" smtClean="0"/>
              <a:t> model of old </a:t>
            </a:r>
            <a:r>
              <a:rPr lang="en-US" sz="2000" dirty="0" smtClean="0"/>
              <a:t>p</a:t>
            </a:r>
            <a:r>
              <a:rPr lang="en-US" sz="2000" dirty="0" smtClean="0"/>
              <a:t>rototype </a:t>
            </a:r>
            <a:r>
              <a:rPr lang="en-US" sz="2000" dirty="0" smtClean="0"/>
              <a:t>n</a:t>
            </a:r>
            <a:r>
              <a:rPr lang="en-US" sz="2000" dirty="0" smtClean="0"/>
              <a:t>ozzle</a:t>
            </a:r>
            <a:endParaRPr lang="en-US" sz="2000" b="1" dirty="0"/>
          </a:p>
        </p:txBody>
      </p:sp>
      <p:sp>
        <p:nvSpPr>
          <p:cNvPr id="55" name="TextBox 54"/>
          <p:cNvSpPr txBox="1"/>
          <p:nvPr/>
        </p:nvSpPr>
        <p:spPr>
          <a:xfrm>
            <a:off x="26670000" y="17678400"/>
            <a:ext cx="8382000" cy="400110"/>
          </a:xfrm>
          <a:prstGeom prst="rect">
            <a:avLst/>
          </a:prstGeom>
          <a:noFill/>
        </p:spPr>
        <p:txBody>
          <a:bodyPr wrap="square" rtlCol="0">
            <a:spAutoFit/>
          </a:bodyPr>
          <a:lstStyle/>
          <a:p>
            <a:r>
              <a:rPr lang="en-US" sz="2000" b="1" dirty="0" smtClean="0"/>
              <a:t>Fig. 4.  </a:t>
            </a:r>
            <a:r>
              <a:rPr lang="en-US" sz="2000" dirty="0" err="1" smtClean="0"/>
              <a:t>SolidWorks</a:t>
            </a:r>
            <a:r>
              <a:rPr lang="en-US" sz="2000" dirty="0" smtClean="0"/>
              <a:t> model of new prototype </a:t>
            </a:r>
            <a:r>
              <a:rPr lang="en-US" sz="2000" dirty="0" smtClean="0"/>
              <a:t>n</a:t>
            </a:r>
            <a:r>
              <a:rPr lang="en-US" sz="2000" dirty="0" smtClean="0"/>
              <a:t>ozzle</a:t>
            </a:r>
            <a:endParaRPr lang="en-US" sz="2000" b="1" dirty="0"/>
          </a:p>
        </p:txBody>
      </p:sp>
      <p:sp>
        <p:nvSpPr>
          <p:cNvPr id="56" name="TextBox 55"/>
          <p:cNvSpPr txBox="1"/>
          <p:nvPr/>
        </p:nvSpPr>
        <p:spPr>
          <a:xfrm>
            <a:off x="19202400" y="31013400"/>
            <a:ext cx="8382000" cy="400110"/>
          </a:xfrm>
          <a:prstGeom prst="rect">
            <a:avLst/>
          </a:prstGeom>
          <a:noFill/>
        </p:spPr>
        <p:txBody>
          <a:bodyPr wrap="square" rtlCol="0">
            <a:spAutoFit/>
          </a:bodyPr>
          <a:lstStyle/>
          <a:p>
            <a:r>
              <a:rPr lang="en-US" sz="2000" b="1" dirty="0" smtClean="0"/>
              <a:t>Fig. 5.  Full </a:t>
            </a:r>
            <a:r>
              <a:rPr lang="en-US" sz="2000" dirty="0" err="1" smtClean="0"/>
              <a:t>SolidWorks</a:t>
            </a:r>
            <a:r>
              <a:rPr lang="en-US" sz="2000" dirty="0" smtClean="0"/>
              <a:t> model of new </a:t>
            </a:r>
            <a:r>
              <a:rPr lang="en-US" sz="2000" dirty="0" smtClean="0"/>
              <a:t>p</a:t>
            </a:r>
            <a:r>
              <a:rPr lang="en-US" sz="2000" dirty="0" smtClean="0"/>
              <a:t>rototype</a:t>
            </a:r>
            <a:endParaRPr lang="en-US" sz="2000" b="1" dirty="0"/>
          </a:p>
        </p:txBody>
      </p:sp>
      <p:sp>
        <p:nvSpPr>
          <p:cNvPr id="57" name="TextBox 56"/>
          <p:cNvSpPr txBox="1"/>
          <p:nvPr/>
        </p:nvSpPr>
        <p:spPr>
          <a:xfrm>
            <a:off x="35814000" y="13106400"/>
            <a:ext cx="7315200" cy="707886"/>
          </a:xfrm>
          <a:prstGeom prst="rect">
            <a:avLst/>
          </a:prstGeom>
          <a:noFill/>
        </p:spPr>
        <p:txBody>
          <a:bodyPr wrap="square" rtlCol="0">
            <a:spAutoFit/>
          </a:bodyPr>
          <a:lstStyle/>
          <a:p>
            <a:r>
              <a:rPr lang="en-US" sz="2000" b="1" dirty="0" smtClean="0"/>
              <a:t>Fig. 6.  </a:t>
            </a:r>
            <a:r>
              <a:rPr lang="en-US" sz="2000" dirty="0" smtClean="0"/>
              <a:t>Particle size </a:t>
            </a:r>
            <a:r>
              <a:rPr lang="en-US" sz="2000" dirty="0" smtClean="0"/>
              <a:t>d</a:t>
            </a:r>
            <a:r>
              <a:rPr lang="en-US" sz="2000" dirty="0" smtClean="0"/>
              <a:t>istribution of new </a:t>
            </a:r>
            <a:r>
              <a:rPr lang="en-US" sz="2000" dirty="0" smtClean="0"/>
              <a:t>p</a:t>
            </a:r>
            <a:r>
              <a:rPr lang="en-US" sz="2000" dirty="0" smtClean="0"/>
              <a:t>rototype with ET tube</a:t>
            </a:r>
            <a:r>
              <a:rPr lang="en-US" sz="2000" b="1" dirty="0" smtClean="0"/>
              <a:t> </a:t>
            </a:r>
          </a:p>
          <a:p>
            <a:r>
              <a:rPr lang="en-US" sz="2000" b="1" dirty="0" smtClean="0"/>
              <a:t>The total percentage of particles under 50 µm is 4.60*10^-5 %.</a:t>
            </a:r>
            <a:endParaRPr lang="en-US" sz="2000" b="1" dirty="0"/>
          </a:p>
        </p:txBody>
      </p:sp>
      <p:sp>
        <p:nvSpPr>
          <p:cNvPr id="58" name="TextBox 57"/>
          <p:cNvSpPr txBox="1"/>
          <p:nvPr/>
        </p:nvSpPr>
        <p:spPr>
          <a:xfrm>
            <a:off x="43662600" y="13106400"/>
            <a:ext cx="7315200" cy="707886"/>
          </a:xfrm>
          <a:prstGeom prst="rect">
            <a:avLst/>
          </a:prstGeom>
          <a:noFill/>
        </p:spPr>
        <p:txBody>
          <a:bodyPr wrap="square" rtlCol="0">
            <a:spAutoFit/>
          </a:bodyPr>
          <a:lstStyle/>
          <a:p>
            <a:r>
              <a:rPr lang="en-US" sz="2000" b="1" dirty="0" smtClean="0"/>
              <a:t>Fig. 7.  </a:t>
            </a:r>
            <a:r>
              <a:rPr lang="en-US" sz="2000" dirty="0" smtClean="0"/>
              <a:t>Particle size </a:t>
            </a:r>
            <a:r>
              <a:rPr lang="en-US" sz="2000" dirty="0" smtClean="0"/>
              <a:t>d</a:t>
            </a:r>
            <a:r>
              <a:rPr lang="en-US" sz="2000" dirty="0" smtClean="0"/>
              <a:t>istribution of old prototype with ET tube.</a:t>
            </a:r>
          </a:p>
          <a:p>
            <a:r>
              <a:rPr lang="en-US" sz="2000" b="1" dirty="0" smtClean="0"/>
              <a:t>The total percentage of particles under </a:t>
            </a:r>
            <a:r>
              <a:rPr lang="en-US" sz="2000" b="1" dirty="0" smtClean="0"/>
              <a:t>50 µm is 0.99 % .</a:t>
            </a:r>
            <a:endParaRPr lang="en-US" sz="2000" b="1" dirty="0"/>
          </a:p>
        </p:txBody>
      </p:sp>
      <p:sp>
        <p:nvSpPr>
          <p:cNvPr id="59" name="TextBox 58"/>
          <p:cNvSpPr txBox="1"/>
          <p:nvPr/>
        </p:nvSpPr>
        <p:spPr>
          <a:xfrm>
            <a:off x="35814000" y="18135600"/>
            <a:ext cx="7315200" cy="707886"/>
          </a:xfrm>
          <a:prstGeom prst="rect">
            <a:avLst/>
          </a:prstGeom>
          <a:noFill/>
        </p:spPr>
        <p:txBody>
          <a:bodyPr wrap="square" rtlCol="0">
            <a:spAutoFit/>
          </a:bodyPr>
          <a:lstStyle/>
          <a:p>
            <a:r>
              <a:rPr lang="en-US" sz="2000" b="1" dirty="0" smtClean="0"/>
              <a:t>Fig. 8.  </a:t>
            </a:r>
            <a:r>
              <a:rPr lang="en-US" sz="2000" dirty="0" smtClean="0"/>
              <a:t>Particle size </a:t>
            </a:r>
            <a:r>
              <a:rPr lang="en-US" sz="2000" dirty="0" smtClean="0"/>
              <a:t>d</a:t>
            </a:r>
            <a:r>
              <a:rPr lang="en-US" sz="2000" dirty="0" smtClean="0"/>
              <a:t>istribution of new </a:t>
            </a:r>
            <a:r>
              <a:rPr lang="en-US" sz="2000" dirty="0" smtClean="0"/>
              <a:t>p</a:t>
            </a:r>
            <a:r>
              <a:rPr lang="en-US" sz="2000" dirty="0" smtClean="0"/>
              <a:t>rototype without ET tube.</a:t>
            </a:r>
          </a:p>
          <a:p>
            <a:r>
              <a:rPr lang="en-US" sz="2000" b="1" dirty="0" smtClean="0"/>
              <a:t>The total percentage of particles under </a:t>
            </a:r>
            <a:r>
              <a:rPr lang="en-US" sz="2000" b="1" dirty="0" smtClean="0"/>
              <a:t>50 µm is 0.28 %.  </a:t>
            </a:r>
            <a:endParaRPr lang="en-US" sz="2000" b="1" dirty="0"/>
          </a:p>
        </p:txBody>
      </p:sp>
      <p:sp>
        <p:nvSpPr>
          <p:cNvPr id="60" name="TextBox 59"/>
          <p:cNvSpPr txBox="1"/>
          <p:nvPr/>
        </p:nvSpPr>
        <p:spPr>
          <a:xfrm>
            <a:off x="43662600" y="18135600"/>
            <a:ext cx="7315200" cy="707886"/>
          </a:xfrm>
          <a:prstGeom prst="rect">
            <a:avLst/>
          </a:prstGeom>
          <a:noFill/>
        </p:spPr>
        <p:txBody>
          <a:bodyPr wrap="square" rtlCol="0">
            <a:spAutoFit/>
          </a:bodyPr>
          <a:lstStyle/>
          <a:p>
            <a:r>
              <a:rPr lang="en-US" sz="2000" b="1" dirty="0" smtClean="0"/>
              <a:t>Fig. 9.  </a:t>
            </a:r>
            <a:r>
              <a:rPr lang="en-US" sz="2000" dirty="0" smtClean="0"/>
              <a:t>Particle size </a:t>
            </a:r>
            <a:r>
              <a:rPr lang="en-US" sz="2000" dirty="0" smtClean="0"/>
              <a:t>d</a:t>
            </a:r>
            <a:r>
              <a:rPr lang="en-US" sz="2000" dirty="0" smtClean="0"/>
              <a:t>istribution of old </a:t>
            </a:r>
            <a:r>
              <a:rPr lang="en-US" sz="2000" dirty="0" smtClean="0"/>
              <a:t>p</a:t>
            </a:r>
            <a:r>
              <a:rPr lang="en-US" sz="2000" dirty="0" smtClean="0"/>
              <a:t>rototype without ET tube.</a:t>
            </a:r>
            <a:r>
              <a:rPr lang="en-US" sz="2000" b="1" dirty="0" smtClean="0"/>
              <a:t> </a:t>
            </a:r>
          </a:p>
          <a:p>
            <a:r>
              <a:rPr lang="en-US" sz="2000" b="1" dirty="0" smtClean="0"/>
              <a:t>The total percentage of particles under </a:t>
            </a:r>
            <a:r>
              <a:rPr lang="en-US" sz="2000" b="1" dirty="0" smtClean="0"/>
              <a:t>50 µm is 8.99 %. </a:t>
            </a:r>
            <a:endParaRPr lang="en-US" sz="2000" b="1" dirty="0"/>
          </a:p>
        </p:txBody>
      </p:sp>
      <p:sp>
        <p:nvSpPr>
          <p:cNvPr id="61" name="TextBox 60"/>
          <p:cNvSpPr txBox="1"/>
          <p:nvPr/>
        </p:nvSpPr>
        <p:spPr>
          <a:xfrm>
            <a:off x="35585400" y="23317200"/>
            <a:ext cx="7315200" cy="400110"/>
          </a:xfrm>
          <a:prstGeom prst="rect">
            <a:avLst/>
          </a:prstGeom>
          <a:noFill/>
        </p:spPr>
        <p:txBody>
          <a:bodyPr wrap="square" rtlCol="0">
            <a:spAutoFit/>
          </a:bodyPr>
          <a:lstStyle/>
          <a:p>
            <a:r>
              <a:rPr lang="en-US" sz="2000" b="1" dirty="0" smtClean="0"/>
              <a:t>Fig. 10.  Standard curve for UV Spectroscopy experiment</a:t>
            </a:r>
            <a:endParaRPr lang="en-US" sz="2000" b="1" dirty="0"/>
          </a:p>
        </p:txBody>
      </p:sp>
      <p:sp>
        <p:nvSpPr>
          <p:cNvPr id="62" name="TextBox 61"/>
          <p:cNvSpPr txBox="1"/>
          <p:nvPr/>
        </p:nvSpPr>
        <p:spPr>
          <a:xfrm>
            <a:off x="35585400" y="28555890"/>
            <a:ext cx="15163800" cy="400110"/>
          </a:xfrm>
          <a:prstGeom prst="rect">
            <a:avLst/>
          </a:prstGeom>
          <a:noFill/>
        </p:spPr>
        <p:txBody>
          <a:bodyPr wrap="square" rtlCol="0">
            <a:spAutoFit/>
          </a:bodyPr>
          <a:lstStyle/>
          <a:p>
            <a:r>
              <a:rPr lang="en-US" sz="2000" b="1" dirty="0" smtClean="0"/>
              <a:t>Fig. 11.  Table of results from UV Spectroscopy experiment</a:t>
            </a:r>
            <a:endParaRPr lang="en-US" sz="2000" b="1"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540</TotalTime>
  <Words>899</Words>
  <Application>Microsoft Office PowerPoint</Application>
  <PresentationFormat>Custom</PresentationFormat>
  <Paragraphs>131</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Slide 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Ryan Childs</dc:creator>
  <cp:lastModifiedBy>Ryan Childs</cp:lastModifiedBy>
  <cp:revision>126</cp:revision>
  <dcterms:created xsi:type="dcterms:W3CDTF">2009-12-01T00:54:15Z</dcterms:created>
  <dcterms:modified xsi:type="dcterms:W3CDTF">2009-12-02T06:16:41Z</dcterms:modified>
</cp:coreProperties>
</file>