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61" r:id="rId2"/>
    <p:sldId id="262" r:id="rId3"/>
    <p:sldId id="257" r:id="rId4"/>
    <p:sldId id="256" r:id="rId5"/>
    <p:sldId id="271" r:id="rId6"/>
    <p:sldId id="258" r:id="rId7"/>
    <p:sldId id="268" r:id="rId8"/>
    <p:sldId id="269" r:id="rId9"/>
    <p:sldId id="270" r:id="rId10"/>
    <p:sldId id="259" r:id="rId11"/>
    <p:sldId id="260" r:id="rId12"/>
    <p:sldId id="263" r:id="rId13"/>
    <p:sldId id="264" r:id="rId14"/>
    <p:sldId id="265" r:id="rId15"/>
    <p:sldId id="272" r:id="rId16"/>
    <p:sldId id="273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67D1B-7BF5-4DBA-939F-BB2E2BC7048F}" type="datetimeFigureOut">
              <a:rPr lang="en-US" smtClean="0"/>
              <a:pPr/>
              <a:t>10/15/2009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6606D-6594-40B1-BFD3-A1CD7AA251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823600-644A-400C-8524-F6729558E13E}" type="slidenum">
              <a:rPr lang="en-US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2E8869-7191-4CA7-A873-616207BD53FA}" type="slidenum">
              <a:rPr lang="en-US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765FD5B-266F-4D10-9F8F-F66C9463BBFB}" type="datetimeFigureOut">
              <a:rPr lang="en-US" smtClean="0"/>
              <a:pPr/>
              <a:t>10/15/2009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E1A954-9D6D-4049-9C95-E5A4DE2286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FD5B-266F-4D10-9F8F-F66C9463BBFB}" type="datetimeFigureOut">
              <a:rPr lang="en-US" smtClean="0"/>
              <a:pPr/>
              <a:t>10/15/2009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A954-9D6D-4049-9C95-E5A4DE2286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765FD5B-266F-4D10-9F8F-F66C9463BBFB}" type="datetimeFigureOut">
              <a:rPr lang="en-US" smtClean="0"/>
              <a:pPr/>
              <a:t>10/15/2009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2E1A954-9D6D-4049-9C95-E5A4DE2286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FD5B-266F-4D10-9F8F-F66C9463BBFB}" type="datetimeFigureOut">
              <a:rPr lang="en-US" smtClean="0"/>
              <a:pPr/>
              <a:t>10/15/2009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E1A954-9D6D-4049-9C95-E5A4DE2286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FD5B-266F-4D10-9F8F-F66C9463BBFB}" type="datetimeFigureOut">
              <a:rPr lang="en-US" smtClean="0"/>
              <a:pPr/>
              <a:t>10/15/2009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2E1A954-9D6D-4049-9C95-E5A4DE2286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765FD5B-266F-4D10-9F8F-F66C9463BBFB}" type="datetimeFigureOut">
              <a:rPr lang="en-US" smtClean="0"/>
              <a:pPr/>
              <a:t>10/15/2009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2E1A954-9D6D-4049-9C95-E5A4DE2286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765FD5B-266F-4D10-9F8F-F66C9463BBFB}" type="datetimeFigureOut">
              <a:rPr lang="en-US" smtClean="0"/>
              <a:pPr/>
              <a:t>10/15/2009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2E1A954-9D6D-4049-9C95-E5A4DE2286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FD5B-266F-4D10-9F8F-F66C9463BBFB}" type="datetimeFigureOut">
              <a:rPr lang="en-US" smtClean="0"/>
              <a:pPr/>
              <a:t>10/15/2009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E1A954-9D6D-4049-9C95-E5A4DE2286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FD5B-266F-4D10-9F8F-F66C9463BBFB}" type="datetimeFigureOut">
              <a:rPr lang="en-US" smtClean="0"/>
              <a:pPr/>
              <a:t>10/15/2009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E1A954-9D6D-4049-9C95-E5A4DE2286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FD5B-266F-4D10-9F8F-F66C9463BBFB}" type="datetimeFigureOut">
              <a:rPr lang="en-US" smtClean="0"/>
              <a:pPr/>
              <a:t>10/15/2009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E1A954-9D6D-4049-9C95-E5A4DE2286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765FD5B-266F-4D10-9F8F-F66C9463BBFB}" type="datetimeFigureOut">
              <a:rPr lang="en-US" smtClean="0"/>
              <a:pPr/>
              <a:t>10/15/2009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2E1A954-9D6D-4049-9C95-E5A4DE2286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65FD5B-266F-4D10-9F8F-F66C9463BBFB}" type="datetimeFigureOut">
              <a:rPr lang="en-US" smtClean="0"/>
              <a:pPr/>
              <a:t>10/15/2009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2E1A954-9D6D-4049-9C95-E5A4DE2286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3886200"/>
            <a:ext cx="30480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Sarah </a:t>
            </a:r>
            <a:r>
              <a:rPr lang="en-US" dirty="0" err="1" smtClean="0">
                <a:solidFill>
                  <a:schemeClr val="tx1"/>
                </a:solidFill>
              </a:rPr>
              <a:t>Springborn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Luisa Meyer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BeomKang</a:t>
            </a:r>
            <a:r>
              <a:rPr lang="en-US" dirty="0" smtClean="0">
                <a:solidFill>
                  <a:schemeClr val="tx1"/>
                </a:solidFill>
              </a:rPr>
              <a:t> Huh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Sarah Czaplewski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2209800"/>
            <a:ext cx="6400800" cy="1752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2600" dirty="0" smtClean="0"/>
              <a:t>Client: Dr. Wan </a:t>
            </a:r>
            <a:r>
              <a:rPr lang="en-US" sz="2600" dirty="0" err="1" smtClean="0"/>
              <a:t>Ju</a:t>
            </a:r>
            <a:r>
              <a:rPr lang="en-US" sz="2600" dirty="0" smtClean="0"/>
              <a:t> Li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2600" dirty="0" smtClean="0"/>
              <a:t>Advisor: Professor Block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6477000" cy="990600"/>
          </a:xfrm>
        </p:spPr>
        <p:txBody>
          <a:bodyPr/>
          <a:lstStyle/>
          <a:p>
            <a:r>
              <a:rPr lang="en-US" dirty="0" smtClean="0"/>
              <a:t>Cartilage bioreactor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Matrix - Materials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152400" y="1905000"/>
          <a:ext cx="8762998" cy="297397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10254"/>
                <a:gridCol w="1389943"/>
                <a:gridCol w="1577777"/>
                <a:gridCol w="1202116"/>
                <a:gridCol w="638625"/>
                <a:gridCol w="1408728"/>
                <a:gridCol w="1135555"/>
              </a:tblGrid>
              <a:tr h="8523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Resistance</a:t>
                      </a:r>
                      <a:r>
                        <a:rPr lang="en-US" baseline="0" dirty="0" smtClean="0"/>
                        <a:t> to Heat*</a:t>
                      </a:r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Transparency*</a:t>
                      </a:r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Durability</a:t>
                      </a:r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Ease of Fabrication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</a:p>
                    <a:p>
                      <a:pPr algn="ctr"/>
                      <a:r>
                        <a:rPr lang="en-US" dirty="0" smtClean="0"/>
                        <a:t>(35)</a:t>
                      </a:r>
                      <a:endParaRPr lang="en-US" dirty="0"/>
                    </a:p>
                  </a:txBody>
                  <a:tcPr marL="86360" marR="86360" anchor="ctr"/>
                </a:tc>
              </a:tr>
              <a:tr h="49383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Bioceramics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86360" marR="86360" anchor="ctr"/>
                </a:tc>
              </a:tr>
              <a:tr h="4938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Teflon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86360" marR="86360" anchor="ctr"/>
                </a:tc>
              </a:tr>
              <a:tr h="4938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PVC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 marL="86360" marR="86360" anchor="ctr"/>
                </a:tc>
              </a:tr>
              <a:tr h="4938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Poly-carbonate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6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marL="86360" marR="86360" anchor="ctr">
                    <a:solidFill>
                      <a:srgbClr val="7E1814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5497513"/>
            <a:ext cx="792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charset="0"/>
              </a:rPr>
              <a:t>* The score is weighted by a factor of two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Matrix – Overall Designs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81000" y="1905000"/>
          <a:ext cx="8305800" cy="2819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64566"/>
                <a:gridCol w="1072724"/>
                <a:gridCol w="1056407"/>
                <a:gridCol w="1115908"/>
                <a:gridCol w="1139580"/>
                <a:gridCol w="1264016"/>
                <a:gridCol w="729928"/>
                <a:gridCol w="862671"/>
              </a:tblGrid>
              <a:tr h="127191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Risk of Leakage*</a:t>
                      </a:r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Fixation*</a:t>
                      </a:r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Maintain Force*</a:t>
                      </a:r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Durability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Ease of Fabrication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 (50)</a:t>
                      </a:r>
                      <a:endParaRPr lang="en-US" dirty="0"/>
                    </a:p>
                  </a:txBody>
                  <a:tcPr marL="86360" marR="86360" anchor="ctr"/>
                </a:tc>
              </a:tr>
              <a:tr h="5158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Plunger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8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 marL="86360" marR="86360" anchor="ctr">
                    <a:solidFill>
                      <a:srgbClr val="7E1814">
                        <a:alpha val="40000"/>
                      </a:srgbClr>
                    </a:solidFill>
                  </a:tcPr>
                </a:tc>
              </a:tr>
              <a:tr h="5158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Lever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 marL="86360" marR="86360" anchor="ctr"/>
                </a:tc>
              </a:tr>
              <a:tr h="5158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Angled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86360" marR="86360" anchor="ctr"/>
                </a:tc>
              </a:tr>
            </a:tbl>
          </a:graphicData>
        </a:graphic>
      </p:graphicFrame>
      <p:sp>
        <p:nvSpPr>
          <p:cNvPr id="16423" name="TextBox 4"/>
          <p:cNvSpPr txBox="1">
            <a:spLocks noChangeArrowheads="1"/>
          </p:cNvSpPr>
          <p:nvPr/>
        </p:nvSpPr>
        <p:spPr bwMode="auto">
          <a:xfrm>
            <a:off x="457200" y="5497513"/>
            <a:ext cx="792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charset="0"/>
              </a:rPr>
              <a:t>* The score is weighted by a factor of two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Proposed Design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Content Placeholder 3" descr="bioreactor000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897380" y="1905000"/>
            <a:ext cx="5417820" cy="3753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52612" y="1676400"/>
            <a:ext cx="2305050" cy="261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Manual twist or push compression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1381125" cy="261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Removable fixation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14812" y="2133600"/>
            <a:ext cx="2305050" cy="261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86212" y="2667000"/>
            <a:ext cx="2289175" cy="261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Guide rails for fixation to slide into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062412" y="3352800"/>
            <a:ext cx="952500" cy="261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Compressor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138612" y="3810000"/>
            <a:ext cx="603250" cy="261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Tissue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586412" y="3429000"/>
            <a:ext cx="2643188" cy="2968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Legs to lift tissue off the bottom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AutoShape 13"/>
          <p:cNvCxnSpPr>
            <a:cxnSpLocks noChangeShapeType="1"/>
          </p:cNvCxnSpPr>
          <p:nvPr/>
        </p:nvCxnSpPr>
        <p:spPr bwMode="auto">
          <a:xfrm flipH="1">
            <a:off x="3757612" y="2362200"/>
            <a:ext cx="476250" cy="1698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</p:cNvCxnSpPr>
          <p:nvPr/>
        </p:nvCxnSpPr>
        <p:spPr bwMode="auto">
          <a:xfrm flipH="1">
            <a:off x="3833812" y="2895600"/>
            <a:ext cx="34925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7" name="AutoShape 17"/>
          <p:cNvCxnSpPr>
            <a:cxnSpLocks noChangeShapeType="1"/>
          </p:cNvCxnSpPr>
          <p:nvPr/>
        </p:nvCxnSpPr>
        <p:spPr bwMode="auto">
          <a:xfrm flipH="1">
            <a:off x="3071812" y="3505200"/>
            <a:ext cx="1016000" cy="542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8" name="AutoShape 18"/>
          <p:cNvCxnSpPr>
            <a:cxnSpLocks noChangeShapeType="1"/>
          </p:cNvCxnSpPr>
          <p:nvPr/>
        </p:nvCxnSpPr>
        <p:spPr bwMode="auto">
          <a:xfrm flipH="1">
            <a:off x="3148012" y="3962400"/>
            <a:ext cx="1079500" cy="469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9" name="AutoShape 19"/>
          <p:cNvCxnSpPr>
            <a:cxnSpLocks noChangeShapeType="1"/>
          </p:cNvCxnSpPr>
          <p:nvPr/>
        </p:nvCxnSpPr>
        <p:spPr bwMode="auto">
          <a:xfrm>
            <a:off x="4748212" y="3962400"/>
            <a:ext cx="787400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5205412" y="5638800"/>
            <a:ext cx="1498600" cy="261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Side View of Fixation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165350" y="5638800"/>
            <a:ext cx="1644650" cy="261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Side View of Bioreactor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28600" y="1828800"/>
            <a:ext cx="1905000" cy="914400"/>
            <a:chOff x="228600" y="1828800"/>
            <a:chExt cx="1905000" cy="914400"/>
          </a:xfrm>
        </p:grpSpPr>
        <p:cxnSp>
          <p:nvCxnSpPr>
            <p:cNvPr id="14" name="AutoShape 12"/>
            <p:cNvCxnSpPr>
              <a:cxnSpLocks noChangeShapeType="1"/>
            </p:cNvCxnSpPr>
            <p:nvPr/>
          </p:nvCxnSpPr>
          <p:spPr bwMode="auto">
            <a:xfrm>
              <a:off x="1143000" y="2133600"/>
              <a:ext cx="990600" cy="6096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2" name="TextBox 21"/>
            <p:cNvSpPr txBox="1"/>
            <p:nvPr/>
          </p:nvSpPr>
          <p:spPr>
            <a:xfrm>
              <a:off x="228600" y="1828800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Rubber Seal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1" name="AutoShape 12"/>
          <p:cNvCxnSpPr>
            <a:cxnSpLocks noChangeShapeType="1"/>
          </p:cNvCxnSpPr>
          <p:nvPr/>
        </p:nvCxnSpPr>
        <p:spPr bwMode="auto">
          <a:xfrm>
            <a:off x="762000" y="3276600"/>
            <a:ext cx="1447800" cy="1066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4" name="AutoShape 18"/>
          <p:cNvCxnSpPr>
            <a:cxnSpLocks noChangeShapeType="1"/>
          </p:cNvCxnSpPr>
          <p:nvPr/>
        </p:nvCxnSpPr>
        <p:spPr bwMode="auto">
          <a:xfrm rot="5400000">
            <a:off x="6788150" y="3803650"/>
            <a:ext cx="685800" cy="393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4" name="TextBox 23"/>
          <p:cNvSpPr txBox="1"/>
          <p:nvPr/>
        </p:nvSpPr>
        <p:spPr>
          <a:xfrm>
            <a:off x="5410200" y="1752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Clear Polycarbonate Plastic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olfesscience.com/images/lab-thermome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393024"/>
            <a:ext cx="3886200" cy="20839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Bioreactor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752600"/>
            <a:ext cx="81534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Create “mock-up” of design</a:t>
            </a:r>
          </a:p>
          <a:p>
            <a:r>
              <a:rPr lang="en-US" sz="2800" dirty="0" smtClean="0"/>
              <a:t>Determine thermal conductivity of imaging coil</a:t>
            </a:r>
          </a:p>
          <a:p>
            <a:r>
              <a:rPr lang="en-US" sz="2800" dirty="0" smtClean="0"/>
              <a:t>Observe temperature decay</a:t>
            </a:r>
          </a:p>
          <a:p>
            <a:r>
              <a:rPr lang="en-US" sz="2800" dirty="0" smtClean="0"/>
              <a:t>Establish necessary volume of medium for imaging</a:t>
            </a:r>
          </a:p>
          <a:p>
            <a:pPr lvl="1"/>
            <a:r>
              <a:rPr lang="en-US" sz="2400" dirty="0" smtClean="0"/>
              <a:t>Air space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7" name="Picture 6" descr="BME 200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000500"/>
            <a:ext cx="337820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Bioreactor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153400" cy="4495800"/>
          </a:xfrm>
        </p:spPr>
        <p:txBody>
          <a:bodyPr/>
          <a:lstStyle/>
          <a:p>
            <a:r>
              <a:rPr lang="en-US" sz="2800" dirty="0" smtClean="0"/>
              <a:t>Order components</a:t>
            </a:r>
          </a:p>
          <a:p>
            <a:pPr lvl="1"/>
            <a:r>
              <a:rPr lang="en-US" dirty="0" smtClean="0"/>
              <a:t>Polycarbonate</a:t>
            </a:r>
          </a:p>
          <a:p>
            <a:pPr lvl="1"/>
            <a:r>
              <a:rPr lang="en-US" dirty="0" smtClean="0"/>
              <a:t>Non-ferrous hardware</a:t>
            </a:r>
          </a:p>
          <a:p>
            <a:r>
              <a:rPr lang="en-US" sz="2800" dirty="0" smtClean="0"/>
              <a:t>Fabricate prototype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 descr="http://www.theonestopplasticsshop.co.uk/images/tub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8070" y="1752600"/>
            <a:ext cx="2319130" cy="2667000"/>
          </a:xfrm>
          <a:prstGeom prst="rect">
            <a:avLst/>
          </a:prstGeom>
          <a:noFill/>
        </p:spPr>
      </p:pic>
      <p:pic>
        <p:nvPicPr>
          <p:cNvPr id="7" name="Picture 6" descr="BME 200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267200"/>
            <a:ext cx="312420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err="1" smtClean="0"/>
              <a:t>Articular</a:t>
            </a:r>
            <a:r>
              <a:rPr lang="en-US" sz="1800" dirty="0" smtClean="0"/>
              <a:t> Cartilage Restoration." 01 Feb 2009. American Academy of </a:t>
            </a:r>
            <a:r>
              <a:rPr lang="en-US" sz="1800" dirty="0" err="1" smtClean="0"/>
              <a:t>Orthopaedic</a:t>
            </a:r>
            <a:r>
              <a:rPr lang="en-US" sz="1800" dirty="0" smtClean="0"/>
              <a:t> Surgeons, Web. 11 Oct 2009. &lt;http://orthoinfo.aaos.org/topic.cfm?topic=A00422&gt;.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"Osteoarthritis." </a:t>
            </a:r>
            <a:r>
              <a:rPr lang="en-US" sz="1800" i="1" dirty="0" err="1" smtClean="0"/>
              <a:t>MedicineNet</a:t>
            </a:r>
            <a:r>
              <a:rPr lang="en-US" sz="1800" dirty="0" smtClean="0"/>
              <a:t>. Web. 11 Oct 2009. </a:t>
            </a:r>
            <a:r>
              <a:rPr lang="en-US" sz="1800" smtClean="0"/>
              <a:t>&lt;http://www.medicinenet.com/osteoarthritis/article.htm&gt;. 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err="1" smtClean="0"/>
              <a:t>Tuli</a:t>
            </a:r>
            <a:r>
              <a:rPr lang="en-US" sz="1800" dirty="0" smtClean="0"/>
              <a:t>, Richard, Wan-</a:t>
            </a:r>
            <a:r>
              <a:rPr lang="en-US" sz="1800" dirty="0" err="1" smtClean="0"/>
              <a:t>Ju</a:t>
            </a:r>
            <a:r>
              <a:rPr lang="en-US" sz="1800" dirty="0" smtClean="0"/>
              <a:t> Li, and Rocky Tuan. "Current State of Cartilage Tissue Engineering." </a:t>
            </a:r>
            <a:r>
              <a:rPr lang="en-US" sz="1800" i="1" dirty="0" smtClean="0"/>
              <a:t>Arthritis Research &amp; Therapy</a:t>
            </a:r>
            <a:r>
              <a:rPr lang="en-US" sz="1800" dirty="0" smtClean="0"/>
              <a:t> 5.5 (2003): n. </a:t>
            </a:r>
            <a:r>
              <a:rPr lang="en-US" sz="1800" dirty="0" err="1" smtClean="0"/>
              <a:t>pag</a:t>
            </a:r>
            <a:r>
              <a:rPr lang="en-US" sz="1800" dirty="0" smtClean="0"/>
              <a:t>. Web. 11 Oct 2009. &lt;http://www.pubmedcentral.nih.gov/articlerender.fcgi?artid=193737&gt;.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4600" y="2895600"/>
            <a:ext cx="8153400" cy="4495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Thank you to:</a:t>
            </a:r>
          </a:p>
          <a:p>
            <a:pPr lvl="1"/>
            <a:r>
              <a:rPr lang="en-US" sz="4000" dirty="0" smtClean="0"/>
              <a:t>Dr. Li</a:t>
            </a:r>
          </a:p>
          <a:p>
            <a:pPr lvl="1"/>
            <a:r>
              <a:rPr lang="en-US" sz="4000" dirty="0" smtClean="0"/>
              <a:t>Professor Block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 descr="http://www.sidfaiwu.com/blog/wp-content/uploads/2007/09/question_mark_3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981200"/>
            <a:ext cx="2297320" cy="443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Joint Trauma and Degeneration</a:t>
            </a:r>
          </a:p>
          <a:p>
            <a:pPr lvl="1"/>
            <a:r>
              <a:rPr lang="en-US" dirty="0" smtClean="0"/>
              <a:t>Current Treatments</a:t>
            </a:r>
          </a:p>
          <a:p>
            <a:pPr lvl="1"/>
            <a:r>
              <a:rPr lang="en-US" dirty="0" smtClean="0"/>
              <a:t>Future Directions</a:t>
            </a:r>
          </a:p>
          <a:p>
            <a:r>
              <a:rPr lang="en-US" dirty="0" smtClean="0"/>
              <a:t>Non-Destructive Testing for Tissue Engineering	</a:t>
            </a:r>
          </a:p>
          <a:p>
            <a:pPr lvl="1"/>
            <a:r>
              <a:rPr lang="en-US" dirty="0" smtClean="0"/>
              <a:t>Requirements for High Field MR </a:t>
            </a:r>
          </a:p>
          <a:p>
            <a:r>
              <a:rPr lang="en-US" dirty="0" smtClean="0"/>
              <a:t>MR Compatible Bioreactor Designs</a:t>
            </a:r>
          </a:p>
          <a:p>
            <a:r>
              <a:rPr lang="en-US" dirty="0" smtClean="0"/>
              <a:t>Assessment of Materials and Deformation Methods </a:t>
            </a:r>
          </a:p>
          <a:p>
            <a:r>
              <a:rPr lang="en-US" dirty="0" smtClean="0"/>
              <a:t>Bioreactor Construction and Validation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Cartilage Damage and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98637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Cartilage </a:t>
            </a:r>
            <a:r>
              <a:rPr lang="en-US" dirty="0"/>
              <a:t>c</a:t>
            </a:r>
            <a:r>
              <a:rPr lang="en-US" dirty="0" smtClean="0"/>
              <a:t>annot repair itself</a:t>
            </a:r>
            <a:endParaRPr lang="en-US" dirty="0"/>
          </a:p>
          <a:p>
            <a:r>
              <a:rPr lang="en-US" dirty="0" smtClean="0"/>
              <a:t>Accident/Injury</a:t>
            </a:r>
          </a:p>
          <a:p>
            <a:r>
              <a:rPr lang="en-US" dirty="0" smtClean="0"/>
              <a:t>Osteoarthritis</a:t>
            </a:r>
          </a:p>
          <a:p>
            <a:pPr lvl="1"/>
            <a:r>
              <a:rPr lang="en-US" dirty="0" smtClean="0"/>
              <a:t>Cartilage between joints wears away</a:t>
            </a:r>
          </a:p>
          <a:p>
            <a:pPr lvl="1"/>
            <a:r>
              <a:rPr lang="en-US" dirty="0" smtClean="0"/>
              <a:t>Affects 21 million Americans</a:t>
            </a:r>
          </a:p>
          <a:p>
            <a:r>
              <a:rPr lang="en-US" dirty="0" smtClean="0"/>
              <a:t>Current Treatments</a:t>
            </a:r>
          </a:p>
          <a:p>
            <a:pPr lvl="1"/>
            <a:r>
              <a:rPr lang="en-US" dirty="0" smtClean="0"/>
              <a:t>Cartilage transfer</a:t>
            </a:r>
          </a:p>
          <a:p>
            <a:pPr lvl="1"/>
            <a:r>
              <a:rPr lang="en-US" dirty="0" smtClean="0"/>
              <a:t>Joint replacement</a:t>
            </a:r>
          </a:p>
        </p:txBody>
      </p:sp>
      <p:pic>
        <p:nvPicPr>
          <p:cNvPr id="7170" name="Picture 2" descr="http://www.arthritisasia.com/index_files/OsteoarthritisJdiagra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2400" y="3777615"/>
            <a:ext cx="3295650" cy="2966085"/>
          </a:xfrm>
          <a:prstGeom prst="rect">
            <a:avLst/>
          </a:prstGeom>
          <a:noFill/>
        </p:spPr>
      </p:pic>
      <p:pic>
        <p:nvPicPr>
          <p:cNvPr id="7172" name="Picture 4" descr="http://www.golfersmd.com/Portals/0/altman2/knee_injury_ic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676400"/>
            <a:ext cx="2743200" cy="1832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www.eorthopod.com/images/ContentImages/knee/knee_cartilage_surgery/knee_cart_surg_intro01.jpg"/>
          <p:cNvPicPr>
            <a:picLocks noChangeAspect="1" noChangeArrowheads="1"/>
          </p:cNvPicPr>
          <p:nvPr/>
        </p:nvPicPr>
        <p:blipFill>
          <a:blip r:embed="rId2"/>
          <a:srcRect t="6932" b="6417"/>
          <a:stretch>
            <a:fillRect/>
          </a:stretch>
        </p:blipFill>
        <p:spPr bwMode="auto">
          <a:xfrm>
            <a:off x="5181600" y="1600200"/>
            <a:ext cx="2198468" cy="1905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Cartilage Regeneration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Goal: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repair lesions to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articular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cartilage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http://www.patentbaristas.com/wp/wp-content/uploads/2007/04/stem-cells.jpg"/>
          <p:cNvPicPr>
            <a:picLocks noChangeAspect="1" noChangeArrowheads="1"/>
          </p:cNvPicPr>
          <p:nvPr/>
        </p:nvPicPr>
        <p:blipFill>
          <a:blip r:embed="rId3" cstate="print"/>
          <a:srcRect l="58557" t="53408" r="-555" b="31257"/>
          <a:stretch>
            <a:fillRect/>
          </a:stretch>
        </p:blipFill>
        <p:spPr bwMode="auto">
          <a:xfrm>
            <a:off x="228600" y="4648200"/>
            <a:ext cx="2603500" cy="762000"/>
          </a:xfrm>
          <a:prstGeom prst="rect">
            <a:avLst/>
          </a:prstGeom>
          <a:noFill/>
        </p:spPr>
      </p:pic>
      <p:pic>
        <p:nvPicPr>
          <p:cNvPr id="18436" name="Picture 4" descr="http://www.hcplive.com/_micro/mdnglive/_picture/folder_10/tissuescaffo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116212"/>
            <a:ext cx="2133600" cy="1499286"/>
          </a:xfrm>
          <a:prstGeom prst="rect">
            <a:avLst/>
          </a:prstGeom>
          <a:noFill/>
        </p:spPr>
      </p:pic>
      <p:grpSp>
        <p:nvGrpSpPr>
          <p:cNvPr id="9" name="Group 118"/>
          <p:cNvGrpSpPr>
            <a:grpSpLocks/>
          </p:cNvGrpSpPr>
          <p:nvPr/>
        </p:nvGrpSpPr>
        <p:grpSpPr bwMode="auto">
          <a:xfrm>
            <a:off x="6324600" y="4267200"/>
            <a:ext cx="2306638" cy="1376363"/>
            <a:chOff x="6629400" y="2816225"/>
            <a:chExt cx="1773238" cy="1223963"/>
          </a:xfrm>
        </p:grpSpPr>
        <p:grpSp>
          <p:nvGrpSpPr>
            <p:cNvPr id="10" name="Group 330"/>
            <p:cNvGrpSpPr>
              <a:grpSpLocks noChangeAspect="1"/>
            </p:cNvGrpSpPr>
            <p:nvPr/>
          </p:nvGrpSpPr>
          <p:grpSpPr bwMode="auto">
            <a:xfrm>
              <a:off x="6629398" y="2816225"/>
              <a:ext cx="1773238" cy="1223963"/>
              <a:chOff x="4032" y="1680"/>
              <a:chExt cx="1392" cy="960"/>
            </a:xfrm>
          </p:grpSpPr>
          <p:sp>
            <p:nvSpPr>
              <p:cNvPr id="46" name="Rectangle 331"/>
              <p:cNvSpPr>
                <a:spLocks noChangeAspect="1" noChangeArrowheads="1"/>
              </p:cNvSpPr>
              <p:nvPr/>
            </p:nvSpPr>
            <p:spPr bwMode="auto">
              <a:xfrm>
                <a:off x="4368" y="1776"/>
                <a:ext cx="815" cy="768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0" charset="0"/>
                </a:endParaRPr>
              </a:p>
            </p:txBody>
          </p:sp>
          <p:sp>
            <p:nvSpPr>
              <p:cNvPr id="47" name="Rectangle 332"/>
              <p:cNvSpPr>
                <a:spLocks noChangeAspect="1" noChangeArrowheads="1"/>
              </p:cNvSpPr>
              <p:nvPr/>
            </p:nvSpPr>
            <p:spPr bwMode="auto">
              <a:xfrm>
                <a:off x="4128" y="1680"/>
                <a:ext cx="241" cy="960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0" charset="0"/>
                </a:endParaRPr>
              </a:p>
            </p:txBody>
          </p:sp>
          <p:sp>
            <p:nvSpPr>
              <p:cNvPr id="48" name="Rectangle 333"/>
              <p:cNvSpPr>
                <a:spLocks noChangeAspect="1" noChangeArrowheads="1"/>
              </p:cNvSpPr>
              <p:nvPr/>
            </p:nvSpPr>
            <p:spPr bwMode="auto">
              <a:xfrm>
                <a:off x="5183" y="1680"/>
                <a:ext cx="241" cy="960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0" charset="0"/>
                </a:endParaRPr>
              </a:p>
            </p:txBody>
          </p:sp>
          <p:sp>
            <p:nvSpPr>
              <p:cNvPr id="49" name="Rectangle 334"/>
              <p:cNvSpPr>
                <a:spLocks noChangeAspect="1" noChangeArrowheads="1"/>
              </p:cNvSpPr>
              <p:nvPr/>
            </p:nvSpPr>
            <p:spPr bwMode="auto">
              <a:xfrm>
                <a:off x="4032" y="1824"/>
                <a:ext cx="96" cy="192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0" charset="0"/>
                </a:endParaRPr>
              </a:p>
            </p:txBody>
          </p:sp>
          <p:sp>
            <p:nvSpPr>
              <p:cNvPr id="50" name="Rectangle 335"/>
              <p:cNvSpPr>
                <a:spLocks noChangeAspect="1" noChangeArrowheads="1"/>
              </p:cNvSpPr>
              <p:nvPr/>
            </p:nvSpPr>
            <p:spPr bwMode="auto">
              <a:xfrm>
                <a:off x="4032" y="2304"/>
                <a:ext cx="96" cy="192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0" charset="0"/>
                </a:endParaRPr>
              </a:p>
            </p:txBody>
          </p:sp>
        </p:grpSp>
        <p:sp>
          <p:nvSpPr>
            <p:cNvPr id="11" name="Rectangle 336"/>
            <p:cNvSpPr>
              <a:spLocks noChangeAspect="1" noChangeArrowheads="1"/>
            </p:cNvSpPr>
            <p:nvPr/>
          </p:nvSpPr>
          <p:spPr bwMode="auto">
            <a:xfrm>
              <a:off x="7070725" y="2946400"/>
              <a:ext cx="1008063" cy="963613"/>
            </a:xfrm>
            <a:prstGeom prst="rect">
              <a:avLst/>
            </a:prstGeom>
            <a:solidFill>
              <a:srgbClr val="E3181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0" charset="0"/>
              </a:endParaRPr>
            </a:p>
          </p:txBody>
        </p:sp>
        <p:sp>
          <p:nvSpPr>
            <p:cNvPr id="12" name="AutoShape 341"/>
            <p:cNvSpPr>
              <a:spLocks noChangeArrowheads="1"/>
            </p:cNvSpPr>
            <p:nvPr/>
          </p:nvSpPr>
          <p:spPr bwMode="auto">
            <a:xfrm>
              <a:off x="7140575" y="3468688"/>
              <a:ext cx="793750" cy="174625"/>
            </a:xfrm>
            <a:prstGeom prst="parallelogram">
              <a:avLst>
                <a:gd name="adj" fmla="val 113636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0" charset="0"/>
              </a:endParaRPr>
            </a:p>
          </p:txBody>
        </p:sp>
        <p:sp>
          <p:nvSpPr>
            <p:cNvPr id="13" name="AutoShape 342"/>
            <p:cNvSpPr>
              <a:spLocks noChangeArrowheads="1"/>
            </p:cNvSpPr>
            <p:nvPr/>
          </p:nvSpPr>
          <p:spPr bwMode="auto">
            <a:xfrm>
              <a:off x="7143750" y="3163888"/>
              <a:ext cx="790575" cy="173037"/>
            </a:xfrm>
            <a:prstGeom prst="parallelogram">
              <a:avLst>
                <a:gd name="adj" fmla="val 114221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0" charset="0"/>
              </a:endParaRPr>
            </a:p>
          </p:txBody>
        </p:sp>
        <p:sp>
          <p:nvSpPr>
            <p:cNvPr id="14" name="Line 343"/>
            <p:cNvSpPr>
              <a:spLocks noChangeShapeType="1"/>
            </p:cNvSpPr>
            <p:nvPr/>
          </p:nvSpPr>
          <p:spPr bwMode="auto">
            <a:xfrm>
              <a:off x="7137400" y="3338513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0" charset="0"/>
              </a:endParaRPr>
            </a:p>
          </p:txBody>
        </p:sp>
        <p:sp>
          <p:nvSpPr>
            <p:cNvPr id="15" name="Line 344"/>
            <p:cNvSpPr>
              <a:spLocks noChangeShapeType="1"/>
            </p:cNvSpPr>
            <p:nvPr/>
          </p:nvSpPr>
          <p:spPr bwMode="auto">
            <a:xfrm>
              <a:off x="7339013" y="3163888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0" charset="0"/>
              </a:endParaRPr>
            </a:p>
          </p:txBody>
        </p:sp>
        <p:sp>
          <p:nvSpPr>
            <p:cNvPr id="16" name="Line 345"/>
            <p:cNvSpPr>
              <a:spLocks noChangeShapeType="1"/>
            </p:cNvSpPr>
            <p:nvPr/>
          </p:nvSpPr>
          <p:spPr bwMode="auto">
            <a:xfrm>
              <a:off x="7945438" y="3163888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0" charset="0"/>
              </a:endParaRPr>
            </a:p>
          </p:txBody>
        </p:sp>
        <p:sp>
          <p:nvSpPr>
            <p:cNvPr id="17" name="Line 346"/>
            <p:cNvSpPr>
              <a:spLocks noChangeShapeType="1"/>
            </p:cNvSpPr>
            <p:nvPr/>
          </p:nvSpPr>
          <p:spPr bwMode="auto">
            <a:xfrm>
              <a:off x="7745413" y="3338513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0" charset="0"/>
              </a:endParaRPr>
            </a:p>
          </p:txBody>
        </p:sp>
        <p:sp>
          <p:nvSpPr>
            <p:cNvPr id="18" name="Freeform 347"/>
            <p:cNvSpPr>
              <a:spLocks/>
            </p:cNvSpPr>
            <p:nvPr/>
          </p:nvSpPr>
          <p:spPr bwMode="auto">
            <a:xfrm>
              <a:off x="7086600" y="3121025"/>
              <a:ext cx="914400" cy="533400"/>
            </a:xfrm>
            <a:custGeom>
              <a:avLst/>
              <a:gdLst/>
              <a:ahLst/>
              <a:cxnLst>
                <a:cxn ang="0">
                  <a:pos x="151" y="250"/>
                </a:cxn>
                <a:cxn ang="0">
                  <a:pos x="425" y="588"/>
                </a:cxn>
                <a:cxn ang="0">
                  <a:pos x="1145" y="242"/>
                </a:cxn>
                <a:cxn ang="0">
                  <a:pos x="857" y="62"/>
                </a:cxn>
                <a:cxn ang="0">
                  <a:pos x="626" y="386"/>
                </a:cxn>
                <a:cxn ang="0">
                  <a:pos x="943" y="581"/>
                </a:cxn>
                <a:cxn ang="0">
                  <a:pos x="1390" y="415"/>
                </a:cxn>
                <a:cxn ang="0">
                  <a:pos x="1778" y="170"/>
                </a:cxn>
                <a:cxn ang="0">
                  <a:pos x="1584" y="70"/>
                </a:cxn>
                <a:cxn ang="0">
                  <a:pos x="1130" y="588"/>
                </a:cxn>
                <a:cxn ang="0">
                  <a:pos x="626" y="250"/>
                </a:cxn>
                <a:cxn ang="0">
                  <a:pos x="770" y="62"/>
                </a:cxn>
                <a:cxn ang="0">
                  <a:pos x="828" y="386"/>
                </a:cxn>
                <a:cxn ang="0">
                  <a:pos x="446" y="444"/>
                </a:cxn>
                <a:cxn ang="0">
                  <a:pos x="382" y="149"/>
                </a:cxn>
                <a:cxn ang="0">
                  <a:pos x="1541" y="170"/>
                </a:cxn>
                <a:cxn ang="0">
                  <a:pos x="1534" y="509"/>
                </a:cxn>
                <a:cxn ang="0">
                  <a:pos x="1462" y="379"/>
                </a:cxn>
                <a:cxn ang="0">
                  <a:pos x="1246" y="581"/>
                </a:cxn>
                <a:cxn ang="0">
                  <a:pos x="986" y="386"/>
                </a:cxn>
                <a:cxn ang="0">
                  <a:pos x="403" y="581"/>
                </a:cxn>
                <a:cxn ang="0">
                  <a:pos x="151" y="408"/>
                </a:cxn>
                <a:cxn ang="0">
                  <a:pos x="533" y="235"/>
                </a:cxn>
                <a:cxn ang="0">
                  <a:pos x="1339" y="62"/>
                </a:cxn>
                <a:cxn ang="0">
                  <a:pos x="1310" y="242"/>
                </a:cxn>
                <a:cxn ang="0">
                  <a:pos x="1166" y="581"/>
                </a:cxn>
                <a:cxn ang="0">
                  <a:pos x="1152" y="386"/>
                </a:cxn>
                <a:cxn ang="0">
                  <a:pos x="749" y="574"/>
                </a:cxn>
                <a:cxn ang="0">
                  <a:pos x="396" y="466"/>
                </a:cxn>
                <a:cxn ang="0">
                  <a:pos x="230" y="221"/>
                </a:cxn>
                <a:cxn ang="0">
                  <a:pos x="482" y="422"/>
                </a:cxn>
                <a:cxn ang="0">
                  <a:pos x="446" y="134"/>
                </a:cxn>
                <a:cxn ang="0">
                  <a:pos x="158" y="466"/>
                </a:cxn>
                <a:cxn ang="0">
                  <a:pos x="1397" y="271"/>
                </a:cxn>
                <a:cxn ang="0">
                  <a:pos x="1778" y="322"/>
                </a:cxn>
                <a:cxn ang="0">
                  <a:pos x="1397" y="509"/>
                </a:cxn>
                <a:cxn ang="0">
                  <a:pos x="943" y="401"/>
                </a:cxn>
                <a:cxn ang="0">
                  <a:pos x="1109" y="70"/>
                </a:cxn>
                <a:cxn ang="0">
                  <a:pos x="1087" y="250"/>
                </a:cxn>
                <a:cxn ang="0">
                  <a:pos x="1368" y="62"/>
                </a:cxn>
                <a:cxn ang="0">
                  <a:pos x="1339" y="242"/>
                </a:cxn>
                <a:cxn ang="0">
                  <a:pos x="1188" y="70"/>
                </a:cxn>
                <a:cxn ang="0">
                  <a:pos x="914" y="235"/>
                </a:cxn>
                <a:cxn ang="0">
                  <a:pos x="677" y="62"/>
                </a:cxn>
                <a:cxn ang="0">
                  <a:pos x="468" y="242"/>
                </a:cxn>
                <a:cxn ang="0">
                  <a:pos x="418" y="142"/>
                </a:cxn>
                <a:cxn ang="0">
                  <a:pos x="583" y="278"/>
                </a:cxn>
                <a:cxn ang="0">
                  <a:pos x="1778" y="142"/>
                </a:cxn>
                <a:cxn ang="0">
                  <a:pos x="1397" y="250"/>
                </a:cxn>
                <a:cxn ang="0">
                  <a:pos x="1786" y="329"/>
                </a:cxn>
                <a:cxn ang="0">
                  <a:pos x="1404" y="487"/>
                </a:cxn>
                <a:cxn ang="0">
                  <a:pos x="835" y="242"/>
                </a:cxn>
                <a:cxn ang="0">
                  <a:pos x="382" y="574"/>
                </a:cxn>
                <a:cxn ang="0">
                  <a:pos x="1289" y="401"/>
                </a:cxn>
                <a:cxn ang="0">
                  <a:pos x="1469" y="62"/>
                </a:cxn>
                <a:cxn ang="0">
                  <a:pos x="1224" y="250"/>
                </a:cxn>
                <a:cxn ang="0">
                  <a:pos x="1159" y="242"/>
                </a:cxn>
              </a:cxnLst>
              <a:rect l="0" t="0" r="r" b="b"/>
              <a:pathLst>
                <a:path w="1914" h="618">
                  <a:moveTo>
                    <a:pt x="151" y="250"/>
                  </a:moveTo>
                  <a:cubicBezTo>
                    <a:pt x="205" y="419"/>
                    <a:pt x="259" y="589"/>
                    <a:pt x="425" y="588"/>
                  </a:cubicBezTo>
                  <a:cubicBezTo>
                    <a:pt x="591" y="587"/>
                    <a:pt x="1073" y="330"/>
                    <a:pt x="1145" y="242"/>
                  </a:cubicBezTo>
                  <a:cubicBezTo>
                    <a:pt x="1217" y="154"/>
                    <a:pt x="944" y="38"/>
                    <a:pt x="857" y="62"/>
                  </a:cubicBezTo>
                  <a:cubicBezTo>
                    <a:pt x="770" y="86"/>
                    <a:pt x="612" y="300"/>
                    <a:pt x="626" y="386"/>
                  </a:cubicBezTo>
                  <a:cubicBezTo>
                    <a:pt x="640" y="472"/>
                    <a:pt x="816" y="576"/>
                    <a:pt x="943" y="581"/>
                  </a:cubicBezTo>
                  <a:cubicBezTo>
                    <a:pt x="1070" y="586"/>
                    <a:pt x="1251" y="483"/>
                    <a:pt x="1390" y="415"/>
                  </a:cubicBezTo>
                  <a:cubicBezTo>
                    <a:pt x="1529" y="347"/>
                    <a:pt x="1746" y="227"/>
                    <a:pt x="1778" y="170"/>
                  </a:cubicBezTo>
                  <a:cubicBezTo>
                    <a:pt x="1810" y="113"/>
                    <a:pt x="1692" y="0"/>
                    <a:pt x="1584" y="70"/>
                  </a:cubicBezTo>
                  <a:cubicBezTo>
                    <a:pt x="1476" y="140"/>
                    <a:pt x="1289" y="558"/>
                    <a:pt x="1130" y="588"/>
                  </a:cubicBezTo>
                  <a:cubicBezTo>
                    <a:pt x="971" y="618"/>
                    <a:pt x="686" y="338"/>
                    <a:pt x="626" y="250"/>
                  </a:cubicBezTo>
                  <a:cubicBezTo>
                    <a:pt x="566" y="162"/>
                    <a:pt x="736" y="39"/>
                    <a:pt x="770" y="62"/>
                  </a:cubicBezTo>
                  <a:cubicBezTo>
                    <a:pt x="804" y="85"/>
                    <a:pt x="882" y="322"/>
                    <a:pt x="828" y="386"/>
                  </a:cubicBezTo>
                  <a:cubicBezTo>
                    <a:pt x="774" y="450"/>
                    <a:pt x="520" y="483"/>
                    <a:pt x="446" y="444"/>
                  </a:cubicBezTo>
                  <a:cubicBezTo>
                    <a:pt x="372" y="405"/>
                    <a:pt x="200" y="195"/>
                    <a:pt x="382" y="149"/>
                  </a:cubicBezTo>
                  <a:cubicBezTo>
                    <a:pt x="564" y="103"/>
                    <a:pt x="1349" y="110"/>
                    <a:pt x="1541" y="170"/>
                  </a:cubicBezTo>
                  <a:cubicBezTo>
                    <a:pt x="1733" y="230"/>
                    <a:pt x="1547" y="474"/>
                    <a:pt x="1534" y="509"/>
                  </a:cubicBezTo>
                  <a:cubicBezTo>
                    <a:pt x="1521" y="544"/>
                    <a:pt x="1510" y="367"/>
                    <a:pt x="1462" y="379"/>
                  </a:cubicBezTo>
                  <a:cubicBezTo>
                    <a:pt x="1414" y="391"/>
                    <a:pt x="1325" y="580"/>
                    <a:pt x="1246" y="581"/>
                  </a:cubicBezTo>
                  <a:cubicBezTo>
                    <a:pt x="1167" y="582"/>
                    <a:pt x="1126" y="386"/>
                    <a:pt x="986" y="386"/>
                  </a:cubicBezTo>
                  <a:cubicBezTo>
                    <a:pt x="846" y="386"/>
                    <a:pt x="542" y="577"/>
                    <a:pt x="403" y="581"/>
                  </a:cubicBezTo>
                  <a:cubicBezTo>
                    <a:pt x="264" y="585"/>
                    <a:pt x="129" y="466"/>
                    <a:pt x="151" y="408"/>
                  </a:cubicBezTo>
                  <a:cubicBezTo>
                    <a:pt x="173" y="350"/>
                    <a:pt x="335" y="293"/>
                    <a:pt x="533" y="235"/>
                  </a:cubicBezTo>
                  <a:cubicBezTo>
                    <a:pt x="731" y="177"/>
                    <a:pt x="1210" y="61"/>
                    <a:pt x="1339" y="62"/>
                  </a:cubicBezTo>
                  <a:cubicBezTo>
                    <a:pt x="1468" y="63"/>
                    <a:pt x="1339" y="156"/>
                    <a:pt x="1310" y="242"/>
                  </a:cubicBezTo>
                  <a:cubicBezTo>
                    <a:pt x="1281" y="328"/>
                    <a:pt x="1192" y="557"/>
                    <a:pt x="1166" y="581"/>
                  </a:cubicBezTo>
                  <a:cubicBezTo>
                    <a:pt x="1140" y="605"/>
                    <a:pt x="1221" y="387"/>
                    <a:pt x="1152" y="386"/>
                  </a:cubicBezTo>
                  <a:cubicBezTo>
                    <a:pt x="1083" y="385"/>
                    <a:pt x="875" y="561"/>
                    <a:pt x="749" y="574"/>
                  </a:cubicBezTo>
                  <a:cubicBezTo>
                    <a:pt x="623" y="587"/>
                    <a:pt x="482" y="525"/>
                    <a:pt x="396" y="466"/>
                  </a:cubicBezTo>
                  <a:cubicBezTo>
                    <a:pt x="310" y="407"/>
                    <a:pt x="216" y="228"/>
                    <a:pt x="230" y="221"/>
                  </a:cubicBezTo>
                  <a:cubicBezTo>
                    <a:pt x="244" y="214"/>
                    <a:pt x="446" y="436"/>
                    <a:pt x="482" y="422"/>
                  </a:cubicBezTo>
                  <a:cubicBezTo>
                    <a:pt x="518" y="408"/>
                    <a:pt x="500" y="127"/>
                    <a:pt x="446" y="134"/>
                  </a:cubicBezTo>
                  <a:cubicBezTo>
                    <a:pt x="392" y="141"/>
                    <a:pt x="0" y="443"/>
                    <a:pt x="158" y="466"/>
                  </a:cubicBezTo>
                  <a:cubicBezTo>
                    <a:pt x="316" y="489"/>
                    <a:pt x="1127" y="295"/>
                    <a:pt x="1397" y="271"/>
                  </a:cubicBezTo>
                  <a:cubicBezTo>
                    <a:pt x="1667" y="247"/>
                    <a:pt x="1778" y="282"/>
                    <a:pt x="1778" y="322"/>
                  </a:cubicBezTo>
                  <a:cubicBezTo>
                    <a:pt x="1778" y="362"/>
                    <a:pt x="1536" y="496"/>
                    <a:pt x="1397" y="509"/>
                  </a:cubicBezTo>
                  <a:cubicBezTo>
                    <a:pt x="1258" y="522"/>
                    <a:pt x="991" y="474"/>
                    <a:pt x="943" y="401"/>
                  </a:cubicBezTo>
                  <a:cubicBezTo>
                    <a:pt x="895" y="328"/>
                    <a:pt x="1085" y="95"/>
                    <a:pt x="1109" y="70"/>
                  </a:cubicBezTo>
                  <a:cubicBezTo>
                    <a:pt x="1133" y="45"/>
                    <a:pt x="1044" y="251"/>
                    <a:pt x="1087" y="250"/>
                  </a:cubicBezTo>
                  <a:cubicBezTo>
                    <a:pt x="1130" y="249"/>
                    <a:pt x="1326" y="63"/>
                    <a:pt x="1368" y="62"/>
                  </a:cubicBezTo>
                  <a:cubicBezTo>
                    <a:pt x="1410" y="61"/>
                    <a:pt x="1369" y="241"/>
                    <a:pt x="1339" y="242"/>
                  </a:cubicBezTo>
                  <a:cubicBezTo>
                    <a:pt x="1309" y="243"/>
                    <a:pt x="1259" y="71"/>
                    <a:pt x="1188" y="70"/>
                  </a:cubicBezTo>
                  <a:cubicBezTo>
                    <a:pt x="1117" y="69"/>
                    <a:pt x="999" y="236"/>
                    <a:pt x="914" y="235"/>
                  </a:cubicBezTo>
                  <a:cubicBezTo>
                    <a:pt x="829" y="234"/>
                    <a:pt x="751" y="61"/>
                    <a:pt x="677" y="62"/>
                  </a:cubicBezTo>
                  <a:cubicBezTo>
                    <a:pt x="603" y="63"/>
                    <a:pt x="511" y="229"/>
                    <a:pt x="468" y="242"/>
                  </a:cubicBezTo>
                  <a:cubicBezTo>
                    <a:pt x="425" y="255"/>
                    <a:pt x="399" y="136"/>
                    <a:pt x="418" y="142"/>
                  </a:cubicBezTo>
                  <a:cubicBezTo>
                    <a:pt x="437" y="148"/>
                    <a:pt x="356" y="278"/>
                    <a:pt x="583" y="278"/>
                  </a:cubicBezTo>
                  <a:cubicBezTo>
                    <a:pt x="810" y="278"/>
                    <a:pt x="1642" y="147"/>
                    <a:pt x="1778" y="142"/>
                  </a:cubicBezTo>
                  <a:cubicBezTo>
                    <a:pt x="1914" y="137"/>
                    <a:pt x="1396" y="219"/>
                    <a:pt x="1397" y="250"/>
                  </a:cubicBezTo>
                  <a:cubicBezTo>
                    <a:pt x="1398" y="281"/>
                    <a:pt x="1785" y="290"/>
                    <a:pt x="1786" y="329"/>
                  </a:cubicBezTo>
                  <a:cubicBezTo>
                    <a:pt x="1787" y="368"/>
                    <a:pt x="1562" y="501"/>
                    <a:pt x="1404" y="487"/>
                  </a:cubicBezTo>
                  <a:cubicBezTo>
                    <a:pt x="1246" y="473"/>
                    <a:pt x="1005" y="228"/>
                    <a:pt x="835" y="242"/>
                  </a:cubicBezTo>
                  <a:cubicBezTo>
                    <a:pt x="665" y="256"/>
                    <a:pt x="306" y="547"/>
                    <a:pt x="382" y="574"/>
                  </a:cubicBezTo>
                  <a:cubicBezTo>
                    <a:pt x="458" y="601"/>
                    <a:pt x="1108" y="486"/>
                    <a:pt x="1289" y="401"/>
                  </a:cubicBezTo>
                  <a:cubicBezTo>
                    <a:pt x="1470" y="316"/>
                    <a:pt x="1480" y="87"/>
                    <a:pt x="1469" y="62"/>
                  </a:cubicBezTo>
                  <a:cubicBezTo>
                    <a:pt x="1458" y="37"/>
                    <a:pt x="1276" y="220"/>
                    <a:pt x="1224" y="250"/>
                  </a:cubicBezTo>
                  <a:cubicBezTo>
                    <a:pt x="1172" y="280"/>
                    <a:pt x="1165" y="261"/>
                    <a:pt x="1159" y="242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0" charset="0"/>
              </a:endParaRPr>
            </a:p>
          </p:txBody>
        </p:sp>
        <p:grpSp>
          <p:nvGrpSpPr>
            <p:cNvPr id="19" name="Group 348"/>
            <p:cNvGrpSpPr>
              <a:grpSpLocks noChangeAspect="1"/>
            </p:cNvGrpSpPr>
            <p:nvPr/>
          </p:nvGrpSpPr>
          <p:grpSpPr bwMode="auto">
            <a:xfrm>
              <a:off x="7651750" y="3338513"/>
              <a:ext cx="93663" cy="74612"/>
              <a:chOff x="2496" y="2832"/>
              <a:chExt cx="336" cy="144"/>
            </a:xfrm>
          </p:grpSpPr>
          <p:sp>
            <p:nvSpPr>
              <p:cNvPr id="44" name="Oval 349"/>
              <p:cNvSpPr>
                <a:spLocks noChangeAspect="1" noChangeArrowheads="1"/>
              </p:cNvSpPr>
              <p:nvPr/>
            </p:nvSpPr>
            <p:spPr bwMode="auto">
              <a:xfrm>
                <a:off x="2496" y="2832"/>
                <a:ext cx="336" cy="144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0" charset="0"/>
                </a:endParaRPr>
              </a:p>
            </p:txBody>
          </p:sp>
          <p:sp>
            <p:nvSpPr>
              <p:cNvPr id="45" name="Oval 350"/>
              <p:cNvSpPr>
                <a:spLocks noChangeAspect="1" noChangeArrowheads="1"/>
              </p:cNvSpPr>
              <p:nvPr/>
            </p:nvSpPr>
            <p:spPr bwMode="auto">
              <a:xfrm>
                <a:off x="2593" y="2881"/>
                <a:ext cx="97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0" charset="0"/>
                </a:endParaRPr>
              </a:p>
            </p:txBody>
          </p:sp>
        </p:grpSp>
        <p:grpSp>
          <p:nvGrpSpPr>
            <p:cNvPr id="20" name="Group 351"/>
            <p:cNvGrpSpPr>
              <a:grpSpLocks noChangeAspect="1"/>
            </p:cNvGrpSpPr>
            <p:nvPr/>
          </p:nvGrpSpPr>
          <p:grpSpPr bwMode="auto">
            <a:xfrm>
              <a:off x="7627938" y="3208338"/>
              <a:ext cx="93662" cy="74612"/>
              <a:chOff x="2496" y="2832"/>
              <a:chExt cx="336" cy="144"/>
            </a:xfrm>
          </p:grpSpPr>
          <p:sp>
            <p:nvSpPr>
              <p:cNvPr id="42" name="Oval 352"/>
              <p:cNvSpPr>
                <a:spLocks noChangeAspect="1" noChangeArrowheads="1"/>
              </p:cNvSpPr>
              <p:nvPr/>
            </p:nvSpPr>
            <p:spPr bwMode="auto">
              <a:xfrm>
                <a:off x="2496" y="2832"/>
                <a:ext cx="336" cy="144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0" charset="0"/>
                </a:endParaRPr>
              </a:p>
            </p:txBody>
          </p:sp>
          <p:sp>
            <p:nvSpPr>
              <p:cNvPr id="43" name="Oval 353"/>
              <p:cNvSpPr>
                <a:spLocks noChangeAspect="1" noChangeArrowheads="1"/>
              </p:cNvSpPr>
              <p:nvPr/>
            </p:nvSpPr>
            <p:spPr bwMode="auto">
              <a:xfrm>
                <a:off x="2593" y="2881"/>
                <a:ext cx="97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0" charset="0"/>
                </a:endParaRPr>
              </a:p>
            </p:txBody>
          </p:sp>
        </p:grpSp>
        <p:grpSp>
          <p:nvGrpSpPr>
            <p:cNvPr id="21" name="Group 354"/>
            <p:cNvGrpSpPr>
              <a:grpSpLocks noChangeAspect="1"/>
            </p:cNvGrpSpPr>
            <p:nvPr/>
          </p:nvGrpSpPr>
          <p:grpSpPr bwMode="auto">
            <a:xfrm>
              <a:off x="7604125" y="3511550"/>
              <a:ext cx="95250" cy="76200"/>
              <a:chOff x="2496" y="2832"/>
              <a:chExt cx="336" cy="144"/>
            </a:xfrm>
          </p:grpSpPr>
          <p:sp>
            <p:nvSpPr>
              <p:cNvPr id="40" name="Oval 355"/>
              <p:cNvSpPr>
                <a:spLocks noChangeAspect="1" noChangeArrowheads="1"/>
              </p:cNvSpPr>
              <p:nvPr/>
            </p:nvSpPr>
            <p:spPr bwMode="auto">
              <a:xfrm>
                <a:off x="2496" y="2832"/>
                <a:ext cx="336" cy="144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0" charset="0"/>
                </a:endParaRPr>
              </a:p>
            </p:txBody>
          </p:sp>
          <p:sp>
            <p:nvSpPr>
              <p:cNvPr id="41" name="Oval 356"/>
              <p:cNvSpPr>
                <a:spLocks noChangeAspect="1" noChangeArrowheads="1"/>
              </p:cNvSpPr>
              <p:nvPr/>
            </p:nvSpPr>
            <p:spPr bwMode="auto">
              <a:xfrm>
                <a:off x="2591" y="2880"/>
                <a:ext cx="95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0" charset="0"/>
                </a:endParaRPr>
              </a:p>
            </p:txBody>
          </p:sp>
        </p:grpSp>
        <p:grpSp>
          <p:nvGrpSpPr>
            <p:cNvPr id="22" name="Group 357"/>
            <p:cNvGrpSpPr>
              <a:grpSpLocks noChangeAspect="1"/>
            </p:cNvGrpSpPr>
            <p:nvPr/>
          </p:nvGrpSpPr>
          <p:grpSpPr bwMode="auto">
            <a:xfrm>
              <a:off x="7816850" y="3295650"/>
              <a:ext cx="93663" cy="74613"/>
              <a:chOff x="2496" y="2832"/>
              <a:chExt cx="336" cy="144"/>
            </a:xfrm>
          </p:grpSpPr>
          <p:sp>
            <p:nvSpPr>
              <p:cNvPr id="38" name="Oval 358"/>
              <p:cNvSpPr>
                <a:spLocks noChangeAspect="1" noChangeArrowheads="1"/>
              </p:cNvSpPr>
              <p:nvPr/>
            </p:nvSpPr>
            <p:spPr bwMode="auto">
              <a:xfrm>
                <a:off x="2496" y="2832"/>
                <a:ext cx="336" cy="144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0" charset="0"/>
                </a:endParaRPr>
              </a:p>
            </p:txBody>
          </p:sp>
          <p:sp>
            <p:nvSpPr>
              <p:cNvPr id="39" name="Oval 359"/>
              <p:cNvSpPr>
                <a:spLocks noChangeAspect="1" noChangeArrowheads="1"/>
              </p:cNvSpPr>
              <p:nvPr/>
            </p:nvSpPr>
            <p:spPr bwMode="auto">
              <a:xfrm>
                <a:off x="2593" y="2881"/>
                <a:ext cx="97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0" charset="0"/>
                </a:endParaRPr>
              </a:p>
            </p:txBody>
          </p:sp>
        </p:grpSp>
        <p:grpSp>
          <p:nvGrpSpPr>
            <p:cNvPr id="23" name="Group 360"/>
            <p:cNvGrpSpPr>
              <a:grpSpLocks noChangeAspect="1"/>
            </p:cNvGrpSpPr>
            <p:nvPr/>
          </p:nvGrpSpPr>
          <p:grpSpPr bwMode="auto">
            <a:xfrm>
              <a:off x="7321550" y="3381375"/>
              <a:ext cx="95250" cy="76200"/>
              <a:chOff x="2496" y="2832"/>
              <a:chExt cx="336" cy="144"/>
            </a:xfrm>
          </p:grpSpPr>
          <p:sp>
            <p:nvSpPr>
              <p:cNvPr id="36" name="Oval 361"/>
              <p:cNvSpPr>
                <a:spLocks noChangeAspect="1" noChangeArrowheads="1"/>
              </p:cNvSpPr>
              <p:nvPr/>
            </p:nvSpPr>
            <p:spPr bwMode="auto">
              <a:xfrm>
                <a:off x="2496" y="2832"/>
                <a:ext cx="336" cy="144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0" charset="0"/>
                </a:endParaRPr>
              </a:p>
            </p:txBody>
          </p:sp>
          <p:sp>
            <p:nvSpPr>
              <p:cNvPr id="37" name="Oval 362"/>
              <p:cNvSpPr>
                <a:spLocks noChangeAspect="1" noChangeArrowheads="1"/>
              </p:cNvSpPr>
              <p:nvPr/>
            </p:nvSpPr>
            <p:spPr bwMode="auto">
              <a:xfrm>
                <a:off x="2591" y="2880"/>
                <a:ext cx="95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0" charset="0"/>
                </a:endParaRPr>
              </a:p>
            </p:txBody>
          </p:sp>
        </p:grpSp>
        <p:grpSp>
          <p:nvGrpSpPr>
            <p:cNvPr id="24" name="Group 363"/>
            <p:cNvGrpSpPr>
              <a:grpSpLocks noChangeAspect="1"/>
            </p:cNvGrpSpPr>
            <p:nvPr/>
          </p:nvGrpSpPr>
          <p:grpSpPr bwMode="auto">
            <a:xfrm>
              <a:off x="7345363" y="3208338"/>
              <a:ext cx="93662" cy="74612"/>
              <a:chOff x="2496" y="2832"/>
              <a:chExt cx="336" cy="144"/>
            </a:xfrm>
          </p:grpSpPr>
          <p:sp>
            <p:nvSpPr>
              <p:cNvPr id="34" name="Oval 364"/>
              <p:cNvSpPr>
                <a:spLocks noChangeAspect="1" noChangeArrowheads="1"/>
              </p:cNvSpPr>
              <p:nvPr/>
            </p:nvSpPr>
            <p:spPr bwMode="auto">
              <a:xfrm>
                <a:off x="2496" y="2832"/>
                <a:ext cx="336" cy="144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0" charset="0"/>
                </a:endParaRPr>
              </a:p>
            </p:txBody>
          </p:sp>
          <p:sp>
            <p:nvSpPr>
              <p:cNvPr id="35" name="Oval 365"/>
              <p:cNvSpPr>
                <a:spLocks noChangeAspect="1" noChangeArrowheads="1"/>
              </p:cNvSpPr>
              <p:nvPr/>
            </p:nvSpPr>
            <p:spPr bwMode="auto">
              <a:xfrm>
                <a:off x="2593" y="2881"/>
                <a:ext cx="97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0" charset="0"/>
                </a:endParaRPr>
              </a:p>
            </p:txBody>
          </p:sp>
        </p:grpSp>
        <p:grpSp>
          <p:nvGrpSpPr>
            <p:cNvPr id="25" name="Group 366"/>
            <p:cNvGrpSpPr>
              <a:grpSpLocks noChangeAspect="1"/>
            </p:cNvGrpSpPr>
            <p:nvPr/>
          </p:nvGrpSpPr>
          <p:grpSpPr bwMode="auto">
            <a:xfrm>
              <a:off x="7180263" y="3468688"/>
              <a:ext cx="95250" cy="74612"/>
              <a:chOff x="2496" y="2832"/>
              <a:chExt cx="336" cy="144"/>
            </a:xfrm>
          </p:grpSpPr>
          <p:sp>
            <p:nvSpPr>
              <p:cNvPr id="32" name="Oval 367"/>
              <p:cNvSpPr>
                <a:spLocks noChangeAspect="1" noChangeArrowheads="1"/>
              </p:cNvSpPr>
              <p:nvPr/>
            </p:nvSpPr>
            <p:spPr bwMode="auto">
              <a:xfrm>
                <a:off x="2496" y="2832"/>
                <a:ext cx="336" cy="144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0" charset="0"/>
                </a:endParaRPr>
              </a:p>
            </p:txBody>
          </p:sp>
          <p:sp>
            <p:nvSpPr>
              <p:cNvPr id="33" name="Oval 368"/>
              <p:cNvSpPr>
                <a:spLocks noChangeAspect="1" noChangeArrowheads="1"/>
              </p:cNvSpPr>
              <p:nvPr/>
            </p:nvSpPr>
            <p:spPr bwMode="auto">
              <a:xfrm>
                <a:off x="2591" y="2881"/>
                <a:ext cx="9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0" charset="0"/>
                </a:endParaRPr>
              </a:p>
            </p:txBody>
          </p:sp>
        </p:grpSp>
        <p:grpSp>
          <p:nvGrpSpPr>
            <p:cNvPr id="26" name="Group 369"/>
            <p:cNvGrpSpPr>
              <a:grpSpLocks noChangeAspect="1"/>
            </p:cNvGrpSpPr>
            <p:nvPr/>
          </p:nvGrpSpPr>
          <p:grpSpPr bwMode="auto">
            <a:xfrm>
              <a:off x="7486650" y="3338513"/>
              <a:ext cx="93663" cy="74612"/>
              <a:chOff x="2496" y="2832"/>
              <a:chExt cx="336" cy="144"/>
            </a:xfrm>
          </p:grpSpPr>
          <p:sp>
            <p:nvSpPr>
              <p:cNvPr id="30" name="Oval 370"/>
              <p:cNvSpPr>
                <a:spLocks noChangeAspect="1" noChangeArrowheads="1"/>
              </p:cNvSpPr>
              <p:nvPr/>
            </p:nvSpPr>
            <p:spPr bwMode="auto">
              <a:xfrm>
                <a:off x="2496" y="2832"/>
                <a:ext cx="336" cy="144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0" charset="0"/>
                </a:endParaRPr>
              </a:p>
            </p:txBody>
          </p:sp>
          <p:sp>
            <p:nvSpPr>
              <p:cNvPr id="31" name="Oval 371"/>
              <p:cNvSpPr>
                <a:spLocks noChangeAspect="1" noChangeArrowheads="1"/>
              </p:cNvSpPr>
              <p:nvPr/>
            </p:nvSpPr>
            <p:spPr bwMode="auto">
              <a:xfrm>
                <a:off x="2593" y="2881"/>
                <a:ext cx="97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0" charset="0"/>
                </a:endParaRPr>
              </a:p>
            </p:txBody>
          </p:sp>
        </p:grpSp>
        <p:grpSp>
          <p:nvGrpSpPr>
            <p:cNvPr id="27" name="Group 372"/>
            <p:cNvGrpSpPr>
              <a:grpSpLocks noChangeAspect="1"/>
            </p:cNvGrpSpPr>
            <p:nvPr/>
          </p:nvGrpSpPr>
          <p:grpSpPr bwMode="auto">
            <a:xfrm>
              <a:off x="7439025" y="3511550"/>
              <a:ext cx="95250" cy="76200"/>
              <a:chOff x="2496" y="2832"/>
              <a:chExt cx="336" cy="144"/>
            </a:xfrm>
          </p:grpSpPr>
          <p:sp>
            <p:nvSpPr>
              <p:cNvPr id="28" name="Oval 373"/>
              <p:cNvSpPr>
                <a:spLocks noChangeAspect="1" noChangeArrowheads="1"/>
              </p:cNvSpPr>
              <p:nvPr/>
            </p:nvSpPr>
            <p:spPr bwMode="auto">
              <a:xfrm>
                <a:off x="2496" y="2832"/>
                <a:ext cx="336" cy="144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0" charset="0"/>
                </a:endParaRPr>
              </a:p>
            </p:txBody>
          </p:sp>
          <p:sp>
            <p:nvSpPr>
              <p:cNvPr id="29" name="Oval 374"/>
              <p:cNvSpPr>
                <a:spLocks noChangeAspect="1" noChangeArrowheads="1"/>
              </p:cNvSpPr>
              <p:nvPr/>
            </p:nvSpPr>
            <p:spPr bwMode="auto">
              <a:xfrm>
                <a:off x="2591" y="2880"/>
                <a:ext cx="95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0" charset="0"/>
                </a:endParaRPr>
              </a:p>
            </p:txBody>
          </p:sp>
        </p:grpSp>
      </p:grpSp>
      <p:pic>
        <p:nvPicPr>
          <p:cNvPr id="18440" name="Picture 8" descr="http://www.jimbotts.com/wp-content/uploads/2009/09/12198090531909861341man-silhouette.svg.h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701969"/>
            <a:ext cx="2146300" cy="2031831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304800" y="4038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Stem cells removed from patient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28600" y="5638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Cells grow in scaffold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562600" y="5867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Cells mature and differentiate due to applied conditions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638800" y="3505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Mature cells are implanted to fill lesions</a:t>
            </a:r>
            <a:endParaRPr lang="en-US" dirty="0"/>
          </a:p>
        </p:txBody>
      </p:sp>
      <p:sp>
        <p:nvSpPr>
          <p:cNvPr id="60" name="Circular Arrow 59"/>
          <p:cNvSpPr/>
          <p:nvPr/>
        </p:nvSpPr>
        <p:spPr>
          <a:xfrm>
            <a:off x="228600" y="2895600"/>
            <a:ext cx="1524000" cy="1295400"/>
          </a:xfrm>
          <a:prstGeom prst="circularArrow">
            <a:avLst>
              <a:gd name="adj1" fmla="val 12500"/>
              <a:gd name="adj2" fmla="val 1384893"/>
              <a:gd name="adj3" fmla="val 20457681"/>
              <a:gd name="adj4" fmla="val 13234630"/>
              <a:gd name="adj5" fmla="val 12500"/>
            </a:avLst>
          </a:prstGeom>
          <a:scene3d>
            <a:camera prst="orthographicFront">
              <a:rot lat="292934" lon="10512738" rev="211632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Circular Arrow 62"/>
          <p:cNvSpPr/>
          <p:nvPr/>
        </p:nvSpPr>
        <p:spPr>
          <a:xfrm rot="18515853">
            <a:off x="152400" y="5820295"/>
            <a:ext cx="1524000" cy="1295400"/>
          </a:xfrm>
          <a:prstGeom prst="circularArrow">
            <a:avLst>
              <a:gd name="adj1" fmla="val 12500"/>
              <a:gd name="adj2" fmla="val 1384893"/>
              <a:gd name="adj3" fmla="val 20457681"/>
              <a:gd name="adj4" fmla="val 13234630"/>
              <a:gd name="adj5" fmla="val 12500"/>
            </a:avLst>
          </a:prstGeom>
          <a:scene3d>
            <a:camera prst="orthographicFront">
              <a:rot lat="292934" lon="10512738" rev="211632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Circular Arrow 63"/>
          <p:cNvSpPr/>
          <p:nvPr/>
        </p:nvSpPr>
        <p:spPr>
          <a:xfrm rot="6674798">
            <a:off x="7128211" y="1973622"/>
            <a:ext cx="1524000" cy="1295400"/>
          </a:xfrm>
          <a:prstGeom prst="circularArrow">
            <a:avLst>
              <a:gd name="adj1" fmla="val 12500"/>
              <a:gd name="adj2" fmla="val 1384893"/>
              <a:gd name="adj3" fmla="val 20457681"/>
              <a:gd name="adj4" fmla="val 13234630"/>
              <a:gd name="adj5" fmla="val 12500"/>
            </a:avLst>
          </a:prstGeom>
          <a:scene3d>
            <a:camera prst="orthographicFront">
              <a:rot lat="292934" lon="10512738" rev="211632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Circular Arrow 64"/>
          <p:cNvSpPr/>
          <p:nvPr/>
        </p:nvSpPr>
        <p:spPr>
          <a:xfrm rot="18143918">
            <a:off x="4536565" y="4152730"/>
            <a:ext cx="1524000" cy="1295400"/>
          </a:xfrm>
          <a:prstGeom prst="circularArrow">
            <a:avLst>
              <a:gd name="adj1" fmla="val 12500"/>
              <a:gd name="adj2" fmla="val 1384893"/>
              <a:gd name="adj3" fmla="val 20457681"/>
              <a:gd name="adj4" fmla="val 13234630"/>
              <a:gd name="adj5" fmla="val 12500"/>
            </a:avLst>
          </a:prstGeom>
          <a:scene3d>
            <a:camera prst="orthographicFront">
              <a:rot lat="442748" lon="21346619" rev="2035901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Non-Destructive Testing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4114800" cy="4572000"/>
          </a:xfrm>
        </p:spPr>
        <p:txBody>
          <a:bodyPr/>
          <a:lstStyle/>
          <a:p>
            <a:r>
              <a:rPr lang="en-US" sz="3000" dirty="0" smtClean="0"/>
              <a:t>Current Methods</a:t>
            </a:r>
          </a:p>
          <a:p>
            <a:pPr lvl="1"/>
            <a:r>
              <a:rPr lang="en-US" sz="2800" dirty="0" smtClean="0"/>
              <a:t>Testing throughout stages of development</a:t>
            </a:r>
          </a:p>
          <a:p>
            <a:pPr lvl="1"/>
            <a:r>
              <a:rPr lang="en-US" sz="2800" dirty="0" smtClean="0"/>
              <a:t>Destroys cells</a:t>
            </a:r>
          </a:p>
          <a:p>
            <a:pPr lvl="1"/>
            <a:r>
              <a:rPr lang="en-US" sz="2800" dirty="0" smtClean="0"/>
              <a:t>Isolates proteins, genes, etc </a:t>
            </a:r>
            <a:r>
              <a:rPr lang="en-US" sz="2800" smtClean="0"/>
              <a:t>for analysis</a:t>
            </a:r>
            <a:endParaRPr lang="en-US" sz="28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82901" cy="4572000"/>
          </a:xfrm>
        </p:spPr>
        <p:txBody>
          <a:bodyPr/>
          <a:lstStyle/>
          <a:p>
            <a:r>
              <a:rPr lang="en-US" sz="3000" dirty="0" smtClean="0"/>
              <a:t>Proposed Method</a:t>
            </a:r>
          </a:p>
          <a:p>
            <a:pPr lvl="1"/>
            <a:r>
              <a:rPr lang="en-US" sz="2800" dirty="0" smtClean="0"/>
              <a:t>Testing throughout stages of development</a:t>
            </a:r>
          </a:p>
          <a:p>
            <a:pPr lvl="1"/>
            <a:r>
              <a:rPr lang="en-US" sz="2800" dirty="0" smtClean="0"/>
              <a:t>Cells remain viable</a:t>
            </a:r>
          </a:p>
          <a:p>
            <a:pPr lvl="1"/>
            <a:r>
              <a:rPr lang="en-US" sz="2800" dirty="0" smtClean="0"/>
              <a:t>Images of mechanical loading</a:t>
            </a:r>
          </a:p>
        </p:txBody>
      </p:sp>
      <p:pic>
        <p:nvPicPr>
          <p:cNvPr id="14340" name="Picture 4" descr="http://ucsdnews.ucsd.edu/graphics/images/carti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5720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7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486400" y="1752600"/>
            <a:ext cx="3069596" cy="23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Material</a:t>
            </a:r>
          </a:p>
          <a:p>
            <a:pPr lvl="1"/>
            <a:r>
              <a:rPr lang="en-US" dirty="0" smtClean="0"/>
              <a:t>Biocompatible</a:t>
            </a:r>
          </a:p>
          <a:p>
            <a:pPr lvl="1"/>
            <a:r>
              <a:rPr lang="en-US" dirty="0" smtClean="0"/>
              <a:t>Autoclave and MR safe</a:t>
            </a:r>
          </a:p>
          <a:p>
            <a:r>
              <a:rPr lang="en-US" dirty="0" smtClean="0"/>
              <a:t>Physical Design</a:t>
            </a:r>
          </a:p>
          <a:p>
            <a:pPr lvl="1"/>
            <a:r>
              <a:rPr lang="en-US" dirty="0" smtClean="0"/>
              <a:t>3 inch diameter</a:t>
            </a:r>
          </a:p>
          <a:p>
            <a:pPr lvl="1"/>
            <a:r>
              <a:rPr lang="en-US" dirty="0" smtClean="0"/>
              <a:t>Leak-proof removable cap</a:t>
            </a:r>
          </a:p>
          <a:p>
            <a:r>
              <a:rPr lang="en-US" dirty="0" smtClean="0"/>
              <a:t>Mechanical Loading</a:t>
            </a:r>
          </a:p>
          <a:p>
            <a:pPr lvl="1"/>
            <a:r>
              <a:rPr lang="en-US" dirty="0" smtClean="0"/>
              <a:t>Tissue cannot move</a:t>
            </a:r>
          </a:p>
          <a:p>
            <a:pPr lvl="1"/>
            <a:r>
              <a:rPr lang="en-US" dirty="0" smtClean="0"/>
              <a:t>5-20% Deformation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5029200" y="4648200"/>
            <a:ext cx="2819400" cy="1295400"/>
            <a:chOff x="6248400" y="1905000"/>
            <a:chExt cx="2590800" cy="1066800"/>
          </a:xfrm>
        </p:grpSpPr>
        <p:grpSp>
          <p:nvGrpSpPr>
            <p:cNvPr id="12" name="Group 11"/>
            <p:cNvGrpSpPr/>
            <p:nvPr/>
          </p:nvGrpSpPr>
          <p:grpSpPr>
            <a:xfrm>
              <a:off x="6248400" y="1905000"/>
              <a:ext cx="2590800" cy="1066800"/>
              <a:chOff x="6248400" y="1905000"/>
              <a:chExt cx="2590800" cy="1066800"/>
            </a:xfrm>
          </p:grpSpPr>
          <p:sp>
            <p:nvSpPr>
              <p:cNvPr id="7" name="Flowchart: Magnetic Disk 6"/>
              <p:cNvSpPr/>
              <p:nvPr/>
            </p:nvSpPr>
            <p:spPr>
              <a:xfrm>
                <a:off x="6248400" y="2743200"/>
                <a:ext cx="1143000" cy="228600"/>
              </a:xfrm>
              <a:prstGeom prst="flowChartMagneticDisk">
                <a:avLst/>
              </a:prstGeom>
              <a:gradFill flip="none"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Curved Connector 8"/>
              <p:cNvCxnSpPr/>
              <p:nvPr/>
            </p:nvCxnSpPr>
            <p:spPr>
              <a:xfrm flipV="1">
                <a:off x="7467600" y="2514600"/>
                <a:ext cx="533400" cy="304800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8001000" y="23622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~3 mm 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10400" y="190500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~1.5 cm </a:t>
                </a:r>
                <a:endParaRPr lang="en-US" dirty="0"/>
              </a:p>
            </p:txBody>
          </p:sp>
        </p:grpSp>
        <p:cxnSp>
          <p:nvCxnSpPr>
            <p:cNvPr id="14" name="Curved Connector 13"/>
            <p:cNvCxnSpPr/>
            <p:nvPr/>
          </p:nvCxnSpPr>
          <p:spPr>
            <a:xfrm rot="5400000" flipH="1" flipV="1">
              <a:off x="6819900" y="2247900"/>
              <a:ext cx="457200" cy="3810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for MR and Compression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Plunger Compression</a:t>
            </a:r>
            <a:endParaRPr lang="en-US" dirty="0"/>
          </a:p>
        </p:txBody>
      </p:sp>
      <p:pic>
        <p:nvPicPr>
          <p:cNvPr id="4" name="Content Placeholder 3" descr="bioreactor000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057400" y="2057400"/>
            <a:ext cx="5417820" cy="3753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44" name="AutoShape 20"/>
          <p:cNvCxnSpPr>
            <a:cxnSpLocks noChangeShapeType="1"/>
          </p:cNvCxnSpPr>
          <p:nvPr/>
        </p:nvCxnSpPr>
        <p:spPr bwMode="auto">
          <a:xfrm rot="10800000" flipV="1">
            <a:off x="7086600" y="3810000"/>
            <a:ext cx="854075" cy="6810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1905000" y="5791200"/>
            <a:ext cx="1644650" cy="261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Side View of Bioreactor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905000" y="1719262"/>
            <a:ext cx="2305050" cy="261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Manual twist or push compression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28600" y="3276600"/>
            <a:ext cx="1707519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Removable fixation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267200" y="2176462"/>
            <a:ext cx="2305050" cy="261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187825" y="2709862"/>
            <a:ext cx="2289175" cy="261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Guide rails for fixation to slide into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114800" y="3395662"/>
            <a:ext cx="952500" cy="261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Compressor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191000" y="3852862"/>
            <a:ext cx="603250" cy="261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Tissue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638800" y="3471862"/>
            <a:ext cx="2643188" cy="2968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Legs to lift tissue off the bottom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6" name="AutoShape 12"/>
          <p:cNvCxnSpPr>
            <a:cxnSpLocks noChangeShapeType="1"/>
          </p:cNvCxnSpPr>
          <p:nvPr/>
        </p:nvCxnSpPr>
        <p:spPr bwMode="auto">
          <a:xfrm rot="10800000" flipV="1">
            <a:off x="3124200" y="1947862"/>
            <a:ext cx="533400" cy="2587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37" name="AutoShape 13"/>
          <p:cNvCxnSpPr>
            <a:cxnSpLocks noChangeShapeType="1"/>
          </p:cNvCxnSpPr>
          <p:nvPr/>
        </p:nvCxnSpPr>
        <p:spPr bwMode="auto">
          <a:xfrm flipH="1">
            <a:off x="3810000" y="2405062"/>
            <a:ext cx="476250" cy="1698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39" name="AutoShape 15"/>
          <p:cNvCxnSpPr>
            <a:cxnSpLocks noChangeShapeType="1"/>
          </p:cNvCxnSpPr>
          <p:nvPr/>
        </p:nvCxnSpPr>
        <p:spPr bwMode="auto">
          <a:xfrm flipH="1">
            <a:off x="3886200" y="2938462"/>
            <a:ext cx="34925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 flipH="1">
            <a:off x="3124200" y="3548062"/>
            <a:ext cx="1016000" cy="542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 flipH="1">
            <a:off x="3200400" y="4005262"/>
            <a:ext cx="1079500" cy="469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43" name="AutoShape 19"/>
          <p:cNvCxnSpPr>
            <a:cxnSpLocks noChangeShapeType="1"/>
          </p:cNvCxnSpPr>
          <p:nvPr/>
        </p:nvCxnSpPr>
        <p:spPr bwMode="auto">
          <a:xfrm>
            <a:off x="4800600" y="4005262"/>
            <a:ext cx="914400" cy="261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5257800" y="5681662"/>
            <a:ext cx="1498600" cy="261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Side View of Fixation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AutoShape 12"/>
          <p:cNvCxnSpPr>
            <a:cxnSpLocks noChangeShapeType="1"/>
          </p:cNvCxnSpPr>
          <p:nvPr/>
        </p:nvCxnSpPr>
        <p:spPr bwMode="auto">
          <a:xfrm>
            <a:off x="1295400" y="2362200"/>
            <a:ext cx="990600" cy="609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5" name="TextBox 24"/>
          <p:cNvSpPr txBox="1"/>
          <p:nvPr/>
        </p:nvSpPr>
        <p:spPr>
          <a:xfrm>
            <a:off x="381000" y="2057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Rubber Seal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AutoShape 12"/>
          <p:cNvCxnSpPr>
            <a:cxnSpLocks noChangeShapeType="1"/>
          </p:cNvCxnSpPr>
          <p:nvPr/>
        </p:nvCxnSpPr>
        <p:spPr bwMode="auto">
          <a:xfrm>
            <a:off x="1219200" y="3657600"/>
            <a:ext cx="1143000" cy="838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 Compression</a:t>
            </a:r>
            <a:endParaRPr lang="en-US" dirty="0"/>
          </a:p>
        </p:txBody>
      </p:sp>
      <p:pic>
        <p:nvPicPr>
          <p:cNvPr id="1026" name="Picture 2" descr="scan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8386" y="1524000"/>
            <a:ext cx="652146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001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rcRect l="43182" r="13986" b="42239"/>
          <a:stretch>
            <a:fillRect/>
          </a:stretch>
        </p:blipFill>
        <p:spPr>
          <a:xfrm rot="16200000">
            <a:off x="2678430" y="-11431"/>
            <a:ext cx="3733801" cy="802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Angled Compression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2451</TotalTime>
  <Words>487</Words>
  <Application>Microsoft Office PowerPoint</Application>
  <PresentationFormat>On-screen Show (4:3)</PresentationFormat>
  <Paragraphs>173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Cartilage bioreactor</vt:lpstr>
      <vt:lpstr>Overview</vt:lpstr>
      <vt:lpstr>Cartilage Damage and Treatments</vt:lpstr>
      <vt:lpstr>Cartilage Regeneration</vt:lpstr>
      <vt:lpstr>Non-Destructive Testing</vt:lpstr>
      <vt:lpstr>Requirements for MR and Compression</vt:lpstr>
      <vt:lpstr>Plunger Compression</vt:lpstr>
      <vt:lpstr>Lever Compression</vt:lpstr>
      <vt:lpstr> Angled Compression</vt:lpstr>
      <vt:lpstr>Design Matrix - Materials</vt:lpstr>
      <vt:lpstr>Design Matrix – Overall Designs</vt:lpstr>
      <vt:lpstr>Proposed Design </vt:lpstr>
      <vt:lpstr>Bioreactor Validation</vt:lpstr>
      <vt:lpstr>Bioreactor Construction</vt:lpstr>
      <vt:lpstr>References</vt:lpstr>
      <vt:lpstr>Acknowledgments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</dc:creator>
  <cp:lastModifiedBy>Sarah</cp:lastModifiedBy>
  <cp:revision>58</cp:revision>
  <dcterms:created xsi:type="dcterms:W3CDTF">2009-10-08T17:27:08Z</dcterms:created>
  <dcterms:modified xsi:type="dcterms:W3CDTF">2009-10-16T03:24:32Z</dcterms:modified>
</cp:coreProperties>
</file>