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43891200" cy="34747200"/>
  <p:notesSz cx="6858000" cy="9144000"/>
  <p:defaultTextStyle>
    <a:defPPr>
      <a:defRPr lang="en-US"/>
    </a:defPPr>
    <a:lvl1pPr marL="0" algn="l" defTabSz="4597971" rtl="0" eaLnBrk="1" latinLnBrk="0" hangingPunct="1">
      <a:defRPr sz="9000" kern="1200">
        <a:solidFill>
          <a:schemeClr val="tx1"/>
        </a:solidFill>
        <a:latin typeface="+mn-lt"/>
        <a:ea typeface="+mn-ea"/>
        <a:cs typeface="+mn-cs"/>
      </a:defRPr>
    </a:lvl1pPr>
    <a:lvl2pPr marL="2298985" algn="l" defTabSz="4597971" rtl="0" eaLnBrk="1" latinLnBrk="0" hangingPunct="1">
      <a:defRPr sz="9000" kern="1200">
        <a:solidFill>
          <a:schemeClr val="tx1"/>
        </a:solidFill>
        <a:latin typeface="+mn-lt"/>
        <a:ea typeface="+mn-ea"/>
        <a:cs typeface="+mn-cs"/>
      </a:defRPr>
    </a:lvl2pPr>
    <a:lvl3pPr marL="4597971" algn="l" defTabSz="4597971" rtl="0" eaLnBrk="1" latinLnBrk="0" hangingPunct="1">
      <a:defRPr sz="9000" kern="1200">
        <a:solidFill>
          <a:schemeClr val="tx1"/>
        </a:solidFill>
        <a:latin typeface="+mn-lt"/>
        <a:ea typeface="+mn-ea"/>
        <a:cs typeface="+mn-cs"/>
      </a:defRPr>
    </a:lvl3pPr>
    <a:lvl4pPr marL="6896957" algn="l" defTabSz="4597971" rtl="0" eaLnBrk="1" latinLnBrk="0" hangingPunct="1">
      <a:defRPr sz="9000" kern="1200">
        <a:solidFill>
          <a:schemeClr val="tx1"/>
        </a:solidFill>
        <a:latin typeface="+mn-lt"/>
        <a:ea typeface="+mn-ea"/>
        <a:cs typeface="+mn-cs"/>
      </a:defRPr>
    </a:lvl4pPr>
    <a:lvl5pPr marL="9195943" algn="l" defTabSz="4597971" rtl="0" eaLnBrk="1" latinLnBrk="0" hangingPunct="1">
      <a:defRPr sz="9000" kern="1200">
        <a:solidFill>
          <a:schemeClr val="tx1"/>
        </a:solidFill>
        <a:latin typeface="+mn-lt"/>
        <a:ea typeface="+mn-ea"/>
        <a:cs typeface="+mn-cs"/>
      </a:defRPr>
    </a:lvl5pPr>
    <a:lvl6pPr marL="11494928" algn="l" defTabSz="4597971" rtl="0" eaLnBrk="1" latinLnBrk="0" hangingPunct="1">
      <a:defRPr sz="9000" kern="1200">
        <a:solidFill>
          <a:schemeClr val="tx1"/>
        </a:solidFill>
        <a:latin typeface="+mn-lt"/>
        <a:ea typeface="+mn-ea"/>
        <a:cs typeface="+mn-cs"/>
      </a:defRPr>
    </a:lvl6pPr>
    <a:lvl7pPr marL="13793913" algn="l" defTabSz="4597971" rtl="0" eaLnBrk="1" latinLnBrk="0" hangingPunct="1">
      <a:defRPr sz="9000" kern="1200">
        <a:solidFill>
          <a:schemeClr val="tx1"/>
        </a:solidFill>
        <a:latin typeface="+mn-lt"/>
        <a:ea typeface="+mn-ea"/>
        <a:cs typeface="+mn-cs"/>
      </a:defRPr>
    </a:lvl7pPr>
    <a:lvl8pPr marL="16092899" algn="l" defTabSz="4597971" rtl="0" eaLnBrk="1" latinLnBrk="0" hangingPunct="1">
      <a:defRPr sz="9000" kern="1200">
        <a:solidFill>
          <a:schemeClr val="tx1"/>
        </a:solidFill>
        <a:latin typeface="+mn-lt"/>
        <a:ea typeface="+mn-ea"/>
        <a:cs typeface="+mn-cs"/>
      </a:defRPr>
    </a:lvl8pPr>
    <a:lvl9pPr marL="18391885" algn="l" defTabSz="4597971" rtl="0" eaLnBrk="1" latinLnBrk="0" hangingPunct="1">
      <a:defRPr sz="9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E24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167" autoAdjust="0"/>
  </p:normalViewPr>
  <p:slideViewPr>
    <p:cSldViewPr>
      <p:cViewPr>
        <p:scale>
          <a:sx n="33" d="100"/>
          <a:sy n="33" d="100"/>
        </p:scale>
        <p:origin x="-72" y="2460"/>
      </p:cViewPr>
      <p:guideLst>
        <p:guide orient="horz" pos="10944"/>
        <p:guide pos="13824"/>
      </p:guideLst>
    </p:cSldViewPr>
  </p:slideViewPr>
  <p:notesTextViewPr>
    <p:cViewPr>
      <p:scale>
        <a:sx n="75" d="100"/>
        <a:sy n="75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9FE69D-35A8-45A3-9B60-0A1CD1E3EF59}" type="datetimeFigureOut">
              <a:rPr lang="en-US" smtClean="0"/>
              <a:pPr/>
              <a:t>12/5/2009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63650" y="685800"/>
            <a:ext cx="43307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2A1137-466C-439E-B1BF-76A8E6FA8A1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9340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1pPr>
    <a:lvl2pPr marL="496702" algn="l" defTabSz="99340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2pPr>
    <a:lvl3pPr marL="993404" algn="l" defTabSz="99340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3pPr>
    <a:lvl4pPr marL="1490106" algn="l" defTabSz="99340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4pPr>
    <a:lvl5pPr marL="1986808" algn="l" defTabSz="99340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5pPr>
    <a:lvl6pPr marL="2483510" algn="l" defTabSz="99340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2980212" algn="l" defTabSz="99340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476915" algn="l" defTabSz="99340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3973617" algn="l" defTabSz="99340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63650" y="685800"/>
            <a:ext cx="43307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2A1137-466C-439E-B1BF-76A8E6FA8A19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10794156"/>
            <a:ext cx="37307520" cy="744812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680" y="19690080"/>
            <a:ext cx="30723840" cy="88798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2989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5979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8969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919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14949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37939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60928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83918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172B-07C2-459C-B389-A739610A3471}" type="datetimeFigureOut">
              <a:rPr lang="en-US" smtClean="0"/>
              <a:pPr/>
              <a:t>12/5/2009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66773-B498-4B3F-9C64-D0EA276781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172B-07C2-459C-B389-A739610A3471}" type="datetimeFigureOut">
              <a:rPr lang="en-US" smtClean="0"/>
              <a:pPr/>
              <a:t>12/5/2009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66773-B498-4B3F-9C64-D0EA276781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43195040" y="6675968"/>
            <a:ext cx="44439840" cy="14231069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875520" y="6675968"/>
            <a:ext cx="132588000" cy="14231069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172B-07C2-459C-B389-A739610A3471}" type="datetimeFigureOut">
              <a:rPr lang="en-US" smtClean="0"/>
              <a:pPr/>
              <a:t>12/5/2009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66773-B498-4B3F-9C64-D0EA276781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172B-07C2-459C-B389-A739610A3471}" type="datetimeFigureOut">
              <a:rPr lang="en-US" smtClean="0"/>
              <a:pPr/>
              <a:t>12/5/2009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66773-B498-4B3F-9C64-D0EA276781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3" y="22328295"/>
            <a:ext cx="37307520" cy="6901180"/>
          </a:xfrm>
        </p:spPr>
        <p:txBody>
          <a:bodyPr anchor="t"/>
          <a:lstStyle>
            <a:lvl1pPr algn="l">
              <a:defRPr sz="201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3" y="14727349"/>
            <a:ext cx="37307520" cy="7600948"/>
          </a:xfrm>
        </p:spPr>
        <p:txBody>
          <a:bodyPr anchor="b"/>
          <a:lstStyle>
            <a:lvl1pPr marL="0" indent="0">
              <a:buNone/>
              <a:defRPr sz="10100">
                <a:solidFill>
                  <a:schemeClr val="tx1">
                    <a:tint val="75000"/>
                  </a:schemeClr>
                </a:solidFill>
              </a:defRPr>
            </a:lvl1pPr>
            <a:lvl2pPr marL="2298985" indent="0">
              <a:buNone/>
              <a:defRPr sz="9000">
                <a:solidFill>
                  <a:schemeClr val="tx1">
                    <a:tint val="75000"/>
                  </a:schemeClr>
                </a:solidFill>
              </a:defRPr>
            </a:lvl2pPr>
            <a:lvl3pPr marL="4597971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3pPr>
            <a:lvl4pPr marL="6896957" indent="0">
              <a:buNone/>
              <a:defRPr sz="7100">
                <a:solidFill>
                  <a:schemeClr val="tx1">
                    <a:tint val="75000"/>
                  </a:schemeClr>
                </a:solidFill>
              </a:defRPr>
            </a:lvl4pPr>
            <a:lvl5pPr marL="9195943" indent="0">
              <a:buNone/>
              <a:defRPr sz="7100">
                <a:solidFill>
                  <a:schemeClr val="tx1">
                    <a:tint val="75000"/>
                  </a:schemeClr>
                </a:solidFill>
              </a:defRPr>
            </a:lvl5pPr>
            <a:lvl6pPr marL="11494928" indent="0">
              <a:buNone/>
              <a:defRPr sz="7100">
                <a:solidFill>
                  <a:schemeClr val="tx1">
                    <a:tint val="75000"/>
                  </a:schemeClr>
                </a:solidFill>
              </a:defRPr>
            </a:lvl6pPr>
            <a:lvl7pPr marL="13793913" indent="0">
              <a:buNone/>
              <a:defRPr sz="7100">
                <a:solidFill>
                  <a:schemeClr val="tx1">
                    <a:tint val="75000"/>
                  </a:schemeClr>
                </a:solidFill>
              </a:defRPr>
            </a:lvl7pPr>
            <a:lvl8pPr marL="16092899" indent="0">
              <a:buNone/>
              <a:defRPr sz="7100">
                <a:solidFill>
                  <a:schemeClr val="tx1">
                    <a:tint val="75000"/>
                  </a:schemeClr>
                </a:solidFill>
              </a:defRPr>
            </a:lvl8pPr>
            <a:lvl9pPr marL="18391885" indent="0">
              <a:buNone/>
              <a:defRPr sz="7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172B-07C2-459C-B389-A739610A3471}" type="datetimeFigureOut">
              <a:rPr lang="en-US" smtClean="0"/>
              <a:pPr/>
              <a:t>12/5/2009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66773-B498-4B3F-9C64-D0EA276781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75520" y="38913648"/>
            <a:ext cx="88513920" cy="110073019"/>
          </a:xfrm>
        </p:spPr>
        <p:txBody>
          <a:bodyPr/>
          <a:lstStyle>
            <a:lvl1pPr>
              <a:defRPr sz="14100"/>
            </a:lvl1pPr>
            <a:lvl2pPr>
              <a:defRPr sz="12100"/>
            </a:lvl2pPr>
            <a:lvl3pPr>
              <a:defRPr sz="10100"/>
            </a:lvl3pPr>
            <a:lvl4pPr>
              <a:defRPr sz="9000"/>
            </a:lvl4pPr>
            <a:lvl5pPr>
              <a:defRPr sz="9000"/>
            </a:lvl5pPr>
            <a:lvl6pPr>
              <a:defRPr sz="9000"/>
            </a:lvl6pPr>
            <a:lvl7pPr>
              <a:defRPr sz="9000"/>
            </a:lvl7pPr>
            <a:lvl8pPr>
              <a:defRPr sz="9000"/>
            </a:lvl8pPr>
            <a:lvl9pPr>
              <a:defRPr sz="9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9120960" y="38913648"/>
            <a:ext cx="88513920" cy="110073019"/>
          </a:xfrm>
        </p:spPr>
        <p:txBody>
          <a:bodyPr/>
          <a:lstStyle>
            <a:lvl1pPr>
              <a:defRPr sz="14100"/>
            </a:lvl1pPr>
            <a:lvl2pPr>
              <a:defRPr sz="12100"/>
            </a:lvl2pPr>
            <a:lvl3pPr>
              <a:defRPr sz="10100"/>
            </a:lvl3pPr>
            <a:lvl4pPr>
              <a:defRPr sz="9000"/>
            </a:lvl4pPr>
            <a:lvl5pPr>
              <a:defRPr sz="9000"/>
            </a:lvl5pPr>
            <a:lvl6pPr>
              <a:defRPr sz="9000"/>
            </a:lvl6pPr>
            <a:lvl7pPr>
              <a:defRPr sz="9000"/>
            </a:lvl7pPr>
            <a:lvl8pPr>
              <a:defRPr sz="9000"/>
            </a:lvl8pPr>
            <a:lvl9pPr>
              <a:defRPr sz="9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172B-07C2-459C-B389-A739610A3471}" type="datetimeFigureOut">
              <a:rPr lang="en-US" smtClean="0"/>
              <a:pPr/>
              <a:t>12/5/2009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66773-B498-4B3F-9C64-D0EA276781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0" y="1391499"/>
            <a:ext cx="39502080" cy="5791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0" y="7777907"/>
            <a:ext cx="19392902" cy="3241461"/>
          </a:xfrm>
        </p:spPr>
        <p:txBody>
          <a:bodyPr anchor="b"/>
          <a:lstStyle>
            <a:lvl1pPr marL="0" indent="0">
              <a:buNone/>
              <a:defRPr sz="12100" b="1"/>
            </a:lvl1pPr>
            <a:lvl2pPr marL="2298985" indent="0">
              <a:buNone/>
              <a:defRPr sz="10100" b="1"/>
            </a:lvl2pPr>
            <a:lvl3pPr marL="4597971" indent="0">
              <a:buNone/>
              <a:defRPr sz="9000" b="1"/>
            </a:lvl3pPr>
            <a:lvl4pPr marL="6896957" indent="0">
              <a:buNone/>
              <a:defRPr sz="8000" b="1"/>
            </a:lvl4pPr>
            <a:lvl5pPr marL="9195943" indent="0">
              <a:buNone/>
              <a:defRPr sz="8000" b="1"/>
            </a:lvl5pPr>
            <a:lvl6pPr marL="11494928" indent="0">
              <a:buNone/>
              <a:defRPr sz="8000" b="1"/>
            </a:lvl6pPr>
            <a:lvl7pPr marL="13793913" indent="0">
              <a:buNone/>
              <a:defRPr sz="8000" b="1"/>
            </a:lvl7pPr>
            <a:lvl8pPr marL="16092899" indent="0">
              <a:buNone/>
              <a:defRPr sz="8000" b="1"/>
            </a:lvl8pPr>
            <a:lvl9pPr marL="18391885" indent="0">
              <a:buNone/>
              <a:defRPr sz="80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4560" y="11019368"/>
            <a:ext cx="19392902" cy="20019859"/>
          </a:xfrm>
        </p:spPr>
        <p:txBody>
          <a:bodyPr/>
          <a:lstStyle>
            <a:lvl1pPr>
              <a:defRPr sz="12100"/>
            </a:lvl1pPr>
            <a:lvl2pPr>
              <a:defRPr sz="10100"/>
            </a:lvl2pPr>
            <a:lvl3pPr>
              <a:defRPr sz="90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123" y="7777907"/>
            <a:ext cx="19400521" cy="3241461"/>
          </a:xfrm>
        </p:spPr>
        <p:txBody>
          <a:bodyPr anchor="b"/>
          <a:lstStyle>
            <a:lvl1pPr marL="0" indent="0">
              <a:buNone/>
              <a:defRPr sz="12100" b="1"/>
            </a:lvl1pPr>
            <a:lvl2pPr marL="2298985" indent="0">
              <a:buNone/>
              <a:defRPr sz="10100" b="1"/>
            </a:lvl2pPr>
            <a:lvl3pPr marL="4597971" indent="0">
              <a:buNone/>
              <a:defRPr sz="9000" b="1"/>
            </a:lvl3pPr>
            <a:lvl4pPr marL="6896957" indent="0">
              <a:buNone/>
              <a:defRPr sz="8000" b="1"/>
            </a:lvl4pPr>
            <a:lvl5pPr marL="9195943" indent="0">
              <a:buNone/>
              <a:defRPr sz="8000" b="1"/>
            </a:lvl5pPr>
            <a:lvl6pPr marL="11494928" indent="0">
              <a:buNone/>
              <a:defRPr sz="8000" b="1"/>
            </a:lvl6pPr>
            <a:lvl7pPr marL="13793913" indent="0">
              <a:buNone/>
              <a:defRPr sz="8000" b="1"/>
            </a:lvl7pPr>
            <a:lvl8pPr marL="16092899" indent="0">
              <a:buNone/>
              <a:defRPr sz="8000" b="1"/>
            </a:lvl8pPr>
            <a:lvl9pPr marL="18391885" indent="0">
              <a:buNone/>
              <a:defRPr sz="80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123" y="11019368"/>
            <a:ext cx="19400521" cy="20019859"/>
          </a:xfrm>
        </p:spPr>
        <p:txBody>
          <a:bodyPr/>
          <a:lstStyle>
            <a:lvl1pPr>
              <a:defRPr sz="12100"/>
            </a:lvl1pPr>
            <a:lvl2pPr>
              <a:defRPr sz="10100"/>
            </a:lvl2pPr>
            <a:lvl3pPr>
              <a:defRPr sz="90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172B-07C2-459C-B389-A739610A3471}" type="datetimeFigureOut">
              <a:rPr lang="en-US" smtClean="0"/>
              <a:pPr/>
              <a:t>12/5/2009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66773-B498-4B3F-9C64-D0EA276781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172B-07C2-459C-B389-A739610A3471}" type="datetimeFigureOut">
              <a:rPr lang="en-US" smtClean="0"/>
              <a:pPr/>
              <a:t>12/5/2009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66773-B498-4B3F-9C64-D0EA276781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172B-07C2-459C-B389-A739610A3471}" type="datetimeFigureOut">
              <a:rPr lang="en-US" smtClean="0"/>
              <a:pPr/>
              <a:t>12/5/2009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66773-B498-4B3F-9C64-D0EA276781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3" y="1383453"/>
            <a:ext cx="14439903" cy="5887720"/>
          </a:xfrm>
        </p:spPr>
        <p:txBody>
          <a:bodyPr anchor="b"/>
          <a:lstStyle>
            <a:lvl1pPr algn="l">
              <a:defRPr sz="10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242" y="1383457"/>
            <a:ext cx="24536400" cy="29655772"/>
          </a:xfrm>
        </p:spPr>
        <p:txBody>
          <a:bodyPr/>
          <a:lstStyle>
            <a:lvl1pPr>
              <a:defRPr sz="16100"/>
            </a:lvl1pPr>
            <a:lvl2pPr>
              <a:defRPr sz="14100"/>
            </a:lvl2pPr>
            <a:lvl3pPr>
              <a:defRPr sz="12100"/>
            </a:lvl3pPr>
            <a:lvl4pPr>
              <a:defRPr sz="10100"/>
            </a:lvl4pPr>
            <a:lvl5pPr>
              <a:defRPr sz="10100"/>
            </a:lvl5pPr>
            <a:lvl6pPr>
              <a:defRPr sz="10100"/>
            </a:lvl6pPr>
            <a:lvl7pPr>
              <a:defRPr sz="10100"/>
            </a:lvl7pPr>
            <a:lvl8pPr>
              <a:defRPr sz="10100"/>
            </a:lvl8pPr>
            <a:lvl9pPr>
              <a:defRPr sz="10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3" y="7271177"/>
            <a:ext cx="14439903" cy="23768052"/>
          </a:xfrm>
        </p:spPr>
        <p:txBody>
          <a:bodyPr/>
          <a:lstStyle>
            <a:lvl1pPr marL="0" indent="0">
              <a:buNone/>
              <a:defRPr sz="7100"/>
            </a:lvl1pPr>
            <a:lvl2pPr marL="2298985" indent="0">
              <a:buNone/>
              <a:defRPr sz="6100"/>
            </a:lvl2pPr>
            <a:lvl3pPr marL="4597971" indent="0">
              <a:buNone/>
              <a:defRPr sz="5000"/>
            </a:lvl3pPr>
            <a:lvl4pPr marL="6896957" indent="0">
              <a:buNone/>
              <a:defRPr sz="4600"/>
            </a:lvl4pPr>
            <a:lvl5pPr marL="9195943" indent="0">
              <a:buNone/>
              <a:defRPr sz="4600"/>
            </a:lvl5pPr>
            <a:lvl6pPr marL="11494928" indent="0">
              <a:buNone/>
              <a:defRPr sz="4600"/>
            </a:lvl6pPr>
            <a:lvl7pPr marL="13793913" indent="0">
              <a:buNone/>
              <a:defRPr sz="4600"/>
            </a:lvl7pPr>
            <a:lvl8pPr marL="16092899" indent="0">
              <a:buNone/>
              <a:defRPr sz="4600"/>
            </a:lvl8pPr>
            <a:lvl9pPr marL="18391885" indent="0">
              <a:buNone/>
              <a:defRPr sz="4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172B-07C2-459C-B389-A739610A3471}" type="datetimeFigureOut">
              <a:rPr lang="en-US" smtClean="0"/>
              <a:pPr/>
              <a:t>12/5/2009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66773-B498-4B3F-9C64-D0EA276781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982" y="24323040"/>
            <a:ext cx="26334720" cy="2871472"/>
          </a:xfrm>
        </p:spPr>
        <p:txBody>
          <a:bodyPr anchor="b"/>
          <a:lstStyle>
            <a:lvl1pPr algn="l">
              <a:defRPr sz="10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982" y="3104727"/>
            <a:ext cx="26334720" cy="20848320"/>
          </a:xfrm>
        </p:spPr>
        <p:txBody>
          <a:bodyPr/>
          <a:lstStyle>
            <a:lvl1pPr marL="0" indent="0">
              <a:buNone/>
              <a:defRPr sz="16100"/>
            </a:lvl1pPr>
            <a:lvl2pPr marL="2298985" indent="0">
              <a:buNone/>
              <a:defRPr sz="14100"/>
            </a:lvl2pPr>
            <a:lvl3pPr marL="4597971" indent="0">
              <a:buNone/>
              <a:defRPr sz="12100"/>
            </a:lvl3pPr>
            <a:lvl4pPr marL="6896957" indent="0">
              <a:buNone/>
              <a:defRPr sz="10100"/>
            </a:lvl4pPr>
            <a:lvl5pPr marL="9195943" indent="0">
              <a:buNone/>
              <a:defRPr sz="10100"/>
            </a:lvl5pPr>
            <a:lvl6pPr marL="11494928" indent="0">
              <a:buNone/>
              <a:defRPr sz="10100"/>
            </a:lvl6pPr>
            <a:lvl7pPr marL="13793913" indent="0">
              <a:buNone/>
              <a:defRPr sz="10100"/>
            </a:lvl7pPr>
            <a:lvl8pPr marL="16092899" indent="0">
              <a:buNone/>
              <a:defRPr sz="10100"/>
            </a:lvl8pPr>
            <a:lvl9pPr marL="18391885" indent="0">
              <a:buNone/>
              <a:defRPr sz="101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982" y="27194512"/>
            <a:ext cx="26334720" cy="4077968"/>
          </a:xfrm>
        </p:spPr>
        <p:txBody>
          <a:bodyPr/>
          <a:lstStyle>
            <a:lvl1pPr marL="0" indent="0">
              <a:buNone/>
              <a:defRPr sz="7100"/>
            </a:lvl1pPr>
            <a:lvl2pPr marL="2298985" indent="0">
              <a:buNone/>
              <a:defRPr sz="6100"/>
            </a:lvl2pPr>
            <a:lvl3pPr marL="4597971" indent="0">
              <a:buNone/>
              <a:defRPr sz="5000"/>
            </a:lvl3pPr>
            <a:lvl4pPr marL="6896957" indent="0">
              <a:buNone/>
              <a:defRPr sz="4600"/>
            </a:lvl4pPr>
            <a:lvl5pPr marL="9195943" indent="0">
              <a:buNone/>
              <a:defRPr sz="4600"/>
            </a:lvl5pPr>
            <a:lvl6pPr marL="11494928" indent="0">
              <a:buNone/>
              <a:defRPr sz="4600"/>
            </a:lvl6pPr>
            <a:lvl7pPr marL="13793913" indent="0">
              <a:buNone/>
              <a:defRPr sz="4600"/>
            </a:lvl7pPr>
            <a:lvl8pPr marL="16092899" indent="0">
              <a:buNone/>
              <a:defRPr sz="4600"/>
            </a:lvl8pPr>
            <a:lvl9pPr marL="18391885" indent="0">
              <a:buNone/>
              <a:defRPr sz="4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172B-07C2-459C-B389-A739610A3471}" type="datetimeFigureOut">
              <a:rPr lang="en-US" smtClean="0"/>
              <a:pPr/>
              <a:t>12/5/2009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66773-B498-4B3F-9C64-D0EA276781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94560" y="1391499"/>
            <a:ext cx="39502080" cy="5791200"/>
          </a:xfrm>
          <a:prstGeom prst="rect">
            <a:avLst/>
          </a:prstGeom>
        </p:spPr>
        <p:txBody>
          <a:bodyPr vert="horz" lIns="459797" tIns="229899" rIns="459797" bIns="229899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0" y="8107684"/>
            <a:ext cx="39502080" cy="22931545"/>
          </a:xfrm>
          <a:prstGeom prst="rect">
            <a:avLst/>
          </a:prstGeom>
        </p:spPr>
        <p:txBody>
          <a:bodyPr vert="horz" lIns="459797" tIns="229899" rIns="459797" bIns="22989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94560" y="32205510"/>
            <a:ext cx="10241280" cy="1849967"/>
          </a:xfrm>
          <a:prstGeom prst="rect">
            <a:avLst/>
          </a:prstGeom>
        </p:spPr>
        <p:txBody>
          <a:bodyPr vert="horz" lIns="459797" tIns="229899" rIns="459797" bIns="229899" rtlCol="0" anchor="ctr"/>
          <a:lstStyle>
            <a:lvl1pPr algn="l">
              <a:defRPr sz="6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B1172B-07C2-459C-B389-A739610A3471}" type="datetimeFigureOut">
              <a:rPr lang="en-US" smtClean="0"/>
              <a:pPr/>
              <a:t>12/5/2009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996160" y="32205510"/>
            <a:ext cx="13898880" cy="1849967"/>
          </a:xfrm>
          <a:prstGeom prst="rect">
            <a:avLst/>
          </a:prstGeom>
        </p:spPr>
        <p:txBody>
          <a:bodyPr vert="horz" lIns="459797" tIns="229899" rIns="459797" bIns="229899" rtlCol="0" anchor="ctr"/>
          <a:lstStyle>
            <a:lvl1pPr algn="ctr">
              <a:defRPr sz="6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1455360" y="32205510"/>
            <a:ext cx="10241280" cy="1849967"/>
          </a:xfrm>
          <a:prstGeom prst="rect">
            <a:avLst/>
          </a:prstGeom>
        </p:spPr>
        <p:txBody>
          <a:bodyPr vert="horz" lIns="459797" tIns="229899" rIns="459797" bIns="229899" rtlCol="0" anchor="ctr"/>
          <a:lstStyle>
            <a:lvl1pPr algn="r">
              <a:defRPr sz="6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C66773-B498-4B3F-9C64-D0EA276781D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97971" rtl="0" eaLnBrk="1" latinLnBrk="0" hangingPunct="1">
        <a:spcBef>
          <a:spcPct val="0"/>
        </a:spcBef>
        <a:buNone/>
        <a:defRPr sz="22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24240" indent="-1724240" algn="l" defTabSz="4597971" rtl="0" eaLnBrk="1" latinLnBrk="0" hangingPunct="1">
        <a:spcBef>
          <a:spcPct val="20000"/>
        </a:spcBef>
        <a:buFont typeface="Arial" pitchFamily="34" charset="0"/>
        <a:buChar char="•"/>
        <a:defRPr sz="16100" kern="1200">
          <a:solidFill>
            <a:schemeClr val="tx1"/>
          </a:solidFill>
          <a:latin typeface="+mn-lt"/>
          <a:ea typeface="+mn-ea"/>
          <a:cs typeface="+mn-cs"/>
        </a:defRPr>
      </a:lvl1pPr>
      <a:lvl2pPr marL="3735851" indent="-1436866" algn="l" defTabSz="4597971" rtl="0" eaLnBrk="1" latinLnBrk="0" hangingPunct="1">
        <a:spcBef>
          <a:spcPct val="20000"/>
        </a:spcBef>
        <a:buFont typeface="Arial" pitchFamily="34" charset="0"/>
        <a:buChar char="–"/>
        <a:defRPr sz="14100" kern="1200">
          <a:solidFill>
            <a:schemeClr val="tx1"/>
          </a:solidFill>
          <a:latin typeface="+mn-lt"/>
          <a:ea typeface="+mn-ea"/>
          <a:cs typeface="+mn-cs"/>
        </a:defRPr>
      </a:lvl2pPr>
      <a:lvl3pPr marL="5747464" indent="-1149493" algn="l" defTabSz="4597971" rtl="0" eaLnBrk="1" latinLnBrk="0" hangingPunct="1">
        <a:spcBef>
          <a:spcPct val="20000"/>
        </a:spcBef>
        <a:buFont typeface="Arial" pitchFamily="34" charset="0"/>
        <a:buChar char="•"/>
        <a:defRPr sz="12100" kern="1200">
          <a:solidFill>
            <a:schemeClr val="tx1"/>
          </a:solidFill>
          <a:latin typeface="+mn-lt"/>
          <a:ea typeface="+mn-ea"/>
          <a:cs typeface="+mn-cs"/>
        </a:defRPr>
      </a:lvl3pPr>
      <a:lvl4pPr marL="8046450" indent="-1149493" algn="l" defTabSz="4597971" rtl="0" eaLnBrk="1" latinLnBrk="0" hangingPunct="1">
        <a:spcBef>
          <a:spcPct val="20000"/>
        </a:spcBef>
        <a:buFont typeface="Arial" pitchFamily="34" charset="0"/>
        <a:buChar char="–"/>
        <a:defRPr sz="10100" kern="1200">
          <a:solidFill>
            <a:schemeClr val="tx1"/>
          </a:solidFill>
          <a:latin typeface="+mn-lt"/>
          <a:ea typeface="+mn-ea"/>
          <a:cs typeface="+mn-cs"/>
        </a:defRPr>
      </a:lvl4pPr>
      <a:lvl5pPr marL="10345435" indent="-1149493" algn="l" defTabSz="4597971" rtl="0" eaLnBrk="1" latinLnBrk="0" hangingPunct="1">
        <a:spcBef>
          <a:spcPct val="20000"/>
        </a:spcBef>
        <a:buFont typeface="Arial" pitchFamily="34" charset="0"/>
        <a:buChar char="»"/>
        <a:defRPr sz="10100" kern="1200">
          <a:solidFill>
            <a:schemeClr val="tx1"/>
          </a:solidFill>
          <a:latin typeface="+mn-lt"/>
          <a:ea typeface="+mn-ea"/>
          <a:cs typeface="+mn-cs"/>
        </a:defRPr>
      </a:lvl5pPr>
      <a:lvl6pPr marL="12644421" indent="-1149493" algn="l" defTabSz="4597971" rtl="0" eaLnBrk="1" latinLnBrk="0" hangingPunct="1">
        <a:spcBef>
          <a:spcPct val="20000"/>
        </a:spcBef>
        <a:buFont typeface="Arial" pitchFamily="34" charset="0"/>
        <a:buChar char="•"/>
        <a:defRPr sz="10100" kern="1200">
          <a:solidFill>
            <a:schemeClr val="tx1"/>
          </a:solidFill>
          <a:latin typeface="+mn-lt"/>
          <a:ea typeface="+mn-ea"/>
          <a:cs typeface="+mn-cs"/>
        </a:defRPr>
      </a:lvl6pPr>
      <a:lvl7pPr marL="14943406" indent="-1149493" algn="l" defTabSz="4597971" rtl="0" eaLnBrk="1" latinLnBrk="0" hangingPunct="1">
        <a:spcBef>
          <a:spcPct val="20000"/>
        </a:spcBef>
        <a:buFont typeface="Arial" pitchFamily="34" charset="0"/>
        <a:buChar char="•"/>
        <a:defRPr sz="10100" kern="1200">
          <a:solidFill>
            <a:schemeClr val="tx1"/>
          </a:solidFill>
          <a:latin typeface="+mn-lt"/>
          <a:ea typeface="+mn-ea"/>
          <a:cs typeface="+mn-cs"/>
        </a:defRPr>
      </a:lvl7pPr>
      <a:lvl8pPr marL="17242392" indent="-1149493" algn="l" defTabSz="4597971" rtl="0" eaLnBrk="1" latinLnBrk="0" hangingPunct="1">
        <a:spcBef>
          <a:spcPct val="20000"/>
        </a:spcBef>
        <a:buFont typeface="Arial" pitchFamily="34" charset="0"/>
        <a:buChar char="•"/>
        <a:defRPr sz="10100" kern="1200">
          <a:solidFill>
            <a:schemeClr val="tx1"/>
          </a:solidFill>
          <a:latin typeface="+mn-lt"/>
          <a:ea typeface="+mn-ea"/>
          <a:cs typeface="+mn-cs"/>
        </a:defRPr>
      </a:lvl8pPr>
      <a:lvl9pPr marL="19541378" indent="-1149493" algn="l" defTabSz="4597971" rtl="0" eaLnBrk="1" latinLnBrk="0" hangingPunct="1">
        <a:spcBef>
          <a:spcPct val="20000"/>
        </a:spcBef>
        <a:buFont typeface="Arial" pitchFamily="34" charset="0"/>
        <a:buChar char="•"/>
        <a:defRPr sz="10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97971" rtl="0" eaLnBrk="1" latinLnBrk="0" hangingPunct="1">
        <a:defRPr sz="9000" kern="1200">
          <a:solidFill>
            <a:schemeClr val="tx1"/>
          </a:solidFill>
          <a:latin typeface="+mn-lt"/>
          <a:ea typeface="+mn-ea"/>
          <a:cs typeface="+mn-cs"/>
        </a:defRPr>
      </a:lvl1pPr>
      <a:lvl2pPr marL="2298985" algn="l" defTabSz="4597971" rtl="0" eaLnBrk="1" latinLnBrk="0" hangingPunct="1">
        <a:defRPr sz="9000" kern="1200">
          <a:solidFill>
            <a:schemeClr val="tx1"/>
          </a:solidFill>
          <a:latin typeface="+mn-lt"/>
          <a:ea typeface="+mn-ea"/>
          <a:cs typeface="+mn-cs"/>
        </a:defRPr>
      </a:lvl2pPr>
      <a:lvl3pPr marL="4597971" algn="l" defTabSz="4597971" rtl="0" eaLnBrk="1" latinLnBrk="0" hangingPunct="1">
        <a:defRPr sz="9000" kern="1200">
          <a:solidFill>
            <a:schemeClr val="tx1"/>
          </a:solidFill>
          <a:latin typeface="+mn-lt"/>
          <a:ea typeface="+mn-ea"/>
          <a:cs typeface="+mn-cs"/>
        </a:defRPr>
      </a:lvl3pPr>
      <a:lvl4pPr marL="6896957" algn="l" defTabSz="4597971" rtl="0" eaLnBrk="1" latinLnBrk="0" hangingPunct="1">
        <a:defRPr sz="9000" kern="1200">
          <a:solidFill>
            <a:schemeClr val="tx1"/>
          </a:solidFill>
          <a:latin typeface="+mn-lt"/>
          <a:ea typeface="+mn-ea"/>
          <a:cs typeface="+mn-cs"/>
        </a:defRPr>
      </a:lvl4pPr>
      <a:lvl5pPr marL="9195943" algn="l" defTabSz="4597971" rtl="0" eaLnBrk="1" latinLnBrk="0" hangingPunct="1">
        <a:defRPr sz="9000" kern="1200">
          <a:solidFill>
            <a:schemeClr val="tx1"/>
          </a:solidFill>
          <a:latin typeface="+mn-lt"/>
          <a:ea typeface="+mn-ea"/>
          <a:cs typeface="+mn-cs"/>
        </a:defRPr>
      </a:lvl5pPr>
      <a:lvl6pPr marL="11494928" algn="l" defTabSz="4597971" rtl="0" eaLnBrk="1" latinLnBrk="0" hangingPunct="1">
        <a:defRPr sz="9000" kern="1200">
          <a:solidFill>
            <a:schemeClr val="tx1"/>
          </a:solidFill>
          <a:latin typeface="+mn-lt"/>
          <a:ea typeface="+mn-ea"/>
          <a:cs typeface="+mn-cs"/>
        </a:defRPr>
      </a:lvl6pPr>
      <a:lvl7pPr marL="13793913" algn="l" defTabSz="4597971" rtl="0" eaLnBrk="1" latinLnBrk="0" hangingPunct="1">
        <a:defRPr sz="9000" kern="1200">
          <a:solidFill>
            <a:schemeClr val="tx1"/>
          </a:solidFill>
          <a:latin typeface="+mn-lt"/>
          <a:ea typeface="+mn-ea"/>
          <a:cs typeface="+mn-cs"/>
        </a:defRPr>
      </a:lvl7pPr>
      <a:lvl8pPr marL="16092899" algn="l" defTabSz="4597971" rtl="0" eaLnBrk="1" latinLnBrk="0" hangingPunct="1">
        <a:defRPr sz="9000" kern="1200">
          <a:solidFill>
            <a:schemeClr val="tx1"/>
          </a:solidFill>
          <a:latin typeface="+mn-lt"/>
          <a:ea typeface="+mn-ea"/>
          <a:cs typeface="+mn-cs"/>
        </a:defRPr>
      </a:lvl8pPr>
      <a:lvl9pPr marL="18391885" algn="l" defTabSz="4597971" rtl="0" eaLnBrk="1" latinLnBrk="0" hangingPunct="1">
        <a:defRPr sz="9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5.jpeg"/><Relationship Id="rId12" Type="http://schemas.openxmlformats.org/officeDocument/2006/relationships/image" Target="../media/image9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png"/><Relationship Id="rId11" Type="http://schemas.openxmlformats.org/officeDocument/2006/relationships/oleObject" Target="../embeddings/oleObject1.bin"/><Relationship Id="rId5" Type="http://schemas.openxmlformats.org/officeDocument/2006/relationships/image" Target="../media/image3.jpe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EE24C">
            <a:alpha val="47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TextBox 67"/>
          <p:cNvSpPr txBox="1"/>
          <p:nvPr/>
        </p:nvSpPr>
        <p:spPr>
          <a:xfrm>
            <a:off x="13329920" y="9732434"/>
            <a:ext cx="13655040" cy="5486400"/>
          </a:xfrm>
          <a:prstGeom prst="rect">
            <a:avLst/>
          </a:prstGeom>
          <a:noFill/>
        </p:spPr>
        <p:txBody>
          <a:bodyPr wrap="square" lIns="99340" tIns="49670" rIns="99340" bIns="49670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500" dirty="0" smtClean="0"/>
              <a:t>Structure</a:t>
            </a:r>
          </a:p>
          <a:p>
            <a:pPr marL="869229">
              <a:buFont typeface="Arial" pitchFamily="34" charset="0"/>
              <a:buChar char="•"/>
            </a:pPr>
            <a:r>
              <a:rPr lang="en-US" sz="3500" dirty="0" smtClean="0"/>
              <a:t>Hollowed out cylinder made from polycarbonate</a:t>
            </a:r>
          </a:p>
          <a:p>
            <a:pPr marL="869229">
              <a:buFont typeface="Arial" pitchFamily="34" charset="0"/>
              <a:buChar char="•"/>
            </a:pPr>
            <a:r>
              <a:rPr lang="en-US" sz="3500" dirty="0" smtClean="0"/>
              <a:t>Screw-on cap fitted with rubber gasket to prevent leaking</a:t>
            </a:r>
          </a:p>
          <a:p>
            <a:pPr marL="869229">
              <a:buFont typeface="Arial" pitchFamily="34" charset="0"/>
              <a:buChar char="•"/>
            </a:pPr>
            <a:r>
              <a:rPr lang="en-US" sz="3500" dirty="0" smtClean="0"/>
              <a:t>Twist-down compressor rod</a:t>
            </a:r>
          </a:p>
          <a:p>
            <a:pPr marL="869229">
              <a:buFont typeface="Arial" pitchFamily="34" charset="0"/>
              <a:buChar char="•"/>
            </a:pPr>
            <a:r>
              <a:rPr lang="en-US" sz="3500" dirty="0" smtClean="0"/>
              <a:t>Sized to fit inside animal scanner</a:t>
            </a:r>
          </a:p>
          <a:p>
            <a:pPr marL="869229"/>
            <a:endParaRPr lang="en-US" sz="3500" dirty="0" smtClean="0"/>
          </a:p>
          <a:p>
            <a:pPr>
              <a:buFont typeface="Arial" pitchFamily="34" charset="0"/>
              <a:buChar char="•"/>
            </a:pPr>
            <a:r>
              <a:rPr lang="en-US" sz="3500" dirty="0" smtClean="0"/>
              <a:t>Inner Mechanism and Force Application</a:t>
            </a:r>
          </a:p>
          <a:p>
            <a:pPr marL="869229">
              <a:buFont typeface="Arial" pitchFamily="34" charset="0"/>
              <a:buChar char="•"/>
            </a:pPr>
            <a:r>
              <a:rPr lang="en-US" sz="3500" dirty="0" smtClean="0"/>
              <a:t>Compressor rod can be screwed down to cause deformation </a:t>
            </a:r>
          </a:p>
          <a:p>
            <a:pPr marL="869229">
              <a:buFont typeface="Arial" pitchFamily="34" charset="0"/>
              <a:buChar char="•"/>
            </a:pPr>
            <a:r>
              <a:rPr lang="en-US" sz="3500" dirty="0" smtClean="0"/>
              <a:t>Table to hold cartilage during force application</a:t>
            </a:r>
          </a:p>
          <a:p>
            <a:pPr marL="869229">
              <a:buFont typeface="Arial" pitchFamily="34" charset="0"/>
              <a:buChar char="•"/>
            </a:pPr>
            <a:r>
              <a:rPr lang="en-US" sz="3500" dirty="0" smtClean="0"/>
              <a:t>Marker system </a:t>
            </a:r>
          </a:p>
        </p:txBody>
      </p:sp>
      <p:sp>
        <p:nvSpPr>
          <p:cNvPr id="6" name="Text Box 1121"/>
          <p:cNvSpPr txBox="1">
            <a:spLocks noChangeArrowheads="1"/>
          </p:cNvSpPr>
          <p:nvPr/>
        </p:nvSpPr>
        <p:spPr bwMode="auto">
          <a:xfrm>
            <a:off x="731520" y="5549901"/>
            <a:ext cx="11379200" cy="1166283"/>
          </a:xfrm>
          <a:prstGeom prst="rect">
            <a:avLst/>
          </a:prstGeom>
          <a:solidFill>
            <a:srgbClr val="C00000"/>
          </a:solidFill>
          <a:ln w="9525">
            <a:noFill/>
            <a:miter lim="800000"/>
            <a:headEnd/>
            <a:tailEnd/>
          </a:ln>
          <a:effectLst/>
        </p:spPr>
        <p:txBody>
          <a:bodyPr lIns="91433" tIns="45717" rIns="91433" bIns="45717"/>
          <a:lstStyle/>
          <a:p>
            <a:pPr algn="ctr" defTabSz="914070">
              <a:spcBef>
                <a:spcPct val="50000"/>
              </a:spcBef>
              <a:defRPr/>
            </a:pPr>
            <a:r>
              <a:rPr lang="en-US" altLang="en-US" sz="66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Cartilage Tissue Engineering </a:t>
            </a:r>
            <a:endParaRPr lang="en-US" altLang="en-US" sz="6600" b="1" i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8" name="Text Box 1121"/>
          <p:cNvSpPr txBox="1">
            <a:spLocks noChangeArrowheads="1"/>
          </p:cNvSpPr>
          <p:nvPr/>
        </p:nvSpPr>
        <p:spPr bwMode="auto">
          <a:xfrm>
            <a:off x="32247840" y="17522825"/>
            <a:ext cx="10789920" cy="1146175"/>
          </a:xfrm>
          <a:prstGeom prst="rect">
            <a:avLst/>
          </a:prstGeom>
          <a:solidFill>
            <a:srgbClr val="C00000"/>
          </a:solidFill>
          <a:ln w="9525">
            <a:noFill/>
            <a:miter lim="800000"/>
            <a:headEnd/>
            <a:tailEnd/>
          </a:ln>
          <a:effectLst/>
        </p:spPr>
        <p:txBody>
          <a:bodyPr lIns="91433" tIns="45717" rIns="91433" bIns="45717"/>
          <a:lstStyle/>
          <a:p>
            <a:pPr algn="ctr" defTabSz="914070">
              <a:spcBef>
                <a:spcPct val="50000"/>
              </a:spcBef>
              <a:defRPr/>
            </a:pPr>
            <a:r>
              <a:rPr lang="en-US" altLang="en-US" sz="66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Future Work</a:t>
            </a:r>
          </a:p>
        </p:txBody>
      </p:sp>
      <p:sp>
        <p:nvSpPr>
          <p:cNvPr id="9" name="Text Box 1121"/>
          <p:cNvSpPr txBox="1">
            <a:spLocks noChangeArrowheads="1"/>
          </p:cNvSpPr>
          <p:nvPr/>
        </p:nvSpPr>
        <p:spPr bwMode="auto">
          <a:xfrm>
            <a:off x="32186880" y="25175633"/>
            <a:ext cx="10789920" cy="1085850"/>
          </a:xfrm>
          <a:prstGeom prst="rect">
            <a:avLst/>
          </a:prstGeom>
          <a:solidFill>
            <a:srgbClr val="C00000"/>
          </a:solidFill>
          <a:ln w="9525">
            <a:noFill/>
            <a:miter lim="800000"/>
            <a:headEnd/>
            <a:tailEnd/>
          </a:ln>
          <a:effectLst/>
        </p:spPr>
        <p:txBody>
          <a:bodyPr lIns="91433" tIns="45717" rIns="91433" bIns="45717"/>
          <a:lstStyle/>
          <a:p>
            <a:pPr algn="ctr" defTabSz="914070">
              <a:spcBef>
                <a:spcPct val="50000"/>
              </a:spcBef>
              <a:defRPr/>
            </a:pPr>
            <a:r>
              <a:rPr lang="en-US" altLang="en-US" sz="66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References</a:t>
            </a:r>
          </a:p>
        </p:txBody>
      </p:sp>
      <p:sp>
        <p:nvSpPr>
          <p:cNvPr id="10" name="Text Box 1121"/>
          <p:cNvSpPr txBox="1">
            <a:spLocks noChangeArrowheads="1"/>
          </p:cNvSpPr>
          <p:nvPr/>
        </p:nvSpPr>
        <p:spPr bwMode="auto">
          <a:xfrm>
            <a:off x="32105600" y="30823263"/>
            <a:ext cx="10789920" cy="1072444"/>
          </a:xfrm>
          <a:prstGeom prst="rect">
            <a:avLst/>
          </a:prstGeom>
          <a:solidFill>
            <a:srgbClr val="C00000"/>
          </a:solidFill>
          <a:ln w="9525">
            <a:noFill/>
            <a:miter lim="800000"/>
            <a:headEnd/>
            <a:tailEnd/>
          </a:ln>
          <a:effectLst/>
        </p:spPr>
        <p:txBody>
          <a:bodyPr lIns="91433" tIns="45717" rIns="91433" bIns="45717"/>
          <a:lstStyle/>
          <a:p>
            <a:pPr algn="ctr" defTabSz="914070">
              <a:spcBef>
                <a:spcPct val="50000"/>
              </a:spcBef>
              <a:defRPr/>
            </a:pPr>
            <a:r>
              <a:rPr lang="en-US" altLang="en-US" sz="66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Acknowledgements</a:t>
            </a:r>
          </a:p>
        </p:txBody>
      </p:sp>
      <p:pic>
        <p:nvPicPr>
          <p:cNvPr id="11" name="Picture 1359" descr="H:\DICOM\Orhan\UWlogos\Wcrest_transparent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657600" y="402167"/>
            <a:ext cx="2926080" cy="4531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7" descr="Midsemester Template copy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EF9"/>
              </a:clrFrom>
              <a:clrTo>
                <a:srgbClr val="FFFEF9">
                  <a:alpha val="0"/>
                </a:srgbClr>
              </a:clrTo>
            </a:clrChange>
          </a:blip>
          <a:srcRect l="84404" t="89999"/>
          <a:stretch>
            <a:fillRect/>
          </a:stretch>
        </p:blipFill>
        <p:spPr bwMode="auto">
          <a:xfrm>
            <a:off x="36007040" y="1367368"/>
            <a:ext cx="5745481" cy="27347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Box 12"/>
          <p:cNvSpPr txBox="1"/>
          <p:nvPr/>
        </p:nvSpPr>
        <p:spPr>
          <a:xfrm>
            <a:off x="9428482" y="390920"/>
            <a:ext cx="25521920" cy="2901077"/>
          </a:xfrm>
          <a:prstGeom prst="rect">
            <a:avLst/>
          </a:prstGeom>
          <a:noFill/>
        </p:spPr>
        <p:txBody>
          <a:bodyPr wrap="square" lIns="99340" tIns="49670" rIns="99340" bIns="4967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9100" b="1" spc="54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Rockwell Extra Bold" pitchFamily="18" charset="0"/>
                <a:cs typeface="Times New Roman" pitchFamily="18" charset="0"/>
              </a:rPr>
              <a:t>MRI-COMPATIBLE BIOREACTOR FOR CARTILAGE LOADING</a:t>
            </a:r>
            <a:endParaRPr lang="en-US" sz="9100" b="1" spc="54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latin typeface="Rockwell Extra Bold" pitchFamily="18" charset="0"/>
              <a:cs typeface="Times New Roman" pitchFamily="18" charset="0"/>
            </a:endParaRPr>
          </a:p>
        </p:txBody>
      </p:sp>
      <p:sp>
        <p:nvSpPr>
          <p:cNvPr id="14" name="TextBox 21"/>
          <p:cNvSpPr txBox="1">
            <a:spLocks noChangeArrowheads="1"/>
          </p:cNvSpPr>
          <p:nvPr/>
        </p:nvSpPr>
        <p:spPr bwMode="auto">
          <a:xfrm>
            <a:off x="11541762" y="3692081"/>
            <a:ext cx="20401280" cy="8389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9340" tIns="49670" rIns="99340" bIns="49670">
            <a:spAutoFit/>
          </a:bodyPr>
          <a:lstStyle/>
          <a:p>
            <a:pPr algn="ctr"/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Sarah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Czaplewski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         Luisa Meyer          Sarah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Springborn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BeomKang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Huh</a:t>
            </a: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22"/>
          <p:cNvSpPr txBox="1">
            <a:spLocks noChangeArrowheads="1"/>
          </p:cNvSpPr>
          <p:nvPr/>
        </p:nvSpPr>
        <p:spPr bwMode="auto">
          <a:xfrm>
            <a:off x="11521440" y="4864272"/>
            <a:ext cx="20482560" cy="2777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340" tIns="49670" rIns="99340" bIns="49670">
            <a:spAutoFit/>
          </a:bodyPr>
          <a:lstStyle/>
          <a:p>
            <a:pPr algn="ctr"/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Advisor: Walter Block, PhD</a:t>
            </a:r>
            <a:r>
              <a:rPr lang="en-US" sz="4800" baseline="30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48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4800" baseline="300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Client: Wan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Ju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Li, PhD</a:t>
            </a:r>
            <a:r>
              <a:rPr lang="en-US" sz="48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4800" dirty="0">
              <a:latin typeface="Calibri" pitchFamily="34" charset="0"/>
            </a:endParaRPr>
          </a:p>
          <a:p>
            <a:pPr algn="ctr"/>
            <a:r>
              <a:rPr lang="en-US" sz="3900" baseline="30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Department of Biomedical Engineering – University of Wisconsin-Madison </a:t>
            </a:r>
            <a:br>
              <a:rPr lang="en-US" sz="39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9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Department of Orthopedics and Rehabilitation – University of Wisconsin-Madison</a:t>
            </a:r>
            <a:endParaRPr lang="en-US" sz="39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Rectangle 80"/>
          <p:cNvSpPr>
            <a:spLocks noChangeArrowheads="1"/>
          </p:cNvSpPr>
          <p:nvPr/>
        </p:nvSpPr>
        <p:spPr bwMode="auto">
          <a:xfrm>
            <a:off x="0" y="1579138"/>
            <a:ext cx="5074390" cy="3003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9340" tIns="49670" rIns="99340" bIns="49670" anchor="ctr">
            <a:spAutoFit/>
          </a:bodyPr>
          <a:lstStyle/>
          <a:p>
            <a:pPr eaLnBrk="0" hangingPunct="0"/>
            <a:r>
              <a:rPr lang="en-US" sz="1300" dirty="0">
                <a:cs typeface="Times New Roman" pitchFamily="18" charset="0"/>
              </a:rPr>
              <a:t>	      </a:t>
            </a:r>
            <a:endParaRPr lang="en-US" dirty="0"/>
          </a:p>
        </p:txBody>
      </p:sp>
      <p:sp>
        <p:nvSpPr>
          <p:cNvPr id="21" name="Text Box 1121"/>
          <p:cNvSpPr txBox="1">
            <a:spLocks noChangeArrowheads="1"/>
          </p:cNvSpPr>
          <p:nvPr/>
        </p:nvSpPr>
        <p:spPr bwMode="auto">
          <a:xfrm>
            <a:off x="32186880" y="5368926"/>
            <a:ext cx="10789920" cy="1146175"/>
          </a:xfrm>
          <a:prstGeom prst="rect">
            <a:avLst/>
          </a:prstGeom>
          <a:solidFill>
            <a:srgbClr val="C00000"/>
          </a:solidFill>
          <a:ln w="9525">
            <a:noFill/>
            <a:miter lim="800000"/>
            <a:headEnd/>
            <a:tailEnd/>
          </a:ln>
          <a:effectLst/>
        </p:spPr>
        <p:txBody>
          <a:bodyPr lIns="91433" tIns="45717" rIns="91433" bIns="45717"/>
          <a:lstStyle/>
          <a:p>
            <a:pPr algn="ctr" defTabSz="914070">
              <a:spcBef>
                <a:spcPct val="50000"/>
              </a:spcBef>
              <a:defRPr/>
            </a:pPr>
            <a:r>
              <a:rPr lang="en-US" altLang="en-US" sz="66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Discussion</a:t>
            </a:r>
          </a:p>
        </p:txBody>
      </p:sp>
      <p:sp>
        <p:nvSpPr>
          <p:cNvPr id="33" name="Text Box 1121"/>
          <p:cNvSpPr txBox="1">
            <a:spLocks noChangeArrowheads="1"/>
          </p:cNvSpPr>
          <p:nvPr/>
        </p:nvSpPr>
        <p:spPr bwMode="auto">
          <a:xfrm>
            <a:off x="33375600" y="14173200"/>
            <a:ext cx="7924800" cy="904875"/>
          </a:xfrm>
          <a:prstGeom prst="rect">
            <a:avLst/>
          </a:prstGeom>
          <a:solidFill>
            <a:srgbClr val="C00000"/>
          </a:solidFill>
          <a:ln w="9525">
            <a:noFill/>
            <a:miter lim="800000"/>
            <a:headEnd/>
            <a:tailEnd/>
          </a:ln>
          <a:effectLst/>
        </p:spPr>
        <p:txBody>
          <a:bodyPr lIns="91433" tIns="45717" rIns="91433" bIns="45717"/>
          <a:lstStyle/>
          <a:p>
            <a:pPr algn="ctr" defTabSz="914070">
              <a:spcBef>
                <a:spcPct val="50000"/>
              </a:spcBef>
              <a:defRPr/>
            </a:pPr>
            <a:r>
              <a:rPr lang="en-US" altLang="en-US" sz="59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Limitations</a:t>
            </a:r>
          </a:p>
        </p:txBody>
      </p:sp>
      <p:pic>
        <p:nvPicPr>
          <p:cNvPr id="2" name="Picture 7"/>
          <p:cNvPicPr>
            <a:picLocks noChangeArrowheads="1"/>
          </p:cNvPicPr>
          <p:nvPr/>
        </p:nvPicPr>
        <p:blipFill>
          <a:blip r:embed="rId6" cstate="print"/>
          <a:srcRect b="-238"/>
          <a:stretch>
            <a:fillRect/>
          </a:stretch>
        </p:blipFill>
        <p:spPr bwMode="auto">
          <a:xfrm>
            <a:off x="26090880" y="9893301"/>
            <a:ext cx="4632960" cy="59520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7" name="TextBox 66"/>
          <p:cNvSpPr txBox="1"/>
          <p:nvPr/>
        </p:nvSpPr>
        <p:spPr>
          <a:xfrm>
            <a:off x="731520" y="7071926"/>
            <a:ext cx="12110720" cy="700474"/>
          </a:xfrm>
          <a:prstGeom prst="rect">
            <a:avLst/>
          </a:prstGeom>
          <a:noFill/>
        </p:spPr>
        <p:txBody>
          <a:bodyPr wrap="square" lIns="99340" tIns="49670" rIns="99340" bIns="49670" rtlCol="0">
            <a:spAutoFit/>
          </a:bodyPr>
          <a:lstStyle/>
          <a:p>
            <a:r>
              <a:rPr lang="en-US" sz="3900" b="1" dirty="0" smtClean="0"/>
              <a:t>Need for Cartilage Regeneration</a:t>
            </a:r>
            <a:endParaRPr lang="en-US" sz="3900" b="1" dirty="0"/>
          </a:p>
        </p:txBody>
      </p:sp>
      <p:sp>
        <p:nvSpPr>
          <p:cNvPr id="69" name="TextBox 68"/>
          <p:cNvSpPr txBox="1"/>
          <p:nvPr/>
        </p:nvSpPr>
        <p:spPr>
          <a:xfrm>
            <a:off x="487680" y="7891139"/>
            <a:ext cx="11623040" cy="5486400"/>
          </a:xfrm>
          <a:prstGeom prst="rect">
            <a:avLst/>
          </a:prstGeom>
          <a:noFill/>
        </p:spPr>
        <p:txBody>
          <a:bodyPr wrap="square" lIns="99340" tIns="49670" rIns="99340" bIns="49670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500" dirty="0" smtClean="0"/>
              <a:t>  Cartilage has limited and inadequate self-healing potential</a:t>
            </a:r>
          </a:p>
          <a:p>
            <a:pPr>
              <a:buFont typeface="Arial" pitchFamily="34" charset="0"/>
              <a:buChar char="•"/>
            </a:pPr>
            <a:r>
              <a:rPr lang="en-US" sz="3500" dirty="0" smtClean="0"/>
              <a:t>  Cartilage damage is very common</a:t>
            </a:r>
          </a:p>
          <a:p>
            <a:pPr lvl="1">
              <a:buFont typeface="Arial" pitchFamily="34" charset="0"/>
              <a:buChar char="•"/>
            </a:pPr>
            <a:r>
              <a:rPr lang="en-US" sz="3500" dirty="0" smtClean="0"/>
              <a:t>Traumatic injury</a:t>
            </a:r>
          </a:p>
          <a:p>
            <a:pPr lvl="1">
              <a:buFont typeface="Arial" pitchFamily="34" charset="0"/>
              <a:buChar char="•"/>
            </a:pPr>
            <a:r>
              <a:rPr lang="en-US" sz="3500" dirty="0" smtClean="0"/>
              <a:t> Osteoarthritis</a:t>
            </a:r>
          </a:p>
          <a:p>
            <a:pPr defTabSz="496702">
              <a:buFont typeface="Arial" pitchFamily="34" charset="0"/>
              <a:buChar char="•"/>
            </a:pPr>
            <a:r>
              <a:rPr lang="en-US" sz="3500" dirty="0" smtClean="0"/>
              <a:t>  Current surgical repairs rarely restore function and can be        	invasive</a:t>
            </a:r>
          </a:p>
          <a:p>
            <a:pPr lvl="1">
              <a:buFont typeface="Arial" pitchFamily="34" charset="0"/>
              <a:buChar char="•"/>
            </a:pPr>
            <a:r>
              <a:rPr lang="en-US" sz="3500" dirty="0" smtClean="0"/>
              <a:t> Debridement (“cleaning of the joint”)</a:t>
            </a:r>
          </a:p>
          <a:p>
            <a:pPr lvl="1">
              <a:buFont typeface="Arial" pitchFamily="34" charset="0"/>
              <a:buChar char="•"/>
            </a:pPr>
            <a:r>
              <a:rPr lang="en-US" sz="3500" dirty="0" smtClean="0"/>
              <a:t> </a:t>
            </a:r>
            <a:r>
              <a:rPr lang="en-US" sz="3500" dirty="0" err="1" smtClean="0"/>
              <a:t>Microfracture</a:t>
            </a:r>
            <a:endParaRPr lang="en-US" sz="3500" dirty="0" smtClean="0"/>
          </a:p>
          <a:p>
            <a:pPr lvl="1">
              <a:buFont typeface="Arial" pitchFamily="34" charset="0"/>
              <a:buChar char="•"/>
            </a:pPr>
            <a:r>
              <a:rPr lang="en-US" sz="3500" dirty="0" smtClean="0"/>
              <a:t> Joint replacement</a:t>
            </a:r>
          </a:p>
          <a:p>
            <a:pPr lvl="1">
              <a:buFont typeface="Arial" pitchFamily="34" charset="0"/>
              <a:buChar char="•"/>
            </a:pPr>
            <a:r>
              <a:rPr lang="en-US" sz="3500" dirty="0" smtClean="0"/>
              <a:t> </a:t>
            </a:r>
            <a:r>
              <a:rPr lang="en-US" sz="3500" dirty="0" err="1" smtClean="0"/>
              <a:t>Autologous</a:t>
            </a:r>
            <a:r>
              <a:rPr lang="en-US" sz="3500" dirty="0" smtClean="0"/>
              <a:t> cartilage implants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812802" y="13713886"/>
            <a:ext cx="10403840" cy="700474"/>
          </a:xfrm>
          <a:prstGeom prst="rect">
            <a:avLst/>
          </a:prstGeom>
          <a:noFill/>
        </p:spPr>
        <p:txBody>
          <a:bodyPr wrap="square" lIns="99340" tIns="49670" rIns="99340" bIns="49670" rtlCol="0">
            <a:spAutoFit/>
          </a:bodyPr>
          <a:lstStyle/>
          <a:p>
            <a:r>
              <a:rPr lang="en-US" sz="3900" b="1" dirty="0" smtClean="0"/>
              <a:t>Overview of Process</a:t>
            </a:r>
            <a:endParaRPr lang="en-US" sz="3900" b="1" dirty="0"/>
          </a:p>
        </p:txBody>
      </p:sp>
      <p:grpSp>
        <p:nvGrpSpPr>
          <p:cNvPr id="71" name="Group 70"/>
          <p:cNvGrpSpPr/>
          <p:nvPr/>
        </p:nvGrpSpPr>
        <p:grpSpPr>
          <a:xfrm>
            <a:off x="325122" y="14685548"/>
            <a:ext cx="12517120" cy="6736460"/>
            <a:chOff x="173620" y="1474595"/>
            <a:chExt cx="8665580" cy="5626774"/>
          </a:xfrm>
        </p:grpSpPr>
        <p:pic>
          <p:nvPicPr>
            <p:cNvPr id="72" name="Picture 6" descr="http://www.eorthopod.com/images/ContentImages/knee/knee_cartilage_surgery/knee_cart_surg_intro01.jpg"/>
            <p:cNvPicPr>
              <a:picLocks noChangeAspect="1" noChangeArrowheads="1"/>
            </p:cNvPicPr>
            <p:nvPr/>
          </p:nvPicPr>
          <p:blipFill>
            <a:blip r:embed="rId7" cstate="print"/>
            <a:srcRect t="6932" b="6417"/>
            <a:stretch>
              <a:fillRect/>
            </a:stretch>
          </p:blipFill>
          <p:spPr bwMode="auto">
            <a:xfrm>
              <a:off x="4737012" y="1474595"/>
              <a:ext cx="2029355" cy="1758460"/>
            </a:xfrm>
            <a:prstGeom prst="rect">
              <a:avLst/>
            </a:prstGeom>
            <a:noFill/>
          </p:spPr>
        </p:pic>
        <p:pic>
          <p:nvPicPr>
            <p:cNvPr id="73" name="Picture 2" descr="http://www.patentbaristas.com/wp/wp-content/uploads/2007/04/stem-cells.jpg"/>
            <p:cNvPicPr>
              <a:picLocks noChangeAspect="1" noChangeArrowheads="1"/>
            </p:cNvPicPr>
            <p:nvPr/>
          </p:nvPicPr>
          <p:blipFill>
            <a:blip r:embed="rId8" cstate="print"/>
            <a:srcRect l="58557" t="53408" r="-555" b="31257"/>
            <a:stretch>
              <a:fillRect/>
            </a:stretch>
          </p:blipFill>
          <p:spPr bwMode="auto">
            <a:xfrm>
              <a:off x="228600" y="4175088"/>
              <a:ext cx="2603500" cy="761999"/>
            </a:xfrm>
            <a:prstGeom prst="rect">
              <a:avLst/>
            </a:prstGeom>
            <a:noFill/>
          </p:spPr>
        </p:pic>
        <p:pic>
          <p:nvPicPr>
            <p:cNvPr id="74" name="Picture 4" descr="http://www.hcplive.com/_micro/mdnglive/_picture/folder_10/tissuescaffold.JPG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2812648" y="4991516"/>
              <a:ext cx="1814332" cy="1274936"/>
            </a:xfrm>
            <a:prstGeom prst="rect">
              <a:avLst/>
            </a:prstGeom>
            <a:noFill/>
          </p:spPr>
        </p:pic>
        <p:grpSp>
          <p:nvGrpSpPr>
            <p:cNvPr id="75" name="Group 118"/>
            <p:cNvGrpSpPr>
              <a:grpSpLocks/>
            </p:cNvGrpSpPr>
            <p:nvPr/>
          </p:nvGrpSpPr>
          <p:grpSpPr bwMode="auto">
            <a:xfrm>
              <a:off x="6324589" y="4267199"/>
              <a:ext cx="2306637" cy="1376363"/>
              <a:chOff x="6629394" y="2816225"/>
              <a:chExt cx="1773238" cy="1223963"/>
            </a:xfrm>
          </p:grpSpPr>
          <p:grpSp>
            <p:nvGrpSpPr>
              <p:cNvPr id="89" name="Group 330"/>
              <p:cNvGrpSpPr>
                <a:grpSpLocks noChangeAspect="1"/>
              </p:cNvGrpSpPr>
              <p:nvPr/>
            </p:nvGrpSpPr>
            <p:grpSpPr bwMode="auto">
              <a:xfrm>
                <a:off x="6629394" y="2816225"/>
                <a:ext cx="1773238" cy="1223963"/>
                <a:chOff x="4032" y="1680"/>
                <a:chExt cx="1392" cy="960"/>
              </a:xfrm>
            </p:grpSpPr>
            <p:sp>
              <p:nvSpPr>
                <p:cNvPr id="146" name="Rectangle 331"/>
                <p:cNvSpPr>
                  <a:spLocks noChangeAspect="1" noChangeArrowheads="1"/>
                </p:cNvSpPr>
                <p:nvPr/>
              </p:nvSpPr>
              <p:spPr bwMode="auto">
                <a:xfrm>
                  <a:off x="4368" y="1776"/>
                  <a:ext cx="815" cy="768"/>
                </a:xfrm>
                <a:prstGeom prst="rect">
                  <a:avLst/>
                </a:prstGeom>
                <a:solidFill>
                  <a:srgbClr val="C0C0C0"/>
                </a:solidFill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>
                    <a:defRPr/>
                  </a:pPr>
                  <a:endParaRPr lang="en-US" sz="30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-110" charset="0"/>
                  </a:endParaRPr>
                </a:p>
              </p:txBody>
            </p:sp>
            <p:sp>
              <p:nvSpPr>
                <p:cNvPr id="147" name="Rectangle 332"/>
                <p:cNvSpPr>
                  <a:spLocks noChangeAspect="1" noChangeArrowheads="1"/>
                </p:cNvSpPr>
                <p:nvPr/>
              </p:nvSpPr>
              <p:spPr bwMode="auto">
                <a:xfrm>
                  <a:off x="4128" y="1680"/>
                  <a:ext cx="241" cy="960"/>
                </a:xfrm>
                <a:prstGeom prst="rect">
                  <a:avLst/>
                </a:prstGeom>
                <a:solidFill>
                  <a:srgbClr val="C0C0C0"/>
                </a:solidFill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>
                    <a:defRPr/>
                  </a:pPr>
                  <a:endParaRPr lang="en-US" sz="30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-110" charset="0"/>
                  </a:endParaRPr>
                </a:p>
              </p:txBody>
            </p:sp>
            <p:sp>
              <p:nvSpPr>
                <p:cNvPr id="148" name="Rectangle 333"/>
                <p:cNvSpPr>
                  <a:spLocks noChangeAspect="1" noChangeArrowheads="1"/>
                </p:cNvSpPr>
                <p:nvPr/>
              </p:nvSpPr>
              <p:spPr bwMode="auto">
                <a:xfrm>
                  <a:off x="5183" y="1680"/>
                  <a:ext cx="241" cy="960"/>
                </a:xfrm>
                <a:prstGeom prst="rect">
                  <a:avLst/>
                </a:prstGeom>
                <a:solidFill>
                  <a:srgbClr val="C0C0C0"/>
                </a:solidFill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>
                    <a:defRPr/>
                  </a:pPr>
                  <a:endParaRPr lang="en-US" sz="30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-110" charset="0"/>
                  </a:endParaRPr>
                </a:p>
              </p:txBody>
            </p:sp>
            <p:sp>
              <p:nvSpPr>
                <p:cNvPr id="149" name="Rectangle 334"/>
                <p:cNvSpPr>
                  <a:spLocks noChangeAspect="1" noChangeArrowheads="1"/>
                </p:cNvSpPr>
                <p:nvPr/>
              </p:nvSpPr>
              <p:spPr bwMode="auto">
                <a:xfrm>
                  <a:off x="4032" y="1824"/>
                  <a:ext cx="96" cy="192"/>
                </a:xfrm>
                <a:prstGeom prst="rect">
                  <a:avLst/>
                </a:prstGeom>
                <a:solidFill>
                  <a:srgbClr val="C0C0C0"/>
                </a:solidFill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>
                    <a:defRPr/>
                  </a:pPr>
                  <a:endParaRPr lang="en-US" sz="30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-110" charset="0"/>
                  </a:endParaRPr>
                </a:p>
              </p:txBody>
            </p:sp>
            <p:sp>
              <p:nvSpPr>
                <p:cNvPr id="150" name="Rectangle 335"/>
                <p:cNvSpPr>
                  <a:spLocks noChangeAspect="1" noChangeArrowheads="1"/>
                </p:cNvSpPr>
                <p:nvPr/>
              </p:nvSpPr>
              <p:spPr bwMode="auto">
                <a:xfrm>
                  <a:off x="4032" y="2304"/>
                  <a:ext cx="96" cy="192"/>
                </a:xfrm>
                <a:prstGeom prst="rect">
                  <a:avLst/>
                </a:prstGeom>
                <a:solidFill>
                  <a:srgbClr val="C0C0C0"/>
                </a:solidFill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>
                    <a:defRPr/>
                  </a:pPr>
                  <a:endParaRPr lang="en-US" sz="30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-110" charset="0"/>
                  </a:endParaRPr>
                </a:p>
              </p:txBody>
            </p:sp>
          </p:grpSp>
          <p:sp>
            <p:nvSpPr>
              <p:cNvPr id="91" name="Rectangle 336"/>
              <p:cNvSpPr>
                <a:spLocks noChangeAspect="1" noChangeArrowheads="1"/>
              </p:cNvSpPr>
              <p:nvPr/>
            </p:nvSpPr>
            <p:spPr bwMode="auto">
              <a:xfrm>
                <a:off x="7070726" y="2946400"/>
                <a:ext cx="1008063" cy="963613"/>
              </a:xfrm>
              <a:prstGeom prst="rect">
                <a:avLst/>
              </a:prstGeom>
              <a:solidFill>
                <a:srgbClr val="E31813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 sz="30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-110" charset="0"/>
                </a:endParaRPr>
              </a:p>
            </p:txBody>
          </p:sp>
          <p:sp>
            <p:nvSpPr>
              <p:cNvPr id="92" name="AutoShape 341"/>
              <p:cNvSpPr>
                <a:spLocks noChangeArrowheads="1"/>
              </p:cNvSpPr>
              <p:nvPr/>
            </p:nvSpPr>
            <p:spPr bwMode="auto">
              <a:xfrm>
                <a:off x="7140575" y="3468688"/>
                <a:ext cx="793750" cy="174625"/>
              </a:xfrm>
              <a:prstGeom prst="parallelogram">
                <a:avLst>
                  <a:gd name="adj" fmla="val 113636"/>
                </a:avLst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 sz="30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-110" charset="0"/>
                </a:endParaRPr>
              </a:p>
            </p:txBody>
          </p:sp>
          <p:sp>
            <p:nvSpPr>
              <p:cNvPr id="93" name="AutoShape 342"/>
              <p:cNvSpPr>
                <a:spLocks noChangeArrowheads="1"/>
              </p:cNvSpPr>
              <p:nvPr/>
            </p:nvSpPr>
            <p:spPr bwMode="auto">
              <a:xfrm>
                <a:off x="7143750" y="3163888"/>
                <a:ext cx="790575" cy="173037"/>
              </a:xfrm>
              <a:prstGeom prst="parallelogram">
                <a:avLst>
                  <a:gd name="adj" fmla="val 114221"/>
                </a:avLst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 sz="30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-110" charset="0"/>
                </a:endParaRPr>
              </a:p>
            </p:txBody>
          </p:sp>
          <p:sp>
            <p:nvSpPr>
              <p:cNvPr id="94" name="Line 343"/>
              <p:cNvSpPr>
                <a:spLocks noChangeShapeType="1"/>
              </p:cNvSpPr>
              <p:nvPr/>
            </p:nvSpPr>
            <p:spPr bwMode="auto">
              <a:xfrm>
                <a:off x="7137400" y="3338513"/>
                <a:ext cx="0" cy="30480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 sz="30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-110" charset="0"/>
                </a:endParaRPr>
              </a:p>
            </p:txBody>
          </p:sp>
          <p:sp>
            <p:nvSpPr>
              <p:cNvPr id="95" name="Line 344"/>
              <p:cNvSpPr>
                <a:spLocks noChangeShapeType="1"/>
              </p:cNvSpPr>
              <p:nvPr/>
            </p:nvSpPr>
            <p:spPr bwMode="auto">
              <a:xfrm>
                <a:off x="7339013" y="3163888"/>
                <a:ext cx="0" cy="30480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 sz="30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-110" charset="0"/>
                </a:endParaRPr>
              </a:p>
            </p:txBody>
          </p:sp>
          <p:sp>
            <p:nvSpPr>
              <p:cNvPr id="97" name="Line 345"/>
              <p:cNvSpPr>
                <a:spLocks noChangeShapeType="1"/>
              </p:cNvSpPr>
              <p:nvPr/>
            </p:nvSpPr>
            <p:spPr bwMode="auto">
              <a:xfrm>
                <a:off x="7945438" y="3163888"/>
                <a:ext cx="0" cy="30480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 sz="30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-110" charset="0"/>
                </a:endParaRPr>
              </a:p>
            </p:txBody>
          </p:sp>
          <p:sp>
            <p:nvSpPr>
              <p:cNvPr id="98" name="Line 346"/>
              <p:cNvSpPr>
                <a:spLocks noChangeShapeType="1"/>
              </p:cNvSpPr>
              <p:nvPr/>
            </p:nvSpPr>
            <p:spPr bwMode="auto">
              <a:xfrm>
                <a:off x="7745413" y="3338513"/>
                <a:ext cx="0" cy="30480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 sz="30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-110" charset="0"/>
                </a:endParaRPr>
              </a:p>
            </p:txBody>
          </p:sp>
          <p:sp>
            <p:nvSpPr>
              <p:cNvPr id="99" name="Freeform 347"/>
              <p:cNvSpPr>
                <a:spLocks/>
              </p:cNvSpPr>
              <p:nvPr/>
            </p:nvSpPr>
            <p:spPr bwMode="auto">
              <a:xfrm>
                <a:off x="7086600" y="3121025"/>
                <a:ext cx="914400" cy="533400"/>
              </a:xfrm>
              <a:custGeom>
                <a:avLst/>
                <a:gdLst/>
                <a:ahLst/>
                <a:cxnLst>
                  <a:cxn ang="0">
                    <a:pos x="151" y="250"/>
                  </a:cxn>
                  <a:cxn ang="0">
                    <a:pos x="425" y="588"/>
                  </a:cxn>
                  <a:cxn ang="0">
                    <a:pos x="1145" y="242"/>
                  </a:cxn>
                  <a:cxn ang="0">
                    <a:pos x="857" y="62"/>
                  </a:cxn>
                  <a:cxn ang="0">
                    <a:pos x="626" y="386"/>
                  </a:cxn>
                  <a:cxn ang="0">
                    <a:pos x="943" y="581"/>
                  </a:cxn>
                  <a:cxn ang="0">
                    <a:pos x="1390" y="415"/>
                  </a:cxn>
                  <a:cxn ang="0">
                    <a:pos x="1778" y="170"/>
                  </a:cxn>
                  <a:cxn ang="0">
                    <a:pos x="1584" y="70"/>
                  </a:cxn>
                  <a:cxn ang="0">
                    <a:pos x="1130" y="588"/>
                  </a:cxn>
                  <a:cxn ang="0">
                    <a:pos x="626" y="250"/>
                  </a:cxn>
                  <a:cxn ang="0">
                    <a:pos x="770" y="62"/>
                  </a:cxn>
                  <a:cxn ang="0">
                    <a:pos x="828" y="386"/>
                  </a:cxn>
                  <a:cxn ang="0">
                    <a:pos x="446" y="444"/>
                  </a:cxn>
                  <a:cxn ang="0">
                    <a:pos x="382" y="149"/>
                  </a:cxn>
                  <a:cxn ang="0">
                    <a:pos x="1541" y="170"/>
                  </a:cxn>
                  <a:cxn ang="0">
                    <a:pos x="1534" y="509"/>
                  </a:cxn>
                  <a:cxn ang="0">
                    <a:pos x="1462" y="379"/>
                  </a:cxn>
                  <a:cxn ang="0">
                    <a:pos x="1246" y="581"/>
                  </a:cxn>
                  <a:cxn ang="0">
                    <a:pos x="986" y="386"/>
                  </a:cxn>
                  <a:cxn ang="0">
                    <a:pos x="403" y="581"/>
                  </a:cxn>
                  <a:cxn ang="0">
                    <a:pos x="151" y="408"/>
                  </a:cxn>
                  <a:cxn ang="0">
                    <a:pos x="533" y="235"/>
                  </a:cxn>
                  <a:cxn ang="0">
                    <a:pos x="1339" y="62"/>
                  </a:cxn>
                  <a:cxn ang="0">
                    <a:pos x="1310" y="242"/>
                  </a:cxn>
                  <a:cxn ang="0">
                    <a:pos x="1166" y="581"/>
                  </a:cxn>
                  <a:cxn ang="0">
                    <a:pos x="1152" y="386"/>
                  </a:cxn>
                  <a:cxn ang="0">
                    <a:pos x="749" y="574"/>
                  </a:cxn>
                  <a:cxn ang="0">
                    <a:pos x="396" y="466"/>
                  </a:cxn>
                  <a:cxn ang="0">
                    <a:pos x="230" y="221"/>
                  </a:cxn>
                  <a:cxn ang="0">
                    <a:pos x="482" y="422"/>
                  </a:cxn>
                  <a:cxn ang="0">
                    <a:pos x="446" y="134"/>
                  </a:cxn>
                  <a:cxn ang="0">
                    <a:pos x="158" y="466"/>
                  </a:cxn>
                  <a:cxn ang="0">
                    <a:pos x="1397" y="271"/>
                  </a:cxn>
                  <a:cxn ang="0">
                    <a:pos x="1778" y="322"/>
                  </a:cxn>
                  <a:cxn ang="0">
                    <a:pos x="1397" y="509"/>
                  </a:cxn>
                  <a:cxn ang="0">
                    <a:pos x="943" y="401"/>
                  </a:cxn>
                  <a:cxn ang="0">
                    <a:pos x="1109" y="70"/>
                  </a:cxn>
                  <a:cxn ang="0">
                    <a:pos x="1087" y="250"/>
                  </a:cxn>
                  <a:cxn ang="0">
                    <a:pos x="1368" y="62"/>
                  </a:cxn>
                  <a:cxn ang="0">
                    <a:pos x="1339" y="242"/>
                  </a:cxn>
                  <a:cxn ang="0">
                    <a:pos x="1188" y="70"/>
                  </a:cxn>
                  <a:cxn ang="0">
                    <a:pos x="914" y="235"/>
                  </a:cxn>
                  <a:cxn ang="0">
                    <a:pos x="677" y="62"/>
                  </a:cxn>
                  <a:cxn ang="0">
                    <a:pos x="468" y="242"/>
                  </a:cxn>
                  <a:cxn ang="0">
                    <a:pos x="418" y="142"/>
                  </a:cxn>
                  <a:cxn ang="0">
                    <a:pos x="583" y="278"/>
                  </a:cxn>
                  <a:cxn ang="0">
                    <a:pos x="1778" y="142"/>
                  </a:cxn>
                  <a:cxn ang="0">
                    <a:pos x="1397" y="250"/>
                  </a:cxn>
                  <a:cxn ang="0">
                    <a:pos x="1786" y="329"/>
                  </a:cxn>
                  <a:cxn ang="0">
                    <a:pos x="1404" y="487"/>
                  </a:cxn>
                  <a:cxn ang="0">
                    <a:pos x="835" y="242"/>
                  </a:cxn>
                  <a:cxn ang="0">
                    <a:pos x="382" y="574"/>
                  </a:cxn>
                  <a:cxn ang="0">
                    <a:pos x="1289" y="401"/>
                  </a:cxn>
                  <a:cxn ang="0">
                    <a:pos x="1469" y="62"/>
                  </a:cxn>
                  <a:cxn ang="0">
                    <a:pos x="1224" y="250"/>
                  </a:cxn>
                  <a:cxn ang="0">
                    <a:pos x="1159" y="242"/>
                  </a:cxn>
                </a:cxnLst>
                <a:rect l="0" t="0" r="r" b="b"/>
                <a:pathLst>
                  <a:path w="1914" h="618">
                    <a:moveTo>
                      <a:pt x="151" y="250"/>
                    </a:moveTo>
                    <a:cubicBezTo>
                      <a:pt x="205" y="419"/>
                      <a:pt x="259" y="589"/>
                      <a:pt x="425" y="588"/>
                    </a:cubicBezTo>
                    <a:cubicBezTo>
                      <a:pt x="591" y="587"/>
                      <a:pt x="1073" y="330"/>
                      <a:pt x="1145" y="242"/>
                    </a:cubicBezTo>
                    <a:cubicBezTo>
                      <a:pt x="1217" y="154"/>
                      <a:pt x="944" y="38"/>
                      <a:pt x="857" y="62"/>
                    </a:cubicBezTo>
                    <a:cubicBezTo>
                      <a:pt x="770" y="86"/>
                      <a:pt x="612" y="300"/>
                      <a:pt x="626" y="386"/>
                    </a:cubicBezTo>
                    <a:cubicBezTo>
                      <a:pt x="640" y="472"/>
                      <a:pt x="816" y="576"/>
                      <a:pt x="943" y="581"/>
                    </a:cubicBezTo>
                    <a:cubicBezTo>
                      <a:pt x="1070" y="586"/>
                      <a:pt x="1251" y="483"/>
                      <a:pt x="1390" y="415"/>
                    </a:cubicBezTo>
                    <a:cubicBezTo>
                      <a:pt x="1529" y="347"/>
                      <a:pt x="1746" y="227"/>
                      <a:pt x="1778" y="170"/>
                    </a:cubicBezTo>
                    <a:cubicBezTo>
                      <a:pt x="1810" y="113"/>
                      <a:pt x="1692" y="0"/>
                      <a:pt x="1584" y="70"/>
                    </a:cubicBezTo>
                    <a:cubicBezTo>
                      <a:pt x="1476" y="140"/>
                      <a:pt x="1289" y="558"/>
                      <a:pt x="1130" y="588"/>
                    </a:cubicBezTo>
                    <a:cubicBezTo>
                      <a:pt x="971" y="618"/>
                      <a:pt x="686" y="338"/>
                      <a:pt x="626" y="250"/>
                    </a:cubicBezTo>
                    <a:cubicBezTo>
                      <a:pt x="566" y="162"/>
                      <a:pt x="736" y="39"/>
                      <a:pt x="770" y="62"/>
                    </a:cubicBezTo>
                    <a:cubicBezTo>
                      <a:pt x="804" y="85"/>
                      <a:pt x="882" y="322"/>
                      <a:pt x="828" y="386"/>
                    </a:cubicBezTo>
                    <a:cubicBezTo>
                      <a:pt x="774" y="450"/>
                      <a:pt x="520" y="483"/>
                      <a:pt x="446" y="444"/>
                    </a:cubicBezTo>
                    <a:cubicBezTo>
                      <a:pt x="372" y="405"/>
                      <a:pt x="200" y="195"/>
                      <a:pt x="382" y="149"/>
                    </a:cubicBezTo>
                    <a:cubicBezTo>
                      <a:pt x="564" y="103"/>
                      <a:pt x="1349" y="110"/>
                      <a:pt x="1541" y="170"/>
                    </a:cubicBezTo>
                    <a:cubicBezTo>
                      <a:pt x="1733" y="230"/>
                      <a:pt x="1547" y="474"/>
                      <a:pt x="1534" y="509"/>
                    </a:cubicBezTo>
                    <a:cubicBezTo>
                      <a:pt x="1521" y="544"/>
                      <a:pt x="1510" y="367"/>
                      <a:pt x="1462" y="379"/>
                    </a:cubicBezTo>
                    <a:cubicBezTo>
                      <a:pt x="1414" y="391"/>
                      <a:pt x="1325" y="580"/>
                      <a:pt x="1246" y="581"/>
                    </a:cubicBezTo>
                    <a:cubicBezTo>
                      <a:pt x="1167" y="582"/>
                      <a:pt x="1126" y="386"/>
                      <a:pt x="986" y="386"/>
                    </a:cubicBezTo>
                    <a:cubicBezTo>
                      <a:pt x="846" y="386"/>
                      <a:pt x="542" y="577"/>
                      <a:pt x="403" y="581"/>
                    </a:cubicBezTo>
                    <a:cubicBezTo>
                      <a:pt x="264" y="585"/>
                      <a:pt x="129" y="466"/>
                      <a:pt x="151" y="408"/>
                    </a:cubicBezTo>
                    <a:cubicBezTo>
                      <a:pt x="173" y="350"/>
                      <a:pt x="335" y="293"/>
                      <a:pt x="533" y="235"/>
                    </a:cubicBezTo>
                    <a:cubicBezTo>
                      <a:pt x="731" y="177"/>
                      <a:pt x="1210" y="61"/>
                      <a:pt x="1339" y="62"/>
                    </a:cubicBezTo>
                    <a:cubicBezTo>
                      <a:pt x="1468" y="63"/>
                      <a:pt x="1339" y="156"/>
                      <a:pt x="1310" y="242"/>
                    </a:cubicBezTo>
                    <a:cubicBezTo>
                      <a:pt x="1281" y="328"/>
                      <a:pt x="1192" y="557"/>
                      <a:pt x="1166" y="581"/>
                    </a:cubicBezTo>
                    <a:cubicBezTo>
                      <a:pt x="1140" y="605"/>
                      <a:pt x="1221" y="387"/>
                      <a:pt x="1152" y="386"/>
                    </a:cubicBezTo>
                    <a:cubicBezTo>
                      <a:pt x="1083" y="385"/>
                      <a:pt x="875" y="561"/>
                      <a:pt x="749" y="574"/>
                    </a:cubicBezTo>
                    <a:cubicBezTo>
                      <a:pt x="623" y="587"/>
                      <a:pt x="482" y="525"/>
                      <a:pt x="396" y="466"/>
                    </a:cubicBezTo>
                    <a:cubicBezTo>
                      <a:pt x="310" y="407"/>
                      <a:pt x="216" y="228"/>
                      <a:pt x="230" y="221"/>
                    </a:cubicBezTo>
                    <a:cubicBezTo>
                      <a:pt x="244" y="214"/>
                      <a:pt x="446" y="436"/>
                      <a:pt x="482" y="422"/>
                    </a:cubicBezTo>
                    <a:cubicBezTo>
                      <a:pt x="518" y="408"/>
                      <a:pt x="500" y="127"/>
                      <a:pt x="446" y="134"/>
                    </a:cubicBezTo>
                    <a:cubicBezTo>
                      <a:pt x="392" y="141"/>
                      <a:pt x="0" y="443"/>
                      <a:pt x="158" y="466"/>
                    </a:cubicBezTo>
                    <a:cubicBezTo>
                      <a:pt x="316" y="489"/>
                      <a:pt x="1127" y="295"/>
                      <a:pt x="1397" y="271"/>
                    </a:cubicBezTo>
                    <a:cubicBezTo>
                      <a:pt x="1667" y="247"/>
                      <a:pt x="1778" y="282"/>
                      <a:pt x="1778" y="322"/>
                    </a:cubicBezTo>
                    <a:cubicBezTo>
                      <a:pt x="1778" y="362"/>
                      <a:pt x="1536" y="496"/>
                      <a:pt x="1397" y="509"/>
                    </a:cubicBezTo>
                    <a:cubicBezTo>
                      <a:pt x="1258" y="522"/>
                      <a:pt x="991" y="474"/>
                      <a:pt x="943" y="401"/>
                    </a:cubicBezTo>
                    <a:cubicBezTo>
                      <a:pt x="895" y="328"/>
                      <a:pt x="1085" y="95"/>
                      <a:pt x="1109" y="70"/>
                    </a:cubicBezTo>
                    <a:cubicBezTo>
                      <a:pt x="1133" y="45"/>
                      <a:pt x="1044" y="251"/>
                      <a:pt x="1087" y="250"/>
                    </a:cubicBezTo>
                    <a:cubicBezTo>
                      <a:pt x="1130" y="249"/>
                      <a:pt x="1326" y="63"/>
                      <a:pt x="1368" y="62"/>
                    </a:cubicBezTo>
                    <a:cubicBezTo>
                      <a:pt x="1410" y="61"/>
                      <a:pt x="1369" y="241"/>
                      <a:pt x="1339" y="242"/>
                    </a:cubicBezTo>
                    <a:cubicBezTo>
                      <a:pt x="1309" y="243"/>
                      <a:pt x="1259" y="71"/>
                      <a:pt x="1188" y="70"/>
                    </a:cubicBezTo>
                    <a:cubicBezTo>
                      <a:pt x="1117" y="69"/>
                      <a:pt x="999" y="236"/>
                      <a:pt x="914" y="235"/>
                    </a:cubicBezTo>
                    <a:cubicBezTo>
                      <a:pt x="829" y="234"/>
                      <a:pt x="751" y="61"/>
                      <a:pt x="677" y="62"/>
                    </a:cubicBezTo>
                    <a:cubicBezTo>
                      <a:pt x="603" y="63"/>
                      <a:pt x="511" y="229"/>
                      <a:pt x="468" y="242"/>
                    </a:cubicBezTo>
                    <a:cubicBezTo>
                      <a:pt x="425" y="255"/>
                      <a:pt x="399" y="136"/>
                      <a:pt x="418" y="142"/>
                    </a:cubicBezTo>
                    <a:cubicBezTo>
                      <a:pt x="437" y="148"/>
                      <a:pt x="356" y="278"/>
                      <a:pt x="583" y="278"/>
                    </a:cubicBezTo>
                    <a:cubicBezTo>
                      <a:pt x="810" y="278"/>
                      <a:pt x="1642" y="147"/>
                      <a:pt x="1778" y="142"/>
                    </a:cubicBezTo>
                    <a:cubicBezTo>
                      <a:pt x="1914" y="137"/>
                      <a:pt x="1396" y="219"/>
                      <a:pt x="1397" y="250"/>
                    </a:cubicBezTo>
                    <a:cubicBezTo>
                      <a:pt x="1398" y="281"/>
                      <a:pt x="1785" y="290"/>
                      <a:pt x="1786" y="329"/>
                    </a:cubicBezTo>
                    <a:cubicBezTo>
                      <a:pt x="1787" y="368"/>
                      <a:pt x="1562" y="501"/>
                      <a:pt x="1404" y="487"/>
                    </a:cubicBezTo>
                    <a:cubicBezTo>
                      <a:pt x="1246" y="473"/>
                      <a:pt x="1005" y="228"/>
                      <a:pt x="835" y="242"/>
                    </a:cubicBezTo>
                    <a:cubicBezTo>
                      <a:pt x="665" y="256"/>
                      <a:pt x="306" y="547"/>
                      <a:pt x="382" y="574"/>
                    </a:cubicBezTo>
                    <a:cubicBezTo>
                      <a:pt x="458" y="601"/>
                      <a:pt x="1108" y="486"/>
                      <a:pt x="1289" y="401"/>
                    </a:cubicBezTo>
                    <a:cubicBezTo>
                      <a:pt x="1470" y="316"/>
                      <a:pt x="1480" y="87"/>
                      <a:pt x="1469" y="62"/>
                    </a:cubicBezTo>
                    <a:cubicBezTo>
                      <a:pt x="1458" y="37"/>
                      <a:pt x="1276" y="220"/>
                      <a:pt x="1224" y="250"/>
                    </a:cubicBezTo>
                    <a:cubicBezTo>
                      <a:pt x="1172" y="280"/>
                      <a:pt x="1165" y="261"/>
                      <a:pt x="1159" y="242"/>
                    </a:cubicBezTo>
                  </a:path>
                </a:pathLst>
              </a:custGeom>
              <a:noFill/>
              <a:ln w="6350" cmpd="sng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 sz="30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-110" charset="0"/>
                </a:endParaRPr>
              </a:p>
            </p:txBody>
          </p:sp>
          <p:grpSp>
            <p:nvGrpSpPr>
              <p:cNvPr id="100" name="Group 348"/>
              <p:cNvGrpSpPr>
                <a:grpSpLocks noChangeAspect="1"/>
              </p:cNvGrpSpPr>
              <p:nvPr/>
            </p:nvGrpSpPr>
            <p:grpSpPr bwMode="auto">
              <a:xfrm>
                <a:off x="7651757" y="3338513"/>
                <a:ext cx="93664" cy="74612"/>
                <a:chOff x="2496" y="2832"/>
                <a:chExt cx="336" cy="144"/>
              </a:xfrm>
            </p:grpSpPr>
            <p:sp>
              <p:nvSpPr>
                <p:cNvPr id="144" name="Oval 349"/>
                <p:cNvSpPr>
                  <a:spLocks noChangeAspect="1" noChangeArrowheads="1"/>
                </p:cNvSpPr>
                <p:nvPr/>
              </p:nvSpPr>
              <p:spPr bwMode="auto">
                <a:xfrm>
                  <a:off x="2496" y="2832"/>
                  <a:ext cx="336" cy="144"/>
                </a:xfrm>
                <a:prstGeom prst="ellipse">
                  <a:avLst/>
                </a:prstGeom>
                <a:solidFill>
                  <a:srgbClr val="C0C0C0"/>
                </a:solidFill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>
                    <a:defRPr/>
                  </a:pPr>
                  <a:endParaRPr lang="en-US" sz="30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-110" charset="0"/>
                  </a:endParaRPr>
                </a:p>
              </p:txBody>
            </p:sp>
            <p:sp>
              <p:nvSpPr>
                <p:cNvPr id="145" name="Oval 350"/>
                <p:cNvSpPr>
                  <a:spLocks noChangeAspect="1" noChangeArrowheads="1"/>
                </p:cNvSpPr>
                <p:nvPr/>
              </p:nvSpPr>
              <p:spPr bwMode="auto">
                <a:xfrm>
                  <a:off x="2593" y="2881"/>
                  <a:ext cx="97" cy="4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>
                    <a:defRPr/>
                  </a:pPr>
                  <a:endParaRPr lang="en-US" sz="30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-110" charset="0"/>
                  </a:endParaRPr>
                </a:p>
              </p:txBody>
            </p:sp>
          </p:grpSp>
          <p:grpSp>
            <p:nvGrpSpPr>
              <p:cNvPr id="101" name="Group 351"/>
              <p:cNvGrpSpPr>
                <a:grpSpLocks noChangeAspect="1"/>
              </p:cNvGrpSpPr>
              <p:nvPr/>
            </p:nvGrpSpPr>
            <p:grpSpPr bwMode="auto">
              <a:xfrm>
                <a:off x="7627938" y="3208338"/>
                <a:ext cx="93662" cy="74612"/>
                <a:chOff x="2496" y="2832"/>
                <a:chExt cx="336" cy="144"/>
              </a:xfrm>
            </p:grpSpPr>
            <p:sp>
              <p:nvSpPr>
                <p:cNvPr id="142" name="Oval 352"/>
                <p:cNvSpPr>
                  <a:spLocks noChangeAspect="1" noChangeArrowheads="1"/>
                </p:cNvSpPr>
                <p:nvPr/>
              </p:nvSpPr>
              <p:spPr bwMode="auto">
                <a:xfrm>
                  <a:off x="2496" y="2832"/>
                  <a:ext cx="336" cy="144"/>
                </a:xfrm>
                <a:prstGeom prst="ellipse">
                  <a:avLst/>
                </a:prstGeom>
                <a:solidFill>
                  <a:srgbClr val="C0C0C0"/>
                </a:solidFill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>
                    <a:defRPr/>
                  </a:pPr>
                  <a:endParaRPr lang="en-US" sz="30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-110" charset="0"/>
                  </a:endParaRPr>
                </a:p>
              </p:txBody>
            </p:sp>
            <p:sp>
              <p:nvSpPr>
                <p:cNvPr id="143" name="Oval 353"/>
                <p:cNvSpPr>
                  <a:spLocks noChangeAspect="1" noChangeArrowheads="1"/>
                </p:cNvSpPr>
                <p:nvPr/>
              </p:nvSpPr>
              <p:spPr bwMode="auto">
                <a:xfrm>
                  <a:off x="2593" y="2881"/>
                  <a:ext cx="97" cy="4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>
                    <a:defRPr/>
                  </a:pPr>
                  <a:endParaRPr lang="en-US" sz="30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-110" charset="0"/>
                  </a:endParaRPr>
                </a:p>
              </p:txBody>
            </p:sp>
          </p:grpSp>
          <p:grpSp>
            <p:nvGrpSpPr>
              <p:cNvPr id="102" name="Group 354"/>
              <p:cNvGrpSpPr>
                <a:grpSpLocks noChangeAspect="1"/>
              </p:cNvGrpSpPr>
              <p:nvPr/>
            </p:nvGrpSpPr>
            <p:grpSpPr bwMode="auto">
              <a:xfrm>
                <a:off x="7604125" y="3511550"/>
                <a:ext cx="95250" cy="76200"/>
                <a:chOff x="2496" y="2832"/>
                <a:chExt cx="336" cy="144"/>
              </a:xfrm>
            </p:grpSpPr>
            <p:sp>
              <p:nvSpPr>
                <p:cNvPr id="138" name="Oval 355"/>
                <p:cNvSpPr>
                  <a:spLocks noChangeAspect="1" noChangeArrowheads="1"/>
                </p:cNvSpPr>
                <p:nvPr/>
              </p:nvSpPr>
              <p:spPr bwMode="auto">
                <a:xfrm>
                  <a:off x="2496" y="2832"/>
                  <a:ext cx="336" cy="144"/>
                </a:xfrm>
                <a:prstGeom prst="ellipse">
                  <a:avLst/>
                </a:prstGeom>
                <a:solidFill>
                  <a:srgbClr val="C0C0C0"/>
                </a:solidFill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>
                    <a:defRPr/>
                  </a:pPr>
                  <a:endParaRPr lang="en-US" sz="30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-110" charset="0"/>
                  </a:endParaRPr>
                </a:p>
              </p:txBody>
            </p:sp>
            <p:sp>
              <p:nvSpPr>
                <p:cNvPr id="141" name="Oval 356"/>
                <p:cNvSpPr>
                  <a:spLocks noChangeAspect="1" noChangeArrowheads="1"/>
                </p:cNvSpPr>
                <p:nvPr/>
              </p:nvSpPr>
              <p:spPr bwMode="auto">
                <a:xfrm>
                  <a:off x="2591" y="2880"/>
                  <a:ext cx="95" cy="4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>
                    <a:defRPr/>
                  </a:pPr>
                  <a:endParaRPr lang="en-US" sz="30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-110" charset="0"/>
                  </a:endParaRPr>
                </a:p>
              </p:txBody>
            </p:sp>
          </p:grpSp>
          <p:grpSp>
            <p:nvGrpSpPr>
              <p:cNvPr id="103" name="Group 357"/>
              <p:cNvGrpSpPr>
                <a:grpSpLocks noChangeAspect="1"/>
              </p:cNvGrpSpPr>
              <p:nvPr/>
            </p:nvGrpSpPr>
            <p:grpSpPr bwMode="auto">
              <a:xfrm>
                <a:off x="7816850" y="3295650"/>
                <a:ext cx="93663" cy="74613"/>
                <a:chOff x="2496" y="2832"/>
                <a:chExt cx="336" cy="144"/>
              </a:xfrm>
            </p:grpSpPr>
            <p:sp>
              <p:nvSpPr>
                <p:cNvPr id="130" name="Oval 358"/>
                <p:cNvSpPr>
                  <a:spLocks noChangeAspect="1" noChangeArrowheads="1"/>
                </p:cNvSpPr>
                <p:nvPr/>
              </p:nvSpPr>
              <p:spPr bwMode="auto">
                <a:xfrm>
                  <a:off x="2496" y="2832"/>
                  <a:ext cx="336" cy="144"/>
                </a:xfrm>
                <a:prstGeom prst="ellipse">
                  <a:avLst/>
                </a:prstGeom>
                <a:solidFill>
                  <a:srgbClr val="C0C0C0"/>
                </a:solidFill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>
                    <a:defRPr/>
                  </a:pPr>
                  <a:endParaRPr lang="en-US" sz="30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-110" charset="0"/>
                  </a:endParaRPr>
                </a:p>
              </p:txBody>
            </p:sp>
            <p:sp>
              <p:nvSpPr>
                <p:cNvPr id="132" name="Oval 359"/>
                <p:cNvSpPr>
                  <a:spLocks noChangeAspect="1" noChangeArrowheads="1"/>
                </p:cNvSpPr>
                <p:nvPr/>
              </p:nvSpPr>
              <p:spPr bwMode="auto">
                <a:xfrm>
                  <a:off x="2593" y="2881"/>
                  <a:ext cx="97" cy="4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>
                    <a:defRPr/>
                  </a:pPr>
                  <a:endParaRPr lang="en-US" sz="30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-110" charset="0"/>
                  </a:endParaRPr>
                </a:p>
              </p:txBody>
            </p:sp>
          </p:grpSp>
          <p:grpSp>
            <p:nvGrpSpPr>
              <p:cNvPr id="104" name="Group 360"/>
              <p:cNvGrpSpPr>
                <a:grpSpLocks noChangeAspect="1"/>
              </p:cNvGrpSpPr>
              <p:nvPr/>
            </p:nvGrpSpPr>
            <p:grpSpPr bwMode="auto">
              <a:xfrm>
                <a:off x="7321550" y="3381375"/>
                <a:ext cx="95250" cy="76200"/>
                <a:chOff x="2496" y="2832"/>
                <a:chExt cx="336" cy="144"/>
              </a:xfrm>
            </p:grpSpPr>
            <p:sp>
              <p:nvSpPr>
                <p:cNvPr id="127" name="Oval 361"/>
                <p:cNvSpPr>
                  <a:spLocks noChangeAspect="1" noChangeArrowheads="1"/>
                </p:cNvSpPr>
                <p:nvPr/>
              </p:nvSpPr>
              <p:spPr bwMode="auto">
                <a:xfrm>
                  <a:off x="2496" y="2832"/>
                  <a:ext cx="336" cy="144"/>
                </a:xfrm>
                <a:prstGeom prst="ellipse">
                  <a:avLst/>
                </a:prstGeom>
                <a:solidFill>
                  <a:srgbClr val="C0C0C0"/>
                </a:solidFill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>
                    <a:defRPr/>
                  </a:pPr>
                  <a:endParaRPr lang="en-US" sz="30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-110" charset="0"/>
                  </a:endParaRPr>
                </a:p>
              </p:txBody>
            </p:sp>
            <p:sp>
              <p:nvSpPr>
                <p:cNvPr id="128" name="Oval 362"/>
                <p:cNvSpPr>
                  <a:spLocks noChangeAspect="1" noChangeArrowheads="1"/>
                </p:cNvSpPr>
                <p:nvPr/>
              </p:nvSpPr>
              <p:spPr bwMode="auto">
                <a:xfrm>
                  <a:off x="2591" y="2880"/>
                  <a:ext cx="95" cy="4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>
                    <a:defRPr/>
                  </a:pPr>
                  <a:endParaRPr lang="en-US" sz="30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-110" charset="0"/>
                  </a:endParaRPr>
                </a:p>
              </p:txBody>
            </p:sp>
          </p:grpSp>
          <p:grpSp>
            <p:nvGrpSpPr>
              <p:cNvPr id="105" name="Group 363"/>
              <p:cNvGrpSpPr>
                <a:grpSpLocks noChangeAspect="1"/>
              </p:cNvGrpSpPr>
              <p:nvPr/>
            </p:nvGrpSpPr>
            <p:grpSpPr bwMode="auto">
              <a:xfrm>
                <a:off x="7345363" y="3208338"/>
                <a:ext cx="93662" cy="74612"/>
                <a:chOff x="2496" y="2832"/>
                <a:chExt cx="336" cy="144"/>
              </a:xfrm>
            </p:grpSpPr>
            <p:sp>
              <p:nvSpPr>
                <p:cNvPr id="124" name="Oval 364"/>
                <p:cNvSpPr>
                  <a:spLocks noChangeAspect="1" noChangeArrowheads="1"/>
                </p:cNvSpPr>
                <p:nvPr/>
              </p:nvSpPr>
              <p:spPr bwMode="auto">
                <a:xfrm>
                  <a:off x="2496" y="2832"/>
                  <a:ext cx="336" cy="144"/>
                </a:xfrm>
                <a:prstGeom prst="ellipse">
                  <a:avLst/>
                </a:prstGeom>
                <a:solidFill>
                  <a:srgbClr val="C0C0C0"/>
                </a:solidFill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>
                    <a:defRPr/>
                  </a:pPr>
                  <a:endParaRPr lang="en-US" sz="30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-110" charset="0"/>
                  </a:endParaRPr>
                </a:p>
              </p:txBody>
            </p:sp>
            <p:sp>
              <p:nvSpPr>
                <p:cNvPr id="126" name="Oval 365"/>
                <p:cNvSpPr>
                  <a:spLocks noChangeAspect="1" noChangeArrowheads="1"/>
                </p:cNvSpPr>
                <p:nvPr/>
              </p:nvSpPr>
              <p:spPr bwMode="auto">
                <a:xfrm>
                  <a:off x="2593" y="2881"/>
                  <a:ext cx="97" cy="4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>
                    <a:defRPr/>
                  </a:pPr>
                  <a:endParaRPr lang="en-US" sz="30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-110" charset="0"/>
                  </a:endParaRPr>
                </a:p>
              </p:txBody>
            </p:sp>
          </p:grpSp>
          <p:grpSp>
            <p:nvGrpSpPr>
              <p:cNvPr id="106" name="Group 366"/>
              <p:cNvGrpSpPr>
                <a:grpSpLocks noChangeAspect="1"/>
              </p:cNvGrpSpPr>
              <p:nvPr/>
            </p:nvGrpSpPr>
            <p:grpSpPr bwMode="auto">
              <a:xfrm>
                <a:off x="7180263" y="3468688"/>
                <a:ext cx="95250" cy="74612"/>
                <a:chOff x="2496" y="2832"/>
                <a:chExt cx="336" cy="144"/>
              </a:xfrm>
            </p:grpSpPr>
            <p:sp>
              <p:nvSpPr>
                <p:cNvPr id="120" name="Oval 367"/>
                <p:cNvSpPr>
                  <a:spLocks noChangeAspect="1" noChangeArrowheads="1"/>
                </p:cNvSpPr>
                <p:nvPr/>
              </p:nvSpPr>
              <p:spPr bwMode="auto">
                <a:xfrm>
                  <a:off x="2496" y="2832"/>
                  <a:ext cx="336" cy="144"/>
                </a:xfrm>
                <a:prstGeom prst="ellipse">
                  <a:avLst/>
                </a:prstGeom>
                <a:solidFill>
                  <a:srgbClr val="C0C0C0"/>
                </a:solidFill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>
                    <a:defRPr/>
                  </a:pPr>
                  <a:endParaRPr lang="en-US" sz="30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-110" charset="0"/>
                  </a:endParaRPr>
                </a:p>
              </p:txBody>
            </p:sp>
            <p:sp>
              <p:nvSpPr>
                <p:cNvPr id="122" name="Oval 368"/>
                <p:cNvSpPr>
                  <a:spLocks noChangeAspect="1" noChangeArrowheads="1"/>
                </p:cNvSpPr>
                <p:nvPr/>
              </p:nvSpPr>
              <p:spPr bwMode="auto">
                <a:xfrm>
                  <a:off x="2591" y="2881"/>
                  <a:ext cx="95" cy="4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>
                    <a:defRPr/>
                  </a:pPr>
                  <a:endParaRPr lang="en-US" sz="30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-110" charset="0"/>
                  </a:endParaRPr>
                </a:p>
              </p:txBody>
            </p:sp>
          </p:grpSp>
          <p:grpSp>
            <p:nvGrpSpPr>
              <p:cNvPr id="107" name="Group 369"/>
              <p:cNvGrpSpPr>
                <a:grpSpLocks noChangeAspect="1"/>
              </p:cNvGrpSpPr>
              <p:nvPr/>
            </p:nvGrpSpPr>
            <p:grpSpPr bwMode="auto">
              <a:xfrm>
                <a:off x="7486657" y="3338513"/>
                <a:ext cx="93664" cy="74612"/>
                <a:chOff x="2496" y="2832"/>
                <a:chExt cx="336" cy="144"/>
              </a:xfrm>
            </p:grpSpPr>
            <p:sp>
              <p:nvSpPr>
                <p:cNvPr id="111" name="Oval 370"/>
                <p:cNvSpPr>
                  <a:spLocks noChangeAspect="1" noChangeArrowheads="1"/>
                </p:cNvSpPr>
                <p:nvPr/>
              </p:nvSpPr>
              <p:spPr bwMode="auto">
                <a:xfrm>
                  <a:off x="2496" y="2832"/>
                  <a:ext cx="336" cy="144"/>
                </a:xfrm>
                <a:prstGeom prst="ellipse">
                  <a:avLst/>
                </a:prstGeom>
                <a:solidFill>
                  <a:srgbClr val="C0C0C0"/>
                </a:solidFill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>
                    <a:defRPr/>
                  </a:pPr>
                  <a:endParaRPr lang="en-US" sz="30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-110" charset="0"/>
                  </a:endParaRPr>
                </a:p>
              </p:txBody>
            </p:sp>
            <p:sp>
              <p:nvSpPr>
                <p:cNvPr id="112" name="Oval 371"/>
                <p:cNvSpPr>
                  <a:spLocks noChangeAspect="1" noChangeArrowheads="1"/>
                </p:cNvSpPr>
                <p:nvPr/>
              </p:nvSpPr>
              <p:spPr bwMode="auto">
                <a:xfrm>
                  <a:off x="2593" y="2881"/>
                  <a:ext cx="97" cy="4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>
                    <a:defRPr/>
                  </a:pPr>
                  <a:endParaRPr lang="en-US" sz="30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-110" charset="0"/>
                  </a:endParaRPr>
                </a:p>
              </p:txBody>
            </p:sp>
          </p:grpSp>
          <p:grpSp>
            <p:nvGrpSpPr>
              <p:cNvPr id="108" name="Group 372"/>
              <p:cNvGrpSpPr>
                <a:grpSpLocks noChangeAspect="1"/>
              </p:cNvGrpSpPr>
              <p:nvPr/>
            </p:nvGrpSpPr>
            <p:grpSpPr bwMode="auto">
              <a:xfrm>
                <a:off x="7439025" y="3511550"/>
                <a:ext cx="95250" cy="76200"/>
                <a:chOff x="2496" y="2832"/>
                <a:chExt cx="336" cy="144"/>
              </a:xfrm>
            </p:grpSpPr>
            <p:sp>
              <p:nvSpPr>
                <p:cNvPr id="109" name="Oval 373"/>
                <p:cNvSpPr>
                  <a:spLocks noChangeAspect="1" noChangeArrowheads="1"/>
                </p:cNvSpPr>
                <p:nvPr/>
              </p:nvSpPr>
              <p:spPr bwMode="auto">
                <a:xfrm>
                  <a:off x="2496" y="2832"/>
                  <a:ext cx="336" cy="144"/>
                </a:xfrm>
                <a:prstGeom prst="ellipse">
                  <a:avLst/>
                </a:prstGeom>
                <a:solidFill>
                  <a:srgbClr val="C0C0C0"/>
                </a:solidFill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>
                    <a:defRPr/>
                  </a:pPr>
                  <a:endParaRPr lang="en-US" sz="30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-110" charset="0"/>
                  </a:endParaRPr>
                </a:p>
              </p:txBody>
            </p:sp>
            <p:sp>
              <p:nvSpPr>
                <p:cNvPr id="110" name="Oval 374"/>
                <p:cNvSpPr>
                  <a:spLocks noChangeAspect="1" noChangeArrowheads="1"/>
                </p:cNvSpPr>
                <p:nvPr/>
              </p:nvSpPr>
              <p:spPr bwMode="auto">
                <a:xfrm>
                  <a:off x="2591" y="2880"/>
                  <a:ext cx="95" cy="4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>
                    <a:defRPr/>
                  </a:pPr>
                  <a:endParaRPr lang="en-US" sz="30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-110" charset="0"/>
                  </a:endParaRPr>
                </a:p>
              </p:txBody>
            </p:sp>
          </p:grpSp>
        </p:grpSp>
        <p:pic>
          <p:nvPicPr>
            <p:cNvPr id="77" name="Picture 8" descr="http://www.jimbotts.com/wp-content/uploads/2009/09/12198090531909861341man-silhouette.svg.hi.png"/>
            <p:cNvPicPr>
              <a:picLocks noChangeAspect="1" noChangeArrowheads="1"/>
            </p:cNvPicPr>
            <p:nvPr/>
          </p:nvPicPr>
          <p:blipFill>
            <a:blip r:embed="rId10" cstate="print"/>
            <a:srcRect/>
            <a:stretch>
              <a:fillRect/>
            </a:stretch>
          </p:blipFill>
          <p:spPr bwMode="auto">
            <a:xfrm>
              <a:off x="1828800" y="1701969"/>
              <a:ext cx="1533646" cy="1451851"/>
            </a:xfrm>
            <a:prstGeom prst="rect">
              <a:avLst/>
            </a:prstGeom>
            <a:noFill/>
          </p:spPr>
        </p:pic>
        <p:sp>
          <p:nvSpPr>
            <p:cNvPr id="78" name="TextBox 77"/>
            <p:cNvSpPr txBox="1"/>
            <p:nvPr/>
          </p:nvSpPr>
          <p:spPr>
            <a:xfrm>
              <a:off x="283579" y="3295858"/>
              <a:ext cx="3276600" cy="8412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dirty="0" smtClean="0"/>
                <a:t>Stem cells removed from patient</a:t>
              </a:r>
              <a:endParaRPr lang="en-US" sz="3000" dirty="0"/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2427790" y="4363494"/>
              <a:ext cx="3276600" cy="4613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 smtClean="0"/>
                <a:t>Cells grow in scaffold</a:t>
              </a:r>
              <a:endParaRPr lang="en-US" sz="3000" dirty="0"/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5562600" y="5867399"/>
              <a:ext cx="3276600" cy="12339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 smtClean="0"/>
                <a:t>Cells mature and differentiate due to applied conditions</a:t>
              </a:r>
              <a:endParaRPr lang="en-US" sz="3000" dirty="0"/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5341716" y="3295858"/>
              <a:ext cx="3276600" cy="8412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 smtClean="0"/>
                <a:t>Mature cells are implanted to fill lesions</a:t>
              </a:r>
              <a:endParaRPr lang="en-US" sz="3000" dirty="0"/>
            </a:p>
          </p:txBody>
        </p:sp>
        <p:sp>
          <p:nvSpPr>
            <p:cNvPr id="83" name="Circular Arrow 82"/>
            <p:cNvSpPr/>
            <p:nvPr/>
          </p:nvSpPr>
          <p:spPr>
            <a:xfrm>
              <a:off x="173620" y="2165420"/>
              <a:ext cx="1524000" cy="1295400"/>
            </a:xfrm>
            <a:prstGeom prst="circularArrow">
              <a:avLst>
                <a:gd name="adj1" fmla="val 12500"/>
                <a:gd name="adj2" fmla="val 1384893"/>
                <a:gd name="adj3" fmla="val 20457681"/>
                <a:gd name="adj4" fmla="val 13234630"/>
                <a:gd name="adj5" fmla="val 12500"/>
              </a:avLst>
            </a:prstGeom>
            <a:scene3d>
              <a:camera prst="orthographicFront">
                <a:rot lat="292934" lon="10512738" rev="2116326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000" dirty="0">
                <a:solidFill>
                  <a:schemeClr val="tx1"/>
                </a:solidFill>
              </a:endParaRPr>
            </a:p>
          </p:txBody>
        </p:sp>
        <p:sp>
          <p:nvSpPr>
            <p:cNvPr id="85" name="Circular Arrow 84"/>
            <p:cNvSpPr/>
            <p:nvPr/>
          </p:nvSpPr>
          <p:spPr>
            <a:xfrm rot="16555706">
              <a:off x="1158685" y="5178157"/>
              <a:ext cx="1524000" cy="1295400"/>
            </a:xfrm>
            <a:prstGeom prst="circularArrow">
              <a:avLst>
                <a:gd name="adj1" fmla="val 12500"/>
                <a:gd name="adj2" fmla="val 1384893"/>
                <a:gd name="adj3" fmla="val 20457681"/>
                <a:gd name="adj4" fmla="val 13234630"/>
                <a:gd name="adj5" fmla="val 12500"/>
              </a:avLst>
            </a:prstGeom>
            <a:scene3d>
              <a:camera prst="orthographicFront">
                <a:rot lat="292934" lon="10512738" rev="2116326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000" dirty="0">
                <a:solidFill>
                  <a:schemeClr val="tx1"/>
                </a:solidFill>
              </a:endParaRPr>
            </a:p>
          </p:txBody>
        </p:sp>
        <p:sp>
          <p:nvSpPr>
            <p:cNvPr id="86" name="Circular Arrow 85"/>
            <p:cNvSpPr/>
            <p:nvPr/>
          </p:nvSpPr>
          <p:spPr>
            <a:xfrm rot="6674798">
              <a:off x="6744648" y="1795445"/>
              <a:ext cx="1524000" cy="1295400"/>
            </a:xfrm>
            <a:prstGeom prst="circularArrow">
              <a:avLst>
                <a:gd name="adj1" fmla="val 12500"/>
                <a:gd name="adj2" fmla="val 1384893"/>
                <a:gd name="adj3" fmla="val 20457681"/>
                <a:gd name="adj4" fmla="val 13234630"/>
                <a:gd name="adj5" fmla="val 12500"/>
              </a:avLst>
            </a:prstGeom>
            <a:scene3d>
              <a:camera prst="orthographicFront">
                <a:rot lat="292934" lon="10512738" rev="2116326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000" dirty="0">
                <a:solidFill>
                  <a:schemeClr val="tx1"/>
                </a:solidFill>
              </a:endParaRPr>
            </a:p>
          </p:txBody>
        </p:sp>
        <p:sp>
          <p:nvSpPr>
            <p:cNvPr id="87" name="Circular Arrow 86"/>
            <p:cNvSpPr/>
            <p:nvPr/>
          </p:nvSpPr>
          <p:spPr>
            <a:xfrm rot="12800356">
              <a:off x="4993735" y="4531296"/>
              <a:ext cx="1334176" cy="1523792"/>
            </a:xfrm>
            <a:prstGeom prst="circularArrow">
              <a:avLst>
                <a:gd name="adj1" fmla="val 12500"/>
                <a:gd name="adj2" fmla="val 1384893"/>
                <a:gd name="adj3" fmla="val 20457681"/>
                <a:gd name="adj4" fmla="val 13234630"/>
                <a:gd name="adj5" fmla="val 12500"/>
              </a:avLst>
            </a:prstGeom>
            <a:scene3d>
              <a:camera prst="orthographicFront">
                <a:rot lat="292934" lon="10512738" rev="2116326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000" dirty="0">
                <a:solidFill>
                  <a:schemeClr val="tx1"/>
                </a:solidFill>
              </a:endParaRPr>
            </a:p>
          </p:txBody>
        </p:sp>
      </p:grpSp>
      <p:sp>
        <p:nvSpPr>
          <p:cNvPr id="151" name="TextBox 150"/>
          <p:cNvSpPr txBox="1"/>
          <p:nvPr/>
        </p:nvSpPr>
        <p:spPr>
          <a:xfrm>
            <a:off x="731520" y="21031204"/>
            <a:ext cx="4551680" cy="700474"/>
          </a:xfrm>
          <a:prstGeom prst="rect">
            <a:avLst/>
          </a:prstGeom>
          <a:noFill/>
        </p:spPr>
        <p:txBody>
          <a:bodyPr wrap="square" lIns="99340" tIns="49670" rIns="99340" bIns="49670" rtlCol="0">
            <a:spAutoFit/>
          </a:bodyPr>
          <a:lstStyle/>
          <a:p>
            <a:r>
              <a:rPr lang="en-US" sz="3900" b="1" dirty="0" smtClean="0"/>
              <a:t>Current Research</a:t>
            </a:r>
            <a:endParaRPr lang="en-US" sz="3900" b="1" dirty="0"/>
          </a:p>
        </p:txBody>
      </p:sp>
      <p:sp>
        <p:nvSpPr>
          <p:cNvPr id="152" name="TextBox 151"/>
          <p:cNvSpPr txBox="1"/>
          <p:nvPr/>
        </p:nvSpPr>
        <p:spPr>
          <a:xfrm>
            <a:off x="894080" y="21867844"/>
            <a:ext cx="11460480" cy="4409182"/>
          </a:xfrm>
          <a:prstGeom prst="rect">
            <a:avLst/>
          </a:prstGeom>
          <a:noFill/>
        </p:spPr>
        <p:txBody>
          <a:bodyPr wrap="square" lIns="99340" tIns="49670" rIns="99340" bIns="49670" rtlCol="0">
            <a:spAutoFit/>
          </a:bodyPr>
          <a:lstStyle/>
          <a:p>
            <a:pPr defTabSz="457200">
              <a:buFont typeface="Arial" pitchFamily="34" charset="0"/>
              <a:buChar char="•"/>
            </a:pPr>
            <a:r>
              <a:rPr lang="en-US" sz="3500" dirty="0" smtClean="0"/>
              <a:t>  Determines proper amount of growth factors to promote 	proliferation and differentiation</a:t>
            </a:r>
          </a:p>
          <a:p>
            <a:pPr>
              <a:buFont typeface="Arial" pitchFamily="34" charset="0"/>
              <a:buChar char="•"/>
            </a:pPr>
            <a:r>
              <a:rPr lang="en-US" sz="3500" dirty="0" smtClean="0"/>
              <a:t>  Assesses overall stability and maturation</a:t>
            </a:r>
          </a:p>
          <a:p>
            <a:pPr>
              <a:buFont typeface="Arial" pitchFamily="34" charset="0"/>
              <a:buChar char="•"/>
            </a:pPr>
            <a:r>
              <a:rPr lang="en-US" sz="3500" dirty="0" smtClean="0"/>
              <a:t>  Testing is destructive to tissue cultures</a:t>
            </a:r>
          </a:p>
          <a:p>
            <a:pPr defTabSz="457200">
              <a:buFont typeface="Arial" pitchFamily="34" charset="0"/>
              <a:buChar char="•"/>
            </a:pPr>
            <a:r>
              <a:rPr lang="en-US" sz="3500" dirty="0" smtClean="0"/>
              <a:t>  Need a method to MRI cartilage tissue under compression 	without destroying tissue</a:t>
            </a:r>
          </a:p>
          <a:p>
            <a:pPr lvl="1" defTabSz="457200">
              <a:buFont typeface="Arial" pitchFamily="34" charset="0"/>
              <a:buChar char="•"/>
            </a:pPr>
            <a:r>
              <a:rPr lang="en-US" sz="3500" dirty="0" smtClean="0"/>
              <a:t>No current devices or bioreactors have this 	capability</a:t>
            </a:r>
          </a:p>
        </p:txBody>
      </p:sp>
      <p:sp>
        <p:nvSpPr>
          <p:cNvPr id="153" name="Text Box 1121"/>
          <p:cNvSpPr txBox="1">
            <a:spLocks noChangeArrowheads="1"/>
          </p:cNvSpPr>
          <p:nvPr/>
        </p:nvSpPr>
        <p:spPr bwMode="auto">
          <a:xfrm>
            <a:off x="13573760" y="8365067"/>
            <a:ext cx="17393920" cy="1085850"/>
          </a:xfrm>
          <a:prstGeom prst="rect">
            <a:avLst/>
          </a:prstGeom>
          <a:solidFill>
            <a:srgbClr val="C00000"/>
          </a:solidFill>
          <a:ln w="9525">
            <a:noFill/>
            <a:miter lim="800000"/>
            <a:headEnd/>
            <a:tailEnd/>
          </a:ln>
          <a:effectLst/>
        </p:spPr>
        <p:txBody>
          <a:bodyPr lIns="91433" tIns="45717" rIns="91433" bIns="45717"/>
          <a:lstStyle/>
          <a:p>
            <a:pPr algn="ctr" defTabSz="914070">
              <a:spcBef>
                <a:spcPct val="50000"/>
              </a:spcBef>
              <a:defRPr/>
            </a:pPr>
            <a:r>
              <a:rPr lang="en-US" altLang="en-US" sz="66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Final Design</a:t>
            </a:r>
            <a:endParaRPr lang="en-US" altLang="en-US" sz="6600" b="1" i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154" name="Text Box 1121"/>
          <p:cNvSpPr txBox="1">
            <a:spLocks noChangeArrowheads="1"/>
          </p:cNvSpPr>
          <p:nvPr/>
        </p:nvSpPr>
        <p:spPr bwMode="auto">
          <a:xfrm>
            <a:off x="13492482" y="16689917"/>
            <a:ext cx="17393920" cy="1085850"/>
          </a:xfrm>
          <a:prstGeom prst="rect">
            <a:avLst/>
          </a:prstGeom>
          <a:solidFill>
            <a:srgbClr val="C00000"/>
          </a:solidFill>
          <a:ln w="9525">
            <a:noFill/>
            <a:miter lim="800000"/>
            <a:headEnd/>
            <a:tailEnd/>
          </a:ln>
          <a:effectLst/>
        </p:spPr>
        <p:txBody>
          <a:bodyPr lIns="91433" tIns="45717" rIns="91433" bIns="45717"/>
          <a:lstStyle/>
          <a:p>
            <a:pPr algn="ctr" defTabSz="914070">
              <a:spcBef>
                <a:spcPct val="50000"/>
              </a:spcBef>
              <a:defRPr/>
            </a:pPr>
            <a:r>
              <a:rPr lang="en-US" altLang="en-US" sz="66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Testing</a:t>
            </a:r>
            <a:endParaRPr lang="en-US" altLang="en-US" sz="6600" b="1" i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157" name="Text Box 1121"/>
          <p:cNvSpPr txBox="1">
            <a:spLocks noChangeArrowheads="1"/>
          </p:cNvSpPr>
          <p:nvPr/>
        </p:nvSpPr>
        <p:spPr bwMode="auto">
          <a:xfrm>
            <a:off x="650240" y="26809697"/>
            <a:ext cx="11379200" cy="1166283"/>
          </a:xfrm>
          <a:prstGeom prst="rect">
            <a:avLst/>
          </a:prstGeom>
          <a:solidFill>
            <a:srgbClr val="C00000"/>
          </a:solidFill>
          <a:ln w="9525">
            <a:noFill/>
            <a:miter lim="800000"/>
            <a:headEnd/>
            <a:tailEnd/>
          </a:ln>
          <a:effectLst/>
        </p:spPr>
        <p:txBody>
          <a:bodyPr lIns="91433" tIns="45717" rIns="91433" bIns="45717"/>
          <a:lstStyle/>
          <a:p>
            <a:pPr algn="ctr" defTabSz="914070">
              <a:spcBef>
                <a:spcPct val="50000"/>
              </a:spcBef>
              <a:defRPr/>
            </a:pPr>
            <a:r>
              <a:rPr lang="en-US" altLang="en-US" sz="66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Problem Statement</a:t>
            </a:r>
            <a:endParaRPr lang="en-US" altLang="en-US" sz="6600" b="1" i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158" name="TextBox 157"/>
          <p:cNvSpPr txBox="1"/>
          <p:nvPr/>
        </p:nvSpPr>
        <p:spPr>
          <a:xfrm>
            <a:off x="609600" y="28117800"/>
            <a:ext cx="11623040" cy="1716137"/>
          </a:xfrm>
          <a:prstGeom prst="rect">
            <a:avLst/>
          </a:prstGeom>
          <a:noFill/>
        </p:spPr>
        <p:txBody>
          <a:bodyPr wrap="square" lIns="99340" tIns="49670" rIns="99340" bIns="49670" rtlCol="0">
            <a:spAutoFit/>
          </a:bodyPr>
          <a:lstStyle/>
          <a:p>
            <a:r>
              <a:rPr lang="en-US" sz="3500" dirty="0"/>
              <a:t>The </a:t>
            </a:r>
            <a:r>
              <a:rPr lang="en-US" sz="3500" dirty="0" smtClean="0"/>
              <a:t>objective </a:t>
            </a:r>
            <a:r>
              <a:rPr lang="en-US" sz="3500" dirty="0"/>
              <a:t>of this project is to </a:t>
            </a:r>
            <a:r>
              <a:rPr lang="en-US" sz="3500" dirty="0" smtClean="0"/>
              <a:t>produce a MRI-compatible bioreactor with the capability to compress cartilage tissue cultures. </a:t>
            </a:r>
          </a:p>
        </p:txBody>
      </p:sp>
      <p:grpSp>
        <p:nvGrpSpPr>
          <p:cNvPr id="159" name="Group 158"/>
          <p:cNvGrpSpPr/>
          <p:nvPr/>
        </p:nvGrpSpPr>
        <p:grpSpPr>
          <a:xfrm>
            <a:off x="9144000" y="30327600"/>
            <a:ext cx="4191000" cy="1828800"/>
            <a:chOff x="6248400" y="1905000"/>
            <a:chExt cx="2590800" cy="1066800"/>
          </a:xfrm>
        </p:grpSpPr>
        <p:grpSp>
          <p:nvGrpSpPr>
            <p:cNvPr id="160" name="Group 11"/>
            <p:cNvGrpSpPr/>
            <p:nvPr/>
          </p:nvGrpSpPr>
          <p:grpSpPr>
            <a:xfrm>
              <a:off x="6248400" y="1905000"/>
              <a:ext cx="2590800" cy="1066800"/>
              <a:chOff x="6248400" y="1905000"/>
              <a:chExt cx="2590800" cy="1066800"/>
            </a:xfrm>
          </p:grpSpPr>
          <p:sp>
            <p:nvSpPr>
              <p:cNvPr id="162" name="Flowchart: Magnetic Disk 161"/>
              <p:cNvSpPr/>
              <p:nvPr/>
            </p:nvSpPr>
            <p:spPr>
              <a:xfrm>
                <a:off x="6248400" y="2743200"/>
                <a:ext cx="1143000" cy="228600"/>
              </a:xfrm>
              <a:prstGeom prst="flowChartMagneticDisk">
                <a:avLst/>
              </a:prstGeom>
              <a:gradFill flip="none" rotWithShape="1">
                <a:gsLst>
                  <a:gs pos="0">
                    <a:srgbClr val="FFEFD1"/>
                  </a:gs>
                  <a:gs pos="64999">
                    <a:srgbClr val="F0EBD5"/>
                  </a:gs>
                  <a:gs pos="100000">
                    <a:srgbClr val="D1C39F"/>
                  </a:gs>
                </a:gsLst>
                <a:path path="circle">
                  <a:fillToRect t="100000" r="100000"/>
                </a:path>
                <a:tileRect l="-100000" b="-100000"/>
              </a:gra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000" dirty="0"/>
              </a:p>
            </p:txBody>
          </p:sp>
          <p:cxnSp>
            <p:nvCxnSpPr>
              <p:cNvPr id="163" name="Curved Connector 162"/>
              <p:cNvCxnSpPr/>
              <p:nvPr/>
            </p:nvCxnSpPr>
            <p:spPr>
              <a:xfrm flipV="1">
                <a:off x="7467600" y="2514600"/>
                <a:ext cx="533400" cy="304800"/>
              </a:xfrm>
              <a:prstGeom prst="curvedConnector3">
                <a:avLst>
                  <a:gd name="adj1" fmla="val 50000"/>
                </a:avLst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4" name="TextBox 163"/>
              <p:cNvSpPr txBox="1"/>
              <p:nvPr/>
            </p:nvSpPr>
            <p:spPr>
              <a:xfrm>
                <a:off x="8001000" y="2362200"/>
                <a:ext cx="838200" cy="2915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~3 mm </a:t>
                </a:r>
                <a:endParaRPr lang="en-US" sz="2400" dirty="0"/>
              </a:p>
            </p:txBody>
          </p:sp>
          <p:sp>
            <p:nvSpPr>
              <p:cNvPr id="165" name="TextBox 164"/>
              <p:cNvSpPr txBox="1"/>
              <p:nvPr/>
            </p:nvSpPr>
            <p:spPr>
              <a:xfrm>
                <a:off x="7010400" y="1905000"/>
                <a:ext cx="990600" cy="2915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~1.5 cm </a:t>
                </a:r>
                <a:endParaRPr lang="en-US" sz="2400" dirty="0"/>
              </a:p>
            </p:txBody>
          </p:sp>
        </p:grpSp>
        <p:cxnSp>
          <p:nvCxnSpPr>
            <p:cNvPr id="161" name="Curved Connector 160"/>
            <p:cNvCxnSpPr/>
            <p:nvPr/>
          </p:nvCxnSpPr>
          <p:spPr>
            <a:xfrm rot="5400000" flipH="1" flipV="1">
              <a:off x="6819900" y="2247900"/>
              <a:ext cx="457200" cy="381000"/>
            </a:xfrm>
            <a:prstGeom prst="curved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6" name="TextBox 165"/>
          <p:cNvSpPr txBox="1"/>
          <p:nvPr/>
        </p:nvSpPr>
        <p:spPr>
          <a:xfrm>
            <a:off x="13492480" y="17856204"/>
            <a:ext cx="7071360" cy="1300639"/>
          </a:xfrm>
          <a:prstGeom prst="rect">
            <a:avLst/>
          </a:prstGeom>
          <a:noFill/>
        </p:spPr>
        <p:txBody>
          <a:bodyPr wrap="square" lIns="99340" tIns="49670" rIns="99340" bIns="49670" rtlCol="0">
            <a:spAutoFit/>
          </a:bodyPr>
          <a:lstStyle/>
          <a:p>
            <a:r>
              <a:rPr lang="en-US" sz="3900" b="1" dirty="0" smtClean="0"/>
              <a:t>Crude Temperature Test</a:t>
            </a:r>
          </a:p>
          <a:p>
            <a:endParaRPr lang="en-US" sz="3900" b="1" dirty="0" smtClean="0"/>
          </a:p>
        </p:txBody>
      </p:sp>
      <p:sp>
        <p:nvSpPr>
          <p:cNvPr id="168" name="TextBox 167"/>
          <p:cNvSpPr txBox="1"/>
          <p:nvPr/>
        </p:nvSpPr>
        <p:spPr>
          <a:xfrm>
            <a:off x="13655042" y="21412200"/>
            <a:ext cx="4226560" cy="1100584"/>
          </a:xfrm>
          <a:prstGeom prst="rect">
            <a:avLst/>
          </a:prstGeom>
          <a:noFill/>
        </p:spPr>
        <p:txBody>
          <a:bodyPr wrap="square" lIns="99340" tIns="49670" rIns="99340" bIns="49670" rtlCol="0">
            <a:spAutoFit/>
          </a:bodyPr>
          <a:lstStyle/>
          <a:p>
            <a:r>
              <a:rPr lang="en-US" sz="3500" b="1" dirty="0" smtClean="0"/>
              <a:t>Compression Test</a:t>
            </a:r>
          </a:p>
          <a:p>
            <a:endParaRPr lang="en-US" sz="3000" dirty="0" smtClean="0"/>
          </a:p>
        </p:txBody>
      </p:sp>
      <p:graphicFrame>
        <p:nvGraphicFramePr>
          <p:cNvPr id="169" name="Table 168"/>
          <p:cNvGraphicFramePr>
            <a:graphicFrameLocks noGrp="1"/>
          </p:cNvGraphicFramePr>
          <p:nvPr/>
        </p:nvGraphicFramePr>
        <p:xfrm>
          <a:off x="15392400" y="24688800"/>
          <a:ext cx="13411199" cy="250500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87593"/>
                <a:gridCol w="2403895"/>
                <a:gridCol w="2973237"/>
                <a:gridCol w="2973237"/>
                <a:gridCol w="2973237"/>
              </a:tblGrid>
              <a:tr h="86868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Percent </a:t>
                      </a:r>
                      <a:r>
                        <a:rPr lang="en-US" sz="2800" dirty="0" err="1" smtClean="0"/>
                        <a:t>Agarose</a:t>
                      </a:r>
                      <a:endParaRPr lang="en-US" sz="2800" dirty="0"/>
                    </a:p>
                  </a:txBody>
                  <a:tcPr marL="97536" marR="97536" marT="48260" marB="48260"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Average Height (mm)</a:t>
                      </a:r>
                      <a:endParaRPr lang="en-US" sz="2800" dirty="0"/>
                    </a:p>
                  </a:txBody>
                  <a:tcPr marL="97536" marR="97536" marT="48260" marB="48260"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Average Final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dirty="0" smtClean="0"/>
                        <a:t>Height (mm)</a:t>
                      </a:r>
                      <a:endParaRPr lang="en-US" sz="2800" dirty="0"/>
                    </a:p>
                  </a:txBody>
                  <a:tcPr marL="97536" marR="97536" marT="48260" marB="48260"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Distance compressed (mm)</a:t>
                      </a:r>
                      <a:endParaRPr lang="en-US" sz="2800" dirty="0"/>
                    </a:p>
                  </a:txBody>
                  <a:tcPr marL="97536" marR="97536" marT="48260" marB="48260"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Percent Deformation</a:t>
                      </a:r>
                      <a:endParaRPr lang="en-US" sz="2800" dirty="0"/>
                    </a:p>
                  </a:txBody>
                  <a:tcPr marL="97536" marR="97536" marT="48260" marB="48260"/>
                </a:tc>
              </a:tr>
              <a:tr h="777522">
                <a:tc>
                  <a:txBody>
                    <a:bodyPr/>
                    <a:lstStyle/>
                    <a:p>
                      <a:pPr defTabSz="457200"/>
                      <a:r>
                        <a:rPr lang="en-US" sz="2800" dirty="0" smtClean="0"/>
                        <a:t>5%</a:t>
                      </a:r>
                      <a:endParaRPr lang="en-US" sz="2800" dirty="0"/>
                    </a:p>
                  </a:txBody>
                  <a:tcPr marL="97536" marR="97536" marT="48260" marB="48260"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2.636</a:t>
                      </a:r>
                      <a:endParaRPr lang="en-US" sz="2800" dirty="0"/>
                    </a:p>
                  </a:txBody>
                  <a:tcPr marL="97536" marR="97536" marT="48260" marB="48260"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2.441</a:t>
                      </a:r>
                      <a:endParaRPr lang="en-US" sz="2800" dirty="0"/>
                    </a:p>
                  </a:txBody>
                  <a:tcPr marL="97536" marR="97536" marT="48260" marB="48260"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0.195</a:t>
                      </a:r>
                      <a:endParaRPr lang="en-US" sz="2800" dirty="0"/>
                    </a:p>
                  </a:txBody>
                  <a:tcPr marL="97536" marR="97536" marT="48260" marB="48260"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8.290%</a:t>
                      </a:r>
                      <a:endParaRPr lang="en-US" sz="2800" dirty="0"/>
                    </a:p>
                  </a:txBody>
                  <a:tcPr marL="97536" marR="97536" marT="48260" marB="48260"/>
                </a:tc>
              </a:tr>
              <a:tr h="777522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10%</a:t>
                      </a:r>
                      <a:endParaRPr lang="en-US" sz="2800" dirty="0"/>
                    </a:p>
                  </a:txBody>
                  <a:tcPr marL="97536" marR="97536" marT="48260" marB="48260"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2.299</a:t>
                      </a:r>
                      <a:endParaRPr lang="en-US" sz="2800" dirty="0"/>
                    </a:p>
                  </a:txBody>
                  <a:tcPr marL="97536" marR="97536" marT="48260" marB="48260"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2.038</a:t>
                      </a:r>
                      <a:endParaRPr lang="en-US" sz="2800" dirty="0"/>
                    </a:p>
                  </a:txBody>
                  <a:tcPr marL="97536" marR="97536" marT="48260" marB="48260"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0.261</a:t>
                      </a:r>
                      <a:endParaRPr lang="en-US" sz="2800" dirty="0"/>
                    </a:p>
                  </a:txBody>
                  <a:tcPr marL="97536" marR="97536" marT="48260" marB="48260"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11.126%</a:t>
                      </a:r>
                      <a:endParaRPr lang="en-US" sz="2800" dirty="0"/>
                    </a:p>
                  </a:txBody>
                  <a:tcPr marL="97536" marR="97536" marT="48260" marB="48260"/>
                </a:tc>
              </a:tr>
            </a:tbl>
          </a:graphicData>
        </a:graphic>
      </p:graphicFrame>
      <p:sp>
        <p:nvSpPr>
          <p:cNvPr id="170" name="TextBox 169"/>
          <p:cNvSpPr txBox="1"/>
          <p:nvPr/>
        </p:nvSpPr>
        <p:spPr>
          <a:xfrm>
            <a:off x="13487400" y="27508200"/>
            <a:ext cx="16581120" cy="1562249"/>
          </a:xfrm>
          <a:prstGeom prst="rect">
            <a:avLst/>
          </a:prstGeom>
          <a:noFill/>
        </p:spPr>
        <p:txBody>
          <a:bodyPr wrap="square" lIns="99340" tIns="49670" rIns="99340" bIns="49670" rtlCol="0">
            <a:spAutoFit/>
          </a:bodyPr>
          <a:lstStyle/>
          <a:p>
            <a:r>
              <a:rPr lang="en-US" sz="3500" b="1" dirty="0" smtClean="0"/>
              <a:t>Temperature Decay Test</a:t>
            </a:r>
          </a:p>
          <a:p>
            <a:endParaRPr lang="en-US" sz="3000" b="1" dirty="0" smtClean="0"/>
          </a:p>
          <a:p>
            <a:endParaRPr lang="en-US" sz="3000" b="1" dirty="0" smtClean="0"/>
          </a:p>
        </p:txBody>
      </p:sp>
      <p:sp>
        <p:nvSpPr>
          <p:cNvPr id="172" name="TextBox 171"/>
          <p:cNvSpPr txBox="1"/>
          <p:nvPr/>
        </p:nvSpPr>
        <p:spPr>
          <a:xfrm>
            <a:off x="19832320" y="18364200"/>
            <a:ext cx="11460480" cy="3485852"/>
          </a:xfrm>
          <a:prstGeom prst="rect">
            <a:avLst/>
          </a:prstGeom>
          <a:noFill/>
        </p:spPr>
        <p:txBody>
          <a:bodyPr wrap="square" lIns="99340" tIns="49670" rIns="99340" bIns="49670" rtlCol="0">
            <a:spAutoFit/>
          </a:bodyPr>
          <a:lstStyle/>
          <a:p>
            <a:r>
              <a:rPr lang="en-US" sz="3500" b="1" dirty="0" smtClean="0"/>
              <a:t>Results</a:t>
            </a:r>
          </a:p>
          <a:p>
            <a:pPr defTabSz="457200" fontAlgn="t">
              <a:buFont typeface="Arial" pitchFamily="34" charset="0"/>
              <a:buChar char="•"/>
            </a:pPr>
            <a:r>
              <a:rPr lang="en-US" sz="3000" dirty="0" smtClean="0"/>
              <a:t> 200°F  -- plastic was clear and solid and the adhesive remained strong.</a:t>
            </a:r>
          </a:p>
          <a:p>
            <a:pPr defTabSz="457200" fontAlgn="t">
              <a:buFont typeface="Arial" pitchFamily="34" charset="0"/>
              <a:buChar char="•"/>
            </a:pPr>
            <a:r>
              <a:rPr lang="en-US" sz="3000" dirty="0" smtClean="0"/>
              <a:t> 250°F -- change in strength or transparence of plastic or adhesive.</a:t>
            </a:r>
          </a:p>
          <a:p>
            <a:pPr defTabSz="457200" fontAlgn="t">
              <a:buFont typeface="Arial" pitchFamily="34" charset="0"/>
              <a:buChar char="•"/>
            </a:pPr>
            <a:r>
              <a:rPr lang="en-US" sz="3000" dirty="0" smtClean="0"/>
              <a:t> 300°F -- plastic became translucent and the adhesive became slightly 	pliable.</a:t>
            </a:r>
          </a:p>
          <a:p>
            <a:pPr defTabSz="457200" fontAlgn="t">
              <a:buFont typeface="Arial" pitchFamily="34" charset="0"/>
              <a:buChar char="•"/>
            </a:pPr>
            <a:r>
              <a:rPr lang="en-US" sz="3000" dirty="0" smtClean="0"/>
              <a:t> Device can withstand autoclave range</a:t>
            </a:r>
          </a:p>
          <a:p>
            <a:pPr>
              <a:buFont typeface="Arial" pitchFamily="34" charset="0"/>
              <a:buChar char="•"/>
            </a:pPr>
            <a:endParaRPr lang="en-US" sz="3500" dirty="0"/>
          </a:p>
        </p:txBody>
      </p:sp>
      <p:sp>
        <p:nvSpPr>
          <p:cNvPr id="173" name="TextBox 172"/>
          <p:cNvSpPr txBox="1"/>
          <p:nvPr/>
        </p:nvSpPr>
        <p:spPr>
          <a:xfrm>
            <a:off x="13898882" y="18592800"/>
            <a:ext cx="6177280" cy="2562523"/>
          </a:xfrm>
          <a:prstGeom prst="rect">
            <a:avLst/>
          </a:prstGeom>
          <a:noFill/>
        </p:spPr>
        <p:txBody>
          <a:bodyPr wrap="square" lIns="99340" tIns="49670" rIns="99340" bIns="49670" rtlCol="0">
            <a:spAutoFit/>
          </a:bodyPr>
          <a:lstStyle/>
          <a:p>
            <a:r>
              <a:rPr lang="en-US" sz="3500" b="1" dirty="0" smtClean="0"/>
              <a:t>Procedure</a:t>
            </a:r>
          </a:p>
          <a:p>
            <a:pPr>
              <a:buFont typeface="Arial" pitchFamily="34" charset="0"/>
              <a:buChar char="•"/>
            </a:pPr>
            <a:r>
              <a:rPr lang="en-US" sz="3000" dirty="0" smtClean="0"/>
              <a:t>Adhered two small sections of plastic</a:t>
            </a:r>
          </a:p>
          <a:p>
            <a:pPr>
              <a:buFont typeface="Arial" pitchFamily="34" charset="0"/>
              <a:buChar char="•"/>
            </a:pPr>
            <a:r>
              <a:rPr lang="en-US" sz="3000" dirty="0" smtClean="0"/>
              <a:t>Heated in oven  at various temperatures </a:t>
            </a:r>
          </a:p>
          <a:p>
            <a:endParaRPr lang="en-US" sz="3500" dirty="0"/>
          </a:p>
        </p:txBody>
      </p:sp>
      <p:sp>
        <p:nvSpPr>
          <p:cNvPr id="174" name="TextBox 173"/>
          <p:cNvSpPr txBox="1"/>
          <p:nvPr/>
        </p:nvSpPr>
        <p:spPr>
          <a:xfrm>
            <a:off x="13736320" y="22250400"/>
            <a:ext cx="7559040" cy="2023914"/>
          </a:xfrm>
          <a:prstGeom prst="rect">
            <a:avLst/>
          </a:prstGeom>
          <a:noFill/>
        </p:spPr>
        <p:txBody>
          <a:bodyPr wrap="square" lIns="99340" tIns="49670" rIns="99340" bIns="49670" rtlCol="0">
            <a:spAutoFit/>
          </a:bodyPr>
          <a:lstStyle/>
          <a:p>
            <a:r>
              <a:rPr lang="en-US" sz="3500" b="1" dirty="0" smtClean="0"/>
              <a:t>Procedure</a:t>
            </a:r>
          </a:p>
          <a:p>
            <a:pPr>
              <a:buFont typeface="Arial" pitchFamily="34" charset="0"/>
              <a:buChar char="•"/>
            </a:pPr>
            <a:r>
              <a:rPr lang="en-US" sz="3000" dirty="0" smtClean="0"/>
              <a:t>Prepared </a:t>
            </a:r>
            <a:r>
              <a:rPr lang="en-US" sz="3000" dirty="0" err="1" smtClean="0"/>
              <a:t>agarose</a:t>
            </a:r>
            <a:r>
              <a:rPr lang="en-US" sz="3000" dirty="0" smtClean="0"/>
              <a:t> gels  geometrically similar to cartilage plugs</a:t>
            </a:r>
          </a:p>
          <a:p>
            <a:pPr>
              <a:buFont typeface="Arial" pitchFamily="34" charset="0"/>
              <a:buChar char="•"/>
            </a:pPr>
            <a:r>
              <a:rPr lang="en-US" sz="3000" dirty="0" smtClean="0"/>
              <a:t>Placed gels into mock-up of final prototype</a:t>
            </a:r>
            <a:endParaRPr lang="en-US" sz="3000" dirty="0"/>
          </a:p>
        </p:txBody>
      </p:sp>
      <p:sp>
        <p:nvSpPr>
          <p:cNvPr id="175" name="TextBox 174"/>
          <p:cNvSpPr txBox="1"/>
          <p:nvPr/>
        </p:nvSpPr>
        <p:spPr>
          <a:xfrm>
            <a:off x="22352002" y="22250400"/>
            <a:ext cx="6756398" cy="2023914"/>
          </a:xfrm>
          <a:prstGeom prst="rect">
            <a:avLst/>
          </a:prstGeom>
          <a:noFill/>
        </p:spPr>
        <p:txBody>
          <a:bodyPr wrap="square" lIns="99340" tIns="49670" rIns="99340" bIns="49670" rtlCol="0">
            <a:spAutoFit/>
          </a:bodyPr>
          <a:lstStyle/>
          <a:p>
            <a:r>
              <a:rPr lang="en-US" sz="3500" b="1" dirty="0" smtClean="0"/>
              <a:t>Results</a:t>
            </a:r>
          </a:p>
          <a:p>
            <a:pPr>
              <a:buFont typeface="Arial" pitchFamily="34" charset="0"/>
              <a:buChar char="•"/>
            </a:pPr>
            <a:r>
              <a:rPr lang="en-US" sz="3000" dirty="0" smtClean="0"/>
              <a:t> Generated consistent deformation</a:t>
            </a:r>
          </a:p>
          <a:p>
            <a:pPr>
              <a:buFont typeface="Arial" pitchFamily="34" charset="0"/>
              <a:buChar char="•"/>
            </a:pPr>
            <a:r>
              <a:rPr lang="en-US" sz="3000" dirty="0" smtClean="0"/>
              <a:t> Values vary from expected</a:t>
            </a:r>
          </a:p>
          <a:p>
            <a:pPr>
              <a:buFont typeface="Arial" pitchFamily="34" charset="0"/>
              <a:buChar char="•"/>
            </a:pPr>
            <a:endParaRPr lang="en-US" sz="3000" dirty="0"/>
          </a:p>
        </p:txBody>
      </p:sp>
      <p:sp>
        <p:nvSpPr>
          <p:cNvPr id="176" name="TextBox 175"/>
          <p:cNvSpPr txBox="1"/>
          <p:nvPr/>
        </p:nvSpPr>
        <p:spPr>
          <a:xfrm>
            <a:off x="31927800" y="26422351"/>
            <a:ext cx="11887200" cy="4255294"/>
          </a:xfrm>
          <a:prstGeom prst="rect">
            <a:avLst/>
          </a:prstGeom>
          <a:noFill/>
        </p:spPr>
        <p:txBody>
          <a:bodyPr wrap="square" lIns="99340" tIns="49670" rIns="99340" bIns="49670" rtlCol="0">
            <a:spAutoFit/>
          </a:bodyPr>
          <a:lstStyle/>
          <a:p>
            <a:pPr defTabSz="993404"/>
            <a:r>
              <a:rPr lang="en-US" sz="2900" dirty="0" err="1" smtClean="0"/>
              <a:t>Atala</a:t>
            </a:r>
            <a:r>
              <a:rPr lang="en-US" sz="2900" dirty="0" smtClean="0"/>
              <a:t>, Anthony, Robert </a:t>
            </a:r>
            <a:r>
              <a:rPr lang="en-US" sz="2900" dirty="0" err="1" smtClean="0"/>
              <a:t>Lanza</a:t>
            </a:r>
            <a:r>
              <a:rPr lang="en-US" sz="2900" dirty="0" smtClean="0"/>
              <a:t>, James A. Thomson, and Robert M. </a:t>
            </a:r>
            <a:r>
              <a:rPr lang="en-US" sz="2900" dirty="0" err="1" smtClean="0"/>
              <a:t>Nerem</a:t>
            </a:r>
            <a:r>
              <a:rPr lang="en-US" sz="2900" dirty="0" smtClean="0"/>
              <a:t>. 	</a:t>
            </a:r>
            <a:r>
              <a:rPr lang="en-US" sz="2900" i="1" dirty="0" smtClean="0"/>
              <a:t>Principles of 	Regenerative Medicine</a:t>
            </a:r>
            <a:r>
              <a:rPr lang="en-US" sz="2900" dirty="0" smtClean="0"/>
              <a:t>. Boston: Academic Press, 2008. 	Print.</a:t>
            </a:r>
          </a:p>
          <a:p>
            <a:pPr defTabSz="993404"/>
            <a:r>
              <a:rPr lang="en-US" sz="2900" dirty="0" err="1" smtClean="0"/>
              <a:t>Athanasiou</a:t>
            </a:r>
            <a:r>
              <a:rPr lang="en-US" sz="2900" dirty="0" smtClean="0"/>
              <a:t>, </a:t>
            </a:r>
            <a:r>
              <a:rPr lang="en-US" sz="2900" dirty="0" err="1" smtClean="0"/>
              <a:t>Kyriacos</a:t>
            </a:r>
            <a:r>
              <a:rPr lang="en-US" sz="2900" dirty="0" smtClean="0"/>
              <a:t> A., Eric M. Darling, and Jerry C. </a:t>
            </a:r>
            <a:r>
              <a:rPr lang="en-US" sz="2900" dirty="0" err="1" smtClean="0"/>
              <a:t>Hu</a:t>
            </a:r>
            <a:r>
              <a:rPr lang="en-US" sz="2900" dirty="0" smtClean="0"/>
              <a:t>. "Articular Cartilage 	Engineering." </a:t>
            </a:r>
            <a:r>
              <a:rPr lang="en-US" sz="2900" i="1" dirty="0" smtClean="0"/>
              <a:t>Synthesis Lectures on Tissue engineering</a:t>
            </a:r>
            <a:r>
              <a:rPr lang="en-US" sz="2900" dirty="0" smtClean="0"/>
              <a:t> 1 (2009): 1-	182. 	</a:t>
            </a:r>
            <a:r>
              <a:rPr lang="en-US" sz="2900" i="1" dirty="0" err="1" smtClean="0"/>
              <a:t>PubMed</a:t>
            </a:r>
            <a:r>
              <a:rPr lang="en-US" sz="2900" dirty="0" smtClean="0"/>
              <a:t>. Web. 23 Nov. 2009.</a:t>
            </a:r>
          </a:p>
          <a:p>
            <a:pPr defTabSz="993404"/>
            <a:r>
              <a:rPr lang="en-US" sz="2900" dirty="0" err="1" smtClean="0"/>
              <a:t>Tuli</a:t>
            </a:r>
            <a:r>
              <a:rPr lang="en-US" sz="2900" dirty="0" smtClean="0"/>
              <a:t>, Richard, Wan-</a:t>
            </a:r>
            <a:r>
              <a:rPr lang="en-US" sz="2900" dirty="0" err="1" smtClean="0"/>
              <a:t>Ju</a:t>
            </a:r>
            <a:r>
              <a:rPr lang="en-US" sz="2900" dirty="0" smtClean="0"/>
              <a:t> Li, and Rocky S. Tuan. "Current State of Cartilage 	Tissue Engineering." Arthritis Research &amp; Therapy 5.5 (2003): 235-38. 	</a:t>
            </a:r>
            <a:r>
              <a:rPr lang="en-US" sz="2900" dirty="0" err="1" smtClean="0"/>
              <a:t>PubMed</a:t>
            </a:r>
            <a:r>
              <a:rPr lang="en-US" sz="2900" dirty="0" smtClean="0"/>
              <a:t>. Web. 27 Nov. 2009. </a:t>
            </a:r>
            <a:endParaRPr lang="en-US" sz="2900" dirty="0"/>
          </a:p>
        </p:txBody>
      </p:sp>
      <p:sp>
        <p:nvSpPr>
          <p:cNvPr id="177" name="TextBox 176"/>
          <p:cNvSpPr txBox="1"/>
          <p:nvPr/>
        </p:nvSpPr>
        <p:spPr>
          <a:xfrm>
            <a:off x="32024320" y="32190631"/>
            <a:ext cx="10972800" cy="1946969"/>
          </a:xfrm>
          <a:prstGeom prst="rect">
            <a:avLst/>
          </a:prstGeom>
          <a:noFill/>
        </p:spPr>
        <p:txBody>
          <a:bodyPr wrap="square" lIns="99340" tIns="49670" rIns="99340" bIns="49670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Dr. Wan-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Ju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Li Department of Orthopedics and Rehabilitation </a:t>
            </a:r>
          </a:p>
          <a:p>
            <a:pPr>
              <a:buFont typeface="Arial" pitchFamily="34" charset="0"/>
              <a:buChar char="•"/>
            </a:pP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Prof. Block -- Department of Biomedical Engineering </a:t>
            </a:r>
          </a:p>
          <a:p>
            <a:pPr>
              <a:buFont typeface="Arial" pitchFamily="34" charset="0"/>
              <a:buChar char="•"/>
            </a:pPr>
            <a:r>
              <a:rPr lang="en-US" sz="3000" dirty="0" smtClean="0"/>
              <a:t>Beth </a:t>
            </a:r>
            <a:r>
              <a:rPr lang="en-US" sz="3000" dirty="0" err="1" smtClean="0"/>
              <a:t>Rauche</a:t>
            </a:r>
            <a:endParaRPr lang="en-US" sz="3000" dirty="0" smtClean="0"/>
          </a:p>
          <a:p>
            <a:pPr>
              <a:buFont typeface="Arial" pitchFamily="34" charset="0"/>
              <a:buChar char="•"/>
            </a:pPr>
            <a:r>
              <a:rPr lang="en-US" sz="3000" dirty="0" smtClean="0"/>
              <a:t>Shop personnel</a:t>
            </a:r>
          </a:p>
        </p:txBody>
      </p:sp>
      <p:sp>
        <p:nvSpPr>
          <p:cNvPr id="121" name="TextBox 120"/>
          <p:cNvSpPr txBox="1"/>
          <p:nvPr/>
        </p:nvSpPr>
        <p:spPr>
          <a:xfrm>
            <a:off x="-1219200" y="30280213"/>
            <a:ext cx="1211580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buFont typeface="Arial" pitchFamily="34" charset="0"/>
              <a:buChar char="•"/>
            </a:pPr>
            <a:r>
              <a:rPr lang="en-US" sz="3000" dirty="0" smtClean="0"/>
              <a:t>Preserve tissue (i.e. biocompatible)</a:t>
            </a:r>
          </a:p>
          <a:p>
            <a:pPr lvl="1">
              <a:buFont typeface="Arial" pitchFamily="34" charset="0"/>
              <a:buChar char="•"/>
            </a:pPr>
            <a:r>
              <a:rPr lang="en-US" sz="3000" dirty="0" smtClean="0"/>
              <a:t>Sustain autoclave temperatures (~130°C)</a:t>
            </a:r>
          </a:p>
          <a:p>
            <a:pPr lvl="1">
              <a:buFont typeface="Arial" pitchFamily="34" charset="0"/>
              <a:buChar char="•"/>
            </a:pPr>
            <a:r>
              <a:rPr lang="en-US" sz="3000" dirty="0" smtClean="0"/>
              <a:t>Compress tissues to 5-20% of thickness</a:t>
            </a:r>
          </a:p>
          <a:p>
            <a:pPr lvl="1">
              <a:buFont typeface="Arial" pitchFamily="34" charset="0"/>
              <a:buChar char="•"/>
            </a:pPr>
            <a:r>
              <a:rPr lang="en-US" sz="3000" dirty="0" smtClean="0"/>
              <a:t>Create leak-proof seal</a:t>
            </a:r>
          </a:p>
          <a:p>
            <a:pPr lvl="1">
              <a:buFont typeface="Arial" pitchFamily="34" charset="0"/>
              <a:buChar char="•"/>
            </a:pPr>
            <a:r>
              <a:rPr lang="en-US" sz="3000" dirty="0" smtClean="0"/>
              <a:t>Hold tissue in place (immobile) </a:t>
            </a:r>
          </a:p>
          <a:p>
            <a:pPr lvl="1" defTabSz="457200">
              <a:buFont typeface="Arial" pitchFamily="34" charset="0"/>
              <a:buChar char="•"/>
            </a:pPr>
            <a:r>
              <a:rPr lang="en-US" sz="3000" dirty="0" smtClean="0"/>
              <a:t>Maintain temperature range of 32-37°C for 	duration of scan</a:t>
            </a:r>
          </a:p>
          <a:p>
            <a:pPr lvl="1">
              <a:buFont typeface="Arial" pitchFamily="34" charset="0"/>
              <a:buChar char="•"/>
            </a:pPr>
            <a:r>
              <a:rPr lang="en-US" sz="3000" dirty="0" smtClean="0"/>
              <a:t>Allow user to see cartilage (clear material)</a:t>
            </a:r>
            <a:endParaRPr lang="en-US" sz="3000" dirty="0"/>
          </a:p>
        </p:txBody>
      </p:sp>
      <p:sp>
        <p:nvSpPr>
          <p:cNvPr id="113" name="TextBox 112"/>
          <p:cNvSpPr txBox="1"/>
          <p:nvPr/>
        </p:nvSpPr>
        <p:spPr>
          <a:xfrm>
            <a:off x="32918400" y="6781800"/>
            <a:ext cx="10287000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000" dirty="0" smtClean="0"/>
              <a:t> Compression provides consistent results</a:t>
            </a:r>
          </a:p>
          <a:p>
            <a:endParaRPr lang="en-US" sz="3000" dirty="0" smtClean="0"/>
          </a:p>
          <a:p>
            <a:pPr>
              <a:buFont typeface="Arial" pitchFamily="34" charset="0"/>
              <a:buChar char="•"/>
            </a:pPr>
            <a:r>
              <a:rPr lang="en-US" sz="3000" dirty="0" smtClean="0"/>
              <a:t> Percent deformation is different than expected likely due to:</a:t>
            </a:r>
          </a:p>
          <a:p>
            <a:pPr lvl="1">
              <a:buFont typeface="Arial" pitchFamily="34" charset="0"/>
              <a:buChar char="•"/>
            </a:pPr>
            <a:r>
              <a:rPr lang="en-US" sz="3000" dirty="0" smtClean="0"/>
              <a:t>Testing tools we not as precise as needed</a:t>
            </a:r>
          </a:p>
          <a:p>
            <a:pPr lvl="1">
              <a:buFont typeface="Arial" pitchFamily="34" charset="0"/>
              <a:buChar char="•"/>
            </a:pPr>
            <a:r>
              <a:rPr lang="en-US" sz="3000" dirty="0" smtClean="0"/>
              <a:t> Testing cap could not be tightly secured</a:t>
            </a:r>
          </a:p>
          <a:p>
            <a:pPr lvl="1">
              <a:buFont typeface="Arial" pitchFamily="34" charset="0"/>
              <a:buChar char="•"/>
            </a:pPr>
            <a:r>
              <a:rPr lang="en-US" sz="3000" dirty="0" smtClean="0"/>
              <a:t> Fabrication error</a:t>
            </a:r>
          </a:p>
          <a:p>
            <a:pPr lvl="1">
              <a:buFont typeface="Arial" pitchFamily="34" charset="0"/>
              <a:buChar char="•"/>
            </a:pPr>
            <a:endParaRPr lang="en-US" sz="3000" dirty="0" smtClean="0"/>
          </a:p>
          <a:p>
            <a:pPr>
              <a:buFont typeface="Arial" pitchFamily="34" charset="0"/>
              <a:buChar char="•"/>
            </a:pPr>
            <a:r>
              <a:rPr lang="en-US" sz="3000" dirty="0" smtClean="0"/>
              <a:t> Calculated compression</a:t>
            </a:r>
          </a:p>
          <a:p>
            <a:endParaRPr lang="en-US" sz="3000" dirty="0" smtClean="0"/>
          </a:p>
          <a:p>
            <a:endParaRPr lang="en-US" sz="3000" dirty="0" smtClean="0"/>
          </a:p>
          <a:p>
            <a:endParaRPr lang="en-US" sz="3000" dirty="0" smtClean="0"/>
          </a:p>
          <a:p>
            <a:endParaRPr lang="en-US" sz="3000" dirty="0" smtClean="0"/>
          </a:p>
          <a:p>
            <a:endParaRPr lang="en-US" sz="3000" dirty="0" smtClean="0"/>
          </a:p>
          <a:p>
            <a:pPr defTabSz="457200">
              <a:buFont typeface="Arial" pitchFamily="34" charset="0"/>
              <a:buChar char="•"/>
            </a:pPr>
            <a:r>
              <a:rPr lang="en-US" sz="3000" dirty="0" smtClean="0"/>
              <a:t> Insulation or medium perfusion is needed to sustain body temp 	for long scans</a:t>
            </a:r>
          </a:p>
          <a:p>
            <a:pPr>
              <a:buFont typeface="Arial" pitchFamily="34" charset="0"/>
              <a:buChar char="•"/>
            </a:pPr>
            <a:endParaRPr lang="en-US" sz="3000" dirty="0" smtClean="0"/>
          </a:p>
        </p:txBody>
      </p:sp>
      <p:sp>
        <p:nvSpPr>
          <p:cNvPr id="114" name="TextBox 113"/>
          <p:cNvSpPr txBox="1"/>
          <p:nvPr/>
        </p:nvSpPr>
        <p:spPr>
          <a:xfrm>
            <a:off x="32994600" y="15468600"/>
            <a:ext cx="10287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000" dirty="0" smtClean="0"/>
              <a:t>  Majority of team needed to obtain shop permits </a:t>
            </a:r>
          </a:p>
          <a:p>
            <a:pPr>
              <a:buFont typeface="Arial" pitchFamily="34" charset="0"/>
              <a:buChar char="•"/>
            </a:pPr>
            <a:r>
              <a:rPr lang="en-US" sz="3000" dirty="0" smtClean="0"/>
              <a:t>  Limited machining experience created time restraints</a:t>
            </a:r>
          </a:p>
          <a:p>
            <a:pPr>
              <a:buFont typeface="Arial" pitchFamily="34" charset="0"/>
              <a:buChar char="•"/>
            </a:pPr>
            <a:r>
              <a:rPr lang="en-US" sz="3000" dirty="0" smtClean="0"/>
              <a:t>  Difficulty measuring very small deformation required</a:t>
            </a:r>
          </a:p>
        </p:txBody>
      </p:sp>
      <p:sp>
        <p:nvSpPr>
          <p:cNvPr id="117" name="TextBox 116"/>
          <p:cNvSpPr txBox="1"/>
          <p:nvPr/>
        </p:nvSpPr>
        <p:spPr>
          <a:xfrm>
            <a:off x="32461200" y="19126200"/>
            <a:ext cx="11811000" cy="80329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Further Compression Testing</a:t>
            </a:r>
          </a:p>
          <a:p>
            <a:pPr lvl="1">
              <a:buFont typeface="Arial" pitchFamily="34" charset="0"/>
              <a:buChar char="•"/>
            </a:pPr>
            <a:r>
              <a:rPr lang="en-US" sz="3000" dirty="0" smtClean="0"/>
              <a:t>  More accurate measure of deformation</a:t>
            </a:r>
          </a:p>
          <a:p>
            <a:pPr lvl="1">
              <a:buFont typeface="Arial" pitchFamily="34" charset="0"/>
              <a:buChar char="•"/>
            </a:pPr>
            <a:r>
              <a:rPr lang="en-US" sz="3000" dirty="0" smtClean="0"/>
              <a:t>  Method to measure force generated</a:t>
            </a:r>
          </a:p>
          <a:p>
            <a:pPr lvl="1">
              <a:buFont typeface="Arial" pitchFamily="34" charset="0"/>
              <a:buChar char="•"/>
            </a:pPr>
            <a:r>
              <a:rPr lang="en-US" sz="3000" dirty="0" smtClean="0"/>
              <a:t>  Different  stiffness trial materials</a:t>
            </a:r>
          </a:p>
          <a:p>
            <a:pPr lvl="1"/>
            <a:endParaRPr lang="en-US" sz="3000" dirty="0" smtClean="0"/>
          </a:p>
          <a:p>
            <a:pPr>
              <a:buFont typeface="Arial" pitchFamily="34" charset="0"/>
              <a:buChar char="•"/>
            </a:pPr>
            <a:r>
              <a:rPr lang="en-US" sz="3000" dirty="0" smtClean="0"/>
              <a:t> </a:t>
            </a:r>
            <a:r>
              <a:rPr lang="en-US" sz="3200" b="1" dirty="0" smtClean="0"/>
              <a:t>Automatic Perfusion System</a:t>
            </a:r>
          </a:p>
          <a:p>
            <a:pPr lvl="1">
              <a:buFont typeface="Arial" pitchFamily="34" charset="0"/>
              <a:buChar char="•"/>
            </a:pPr>
            <a:r>
              <a:rPr lang="en-US" sz="3000" dirty="0" smtClean="0"/>
              <a:t> Enable oxygen and nutrient exchange</a:t>
            </a:r>
          </a:p>
          <a:p>
            <a:pPr lvl="1">
              <a:buFont typeface="Arial" pitchFamily="34" charset="0"/>
              <a:buChar char="•"/>
            </a:pPr>
            <a:r>
              <a:rPr lang="en-US" sz="3000" dirty="0" smtClean="0"/>
              <a:t> Maintain body temp</a:t>
            </a:r>
          </a:p>
          <a:p>
            <a:pPr lvl="1" defTabSz="457200">
              <a:buFont typeface="Arial" pitchFamily="34" charset="0"/>
              <a:buChar char="•"/>
            </a:pPr>
            <a:r>
              <a:rPr lang="en-US" sz="3000" dirty="0" smtClean="0"/>
              <a:t> Temporary solution to sustain temp, use wrap of 	insulating material </a:t>
            </a:r>
          </a:p>
          <a:p>
            <a:pPr lvl="1"/>
            <a:endParaRPr lang="en-US" sz="3000" dirty="0" smtClean="0"/>
          </a:p>
          <a:p>
            <a:pPr>
              <a:buFont typeface="Arial" pitchFamily="34" charset="0"/>
              <a:buChar char="•"/>
            </a:pPr>
            <a:r>
              <a:rPr lang="en-US" sz="3000" dirty="0" smtClean="0"/>
              <a:t> </a:t>
            </a:r>
            <a:r>
              <a:rPr lang="en-US" sz="3200" b="1" dirty="0" smtClean="0"/>
              <a:t>Scale to fit multiple scanner sizes and cartilage sizes</a:t>
            </a:r>
          </a:p>
          <a:p>
            <a:pPr>
              <a:buFont typeface="Arial" pitchFamily="34" charset="0"/>
              <a:buChar char="•"/>
            </a:pPr>
            <a:endParaRPr lang="en-US" sz="3000" dirty="0" smtClean="0"/>
          </a:p>
          <a:p>
            <a:pPr>
              <a:buFont typeface="Arial" pitchFamily="34" charset="0"/>
              <a:buChar char="•"/>
            </a:pPr>
            <a:endParaRPr lang="en-US" sz="3000" dirty="0" smtClean="0"/>
          </a:p>
          <a:p>
            <a:pPr lvl="1">
              <a:buFont typeface="Arial" pitchFamily="34" charset="0"/>
              <a:buChar char="•"/>
            </a:pPr>
            <a:endParaRPr lang="en-US" sz="3000" dirty="0" smtClean="0"/>
          </a:p>
          <a:p>
            <a:pPr lvl="1">
              <a:buFont typeface="Arial" pitchFamily="34" charset="0"/>
              <a:buChar char="•"/>
            </a:pPr>
            <a:endParaRPr lang="en-US" sz="3000" dirty="0" smtClean="0"/>
          </a:p>
          <a:p>
            <a:pPr lvl="1"/>
            <a:endParaRPr lang="en-US" sz="3000" dirty="0" smtClean="0"/>
          </a:p>
        </p:txBody>
      </p:sp>
      <p:sp>
        <p:nvSpPr>
          <p:cNvPr id="118" name="TextBox 117"/>
          <p:cNvSpPr txBox="1"/>
          <p:nvPr/>
        </p:nvSpPr>
        <p:spPr>
          <a:xfrm>
            <a:off x="13563600" y="28346400"/>
            <a:ext cx="8153400" cy="24776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dirty="0" smtClean="0"/>
              <a:t>Procedure</a:t>
            </a:r>
          </a:p>
          <a:p>
            <a:pPr>
              <a:buFont typeface="Arial" pitchFamily="34" charset="0"/>
              <a:buChar char="•"/>
            </a:pPr>
            <a:r>
              <a:rPr lang="en-US" sz="3000" dirty="0" smtClean="0"/>
              <a:t> Heated water to approximate body temp</a:t>
            </a:r>
          </a:p>
          <a:p>
            <a:pPr defTabSz="457200">
              <a:buFont typeface="Arial" pitchFamily="34" charset="0"/>
              <a:buChar char="•"/>
            </a:pPr>
            <a:r>
              <a:rPr lang="en-US" sz="3000" dirty="0" smtClean="0"/>
              <a:t> Filled bioreactor and water and inserted fiber 	optic probe</a:t>
            </a:r>
          </a:p>
          <a:p>
            <a:pPr>
              <a:buFont typeface="Arial" pitchFamily="34" charset="0"/>
              <a:buChar char="•"/>
            </a:pPr>
            <a:r>
              <a:rPr lang="en-US" sz="3000" dirty="0" smtClean="0"/>
              <a:t> Recorded temperature every 30 sec</a:t>
            </a:r>
            <a:endParaRPr lang="en-US" sz="3000" dirty="0"/>
          </a:p>
        </p:txBody>
      </p:sp>
      <p:sp>
        <p:nvSpPr>
          <p:cNvPr id="119" name="TextBox 118"/>
          <p:cNvSpPr txBox="1"/>
          <p:nvPr/>
        </p:nvSpPr>
        <p:spPr>
          <a:xfrm>
            <a:off x="13563600" y="31318200"/>
            <a:ext cx="7696200" cy="24776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dirty="0" smtClean="0"/>
              <a:t>Results</a:t>
            </a:r>
          </a:p>
          <a:p>
            <a:pPr defTabSz="457200">
              <a:buFont typeface="Arial" pitchFamily="34" charset="0"/>
              <a:buChar char="•"/>
            </a:pPr>
            <a:r>
              <a:rPr lang="en-US" sz="3000" dirty="0" smtClean="0"/>
              <a:t> Temperature remained between 37°C and 32°C 	for 39 minutes</a:t>
            </a:r>
          </a:p>
          <a:p>
            <a:pPr defTabSz="457200">
              <a:buFont typeface="Arial" pitchFamily="34" charset="0"/>
              <a:buChar char="•"/>
            </a:pPr>
            <a:r>
              <a:rPr lang="en-US" sz="3000" dirty="0" smtClean="0"/>
              <a:t> Another method is needed to maintain temp 	for long scans</a:t>
            </a:r>
          </a:p>
        </p:txBody>
      </p:sp>
      <p:graphicFrame>
        <p:nvGraphicFramePr>
          <p:cNvPr id="123" name="Object 122"/>
          <p:cNvGraphicFramePr>
            <a:graphicFrameLocks noChangeAspect="1"/>
          </p:cNvGraphicFramePr>
          <p:nvPr/>
        </p:nvGraphicFramePr>
        <p:xfrm>
          <a:off x="34442400" y="10744200"/>
          <a:ext cx="7102927" cy="1905000"/>
        </p:xfrm>
        <a:graphic>
          <a:graphicData uri="http://schemas.openxmlformats.org/presentationml/2006/ole">
            <p:oleObj spid="_x0000_s1026" name="Equation" r:id="rId11" imgW="3314520" imgH="888840" progId="Equation.3">
              <p:embed/>
            </p:oleObj>
          </a:graphicData>
        </a:graphic>
      </p:graphicFrame>
      <p:pic>
        <p:nvPicPr>
          <p:cNvPr id="1027" name="C 1"/>
          <p:cNvPicPr>
            <a:picLocks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21640800" y="27965400"/>
            <a:ext cx="9022713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1025</TotalTime>
  <Words>530</Words>
  <Application>Microsoft Office PowerPoint</Application>
  <PresentationFormat>Custom</PresentationFormat>
  <Paragraphs>134</Paragraphs>
  <Slides>1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Office Theme</vt:lpstr>
      <vt:lpstr>Equation</vt:lpstr>
      <vt:lpstr>Slide 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Luisa Meyer</dc:creator>
  <cp:lastModifiedBy>Sarah</cp:lastModifiedBy>
  <cp:revision>111</cp:revision>
  <dcterms:created xsi:type="dcterms:W3CDTF">2009-04-25T18:42:36Z</dcterms:created>
  <dcterms:modified xsi:type="dcterms:W3CDTF">2009-12-05T07:07:53Z</dcterms:modified>
</cp:coreProperties>
</file>