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
  </p:notesMasterIdLst>
  <p:handoutMasterIdLst>
    <p:handoutMasterId r:id="rId4"/>
  </p:handoutMasterIdLst>
  <p:sldIdLst>
    <p:sldId id="256" r:id="rId2"/>
  </p:sldIdLst>
  <p:sldSz cx="45720000" cy="38404800"/>
  <p:notesSz cx="7035800" cy="91948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E6E6"/>
    <a:srgbClr val="D0D4E6"/>
    <a:srgbClr val="CCE1E6"/>
    <a:srgbClr val="10D6E6"/>
    <a:srgbClr val="FF3300"/>
    <a:srgbClr val="FF6600"/>
    <a:srgbClr val="FF9933"/>
    <a:srgbClr val="CC6600"/>
    <a:srgbClr val="FF9900"/>
    <a:srgbClr val="FFFF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0979" autoAdjust="0"/>
    <p:restoredTop sz="98055" autoAdjust="0"/>
  </p:normalViewPr>
  <p:slideViewPr>
    <p:cSldViewPr>
      <p:cViewPr>
        <p:scale>
          <a:sx n="50" d="100"/>
          <a:sy n="50" d="100"/>
        </p:scale>
        <p:origin x="2136" y="3486"/>
      </p:cViewPr>
      <p:guideLst>
        <p:guide orient="horz" pos="12096"/>
        <p:guide pos="1440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1026"/>
          <p:cNvSpPr>
            <a:spLocks noGrp="1" noChangeArrowheads="1"/>
          </p:cNvSpPr>
          <p:nvPr>
            <p:ph type="hdr" sz="quarter"/>
          </p:nvPr>
        </p:nvSpPr>
        <p:spPr bwMode="auto">
          <a:xfrm>
            <a:off x="0" y="0"/>
            <a:ext cx="3049588" cy="460375"/>
          </a:xfrm>
          <a:prstGeom prst="rect">
            <a:avLst/>
          </a:prstGeom>
          <a:noFill/>
          <a:ln w="9525">
            <a:noFill/>
            <a:miter lim="800000"/>
            <a:headEnd/>
            <a:tailEnd/>
          </a:ln>
          <a:effectLst/>
        </p:spPr>
        <p:txBody>
          <a:bodyPr vert="horz" wrap="square" lIns="92885" tIns="46442" rIns="92885" bIns="46442" numCol="1" anchor="t" anchorCtr="0" compatLnSpc="1">
            <a:prstTxWarp prst="textNoShape">
              <a:avLst/>
            </a:prstTxWarp>
          </a:bodyPr>
          <a:lstStyle>
            <a:lvl1pPr defTabSz="928688">
              <a:defRPr sz="1200" smtClean="0">
                <a:effectLst>
                  <a:outerShdw blurRad="38100" dist="38100" dir="2700000" algn="tl">
                    <a:srgbClr val="C0C0C0"/>
                  </a:outerShdw>
                </a:effectLst>
              </a:defRPr>
            </a:lvl1pPr>
          </a:lstStyle>
          <a:p>
            <a:pPr>
              <a:defRPr/>
            </a:pPr>
            <a:endParaRPr lang="en-US" altLang="en-US"/>
          </a:p>
        </p:txBody>
      </p:sp>
      <p:sp>
        <p:nvSpPr>
          <p:cNvPr id="6147" name="Rectangle 1027"/>
          <p:cNvSpPr>
            <a:spLocks noGrp="1" noChangeArrowheads="1"/>
          </p:cNvSpPr>
          <p:nvPr>
            <p:ph type="dt" sz="quarter" idx="1"/>
          </p:nvPr>
        </p:nvSpPr>
        <p:spPr bwMode="auto">
          <a:xfrm>
            <a:off x="3986213" y="0"/>
            <a:ext cx="3049587" cy="460375"/>
          </a:xfrm>
          <a:prstGeom prst="rect">
            <a:avLst/>
          </a:prstGeom>
          <a:noFill/>
          <a:ln w="9525">
            <a:noFill/>
            <a:miter lim="800000"/>
            <a:headEnd/>
            <a:tailEnd/>
          </a:ln>
          <a:effectLst/>
        </p:spPr>
        <p:txBody>
          <a:bodyPr vert="horz" wrap="square" lIns="92885" tIns="46442" rIns="92885" bIns="46442" numCol="1" anchor="t" anchorCtr="0" compatLnSpc="1">
            <a:prstTxWarp prst="textNoShape">
              <a:avLst/>
            </a:prstTxWarp>
          </a:bodyPr>
          <a:lstStyle>
            <a:lvl1pPr algn="r" defTabSz="928688">
              <a:defRPr sz="1200" smtClean="0">
                <a:effectLst>
                  <a:outerShdw blurRad="38100" dist="38100" dir="2700000" algn="tl">
                    <a:srgbClr val="C0C0C0"/>
                  </a:outerShdw>
                </a:effectLst>
              </a:defRPr>
            </a:lvl1pPr>
          </a:lstStyle>
          <a:p>
            <a:pPr>
              <a:defRPr/>
            </a:pPr>
            <a:endParaRPr lang="en-US" altLang="en-US"/>
          </a:p>
        </p:txBody>
      </p:sp>
      <p:sp>
        <p:nvSpPr>
          <p:cNvPr id="6148" name="Rectangle 1028"/>
          <p:cNvSpPr>
            <a:spLocks noGrp="1" noChangeArrowheads="1"/>
          </p:cNvSpPr>
          <p:nvPr>
            <p:ph type="ftr" sz="quarter" idx="2"/>
          </p:nvPr>
        </p:nvSpPr>
        <p:spPr bwMode="auto">
          <a:xfrm>
            <a:off x="0" y="8734425"/>
            <a:ext cx="3049588" cy="460375"/>
          </a:xfrm>
          <a:prstGeom prst="rect">
            <a:avLst/>
          </a:prstGeom>
          <a:noFill/>
          <a:ln w="9525">
            <a:noFill/>
            <a:miter lim="800000"/>
            <a:headEnd/>
            <a:tailEnd/>
          </a:ln>
          <a:effectLst/>
        </p:spPr>
        <p:txBody>
          <a:bodyPr vert="horz" wrap="square" lIns="92885" tIns="46442" rIns="92885" bIns="46442" numCol="1" anchor="b" anchorCtr="0" compatLnSpc="1">
            <a:prstTxWarp prst="textNoShape">
              <a:avLst/>
            </a:prstTxWarp>
          </a:bodyPr>
          <a:lstStyle>
            <a:lvl1pPr defTabSz="928688">
              <a:defRPr sz="1200" smtClean="0">
                <a:effectLst>
                  <a:outerShdw blurRad="38100" dist="38100" dir="2700000" algn="tl">
                    <a:srgbClr val="C0C0C0"/>
                  </a:outerShdw>
                </a:effectLst>
              </a:defRPr>
            </a:lvl1pPr>
          </a:lstStyle>
          <a:p>
            <a:pPr>
              <a:defRPr/>
            </a:pPr>
            <a:endParaRPr lang="en-US" altLang="en-US"/>
          </a:p>
        </p:txBody>
      </p:sp>
      <p:sp>
        <p:nvSpPr>
          <p:cNvPr id="6149" name="Rectangle 1029"/>
          <p:cNvSpPr>
            <a:spLocks noGrp="1" noChangeArrowheads="1"/>
          </p:cNvSpPr>
          <p:nvPr>
            <p:ph type="sldNum" sz="quarter" idx="3"/>
          </p:nvPr>
        </p:nvSpPr>
        <p:spPr bwMode="auto">
          <a:xfrm>
            <a:off x="3986213" y="8734425"/>
            <a:ext cx="3049587" cy="460375"/>
          </a:xfrm>
          <a:prstGeom prst="rect">
            <a:avLst/>
          </a:prstGeom>
          <a:noFill/>
          <a:ln w="9525">
            <a:noFill/>
            <a:miter lim="800000"/>
            <a:headEnd/>
            <a:tailEnd/>
          </a:ln>
          <a:effectLst/>
        </p:spPr>
        <p:txBody>
          <a:bodyPr vert="horz" wrap="square" lIns="92885" tIns="46442" rIns="92885" bIns="46442" numCol="1" anchor="b" anchorCtr="0" compatLnSpc="1">
            <a:prstTxWarp prst="textNoShape">
              <a:avLst/>
            </a:prstTxWarp>
          </a:bodyPr>
          <a:lstStyle>
            <a:lvl1pPr algn="r" defTabSz="928688">
              <a:defRPr sz="1200" smtClean="0">
                <a:effectLst>
                  <a:outerShdw blurRad="38100" dist="38100" dir="2700000" algn="tl">
                    <a:srgbClr val="C0C0C0"/>
                  </a:outerShdw>
                </a:effectLst>
              </a:defRPr>
            </a:lvl1pPr>
          </a:lstStyle>
          <a:p>
            <a:pPr>
              <a:defRPr/>
            </a:pPr>
            <a:fld id="{042147A3-EFB4-4421-B7A5-C16B5B3021F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4098"/>
          <p:cNvSpPr>
            <a:spLocks noGrp="1" noChangeArrowheads="1"/>
          </p:cNvSpPr>
          <p:nvPr>
            <p:ph type="hdr" sz="quarter"/>
          </p:nvPr>
        </p:nvSpPr>
        <p:spPr bwMode="auto">
          <a:xfrm>
            <a:off x="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11267" name="Rectangle 4099"/>
          <p:cNvSpPr>
            <a:spLocks noGrp="1" noChangeArrowheads="1"/>
          </p:cNvSpPr>
          <p:nvPr>
            <p:ph type="dt" idx="1"/>
          </p:nvPr>
        </p:nvSpPr>
        <p:spPr bwMode="auto">
          <a:xfrm>
            <a:off x="396240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3076" name="Rectangle 4100"/>
          <p:cNvSpPr>
            <a:spLocks noGrp="1" noRot="1" noChangeAspect="1" noChangeArrowheads="1" noTextEdit="1"/>
          </p:cNvSpPr>
          <p:nvPr>
            <p:ph type="sldImg" idx="2"/>
          </p:nvPr>
        </p:nvSpPr>
        <p:spPr bwMode="auto">
          <a:xfrm>
            <a:off x="1463675" y="685800"/>
            <a:ext cx="4083050" cy="3429000"/>
          </a:xfrm>
          <a:prstGeom prst="rect">
            <a:avLst/>
          </a:prstGeom>
          <a:noFill/>
          <a:ln w="9525">
            <a:solidFill>
              <a:srgbClr val="000000"/>
            </a:solidFill>
            <a:miter lim="800000"/>
            <a:headEnd/>
            <a:tailEnd/>
          </a:ln>
        </p:spPr>
      </p:sp>
      <p:sp>
        <p:nvSpPr>
          <p:cNvPr id="11269" name="Rectangle 4101"/>
          <p:cNvSpPr>
            <a:spLocks noGrp="1" noChangeArrowheads="1"/>
          </p:cNvSpPr>
          <p:nvPr>
            <p:ph type="body" sz="quarter" idx="3"/>
          </p:nvPr>
        </p:nvSpPr>
        <p:spPr bwMode="auto">
          <a:xfrm>
            <a:off x="914400" y="4343400"/>
            <a:ext cx="5181600" cy="419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1270" name="Rectangle 4102"/>
          <p:cNvSpPr>
            <a:spLocks noGrp="1" noChangeArrowheads="1"/>
          </p:cNvSpPr>
          <p:nvPr>
            <p:ph type="ftr" sz="quarter" idx="4"/>
          </p:nvPr>
        </p:nvSpPr>
        <p:spPr bwMode="auto">
          <a:xfrm>
            <a:off x="0" y="87630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11271" name="Rectangle 4103"/>
          <p:cNvSpPr>
            <a:spLocks noGrp="1" noChangeArrowheads="1"/>
          </p:cNvSpPr>
          <p:nvPr>
            <p:ph type="sldNum" sz="quarter" idx="5"/>
          </p:nvPr>
        </p:nvSpPr>
        <p:spPr bwMode="auto">
          <a:xfrm>
            <a:off x="3962400" y="87630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024F895E-EE0D-467E-8BFA-67B44E6D0B8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n-ea"/>
        <a:cs typeface="+mn-cs"/>
      </a:defRPr>
    </a:lvl1pPr>
    <a:lvl2pPr marL="457200" algn="l" rtl="0" eaLnBrk="0" fontAlgn="base" hangingPunct="0">
      <a:spcBef>
        <a:spcPct val="30000"/>
      </a:spcBef>
      <a:spcAft>
        <a:spcPct val="0"/>
      </a:spcAft>
      <a:defRPr sz="1200" kern="1200">
        <a:solidFill>
          <a:schemeClr val="tx1"/>
        </a:solidFill>
        <a:latin typeface="Times" charset="0"/>
        <a:ea typeface="+mn-ea"/>
        <a:cs typeface="+mn-cs"/>
      </a:defRPr>
    </a:lvl2pPr>
    <a:lvl3pPr marL="914400" algn="l" rtl="0" eaLnBrk="0" fontAlgn="base" hangingPunct="0">
      <a:spcBef>
        <a:spcPct val="30000"/>
      </a:spcBef>
      <a:spcAft>
        <a:spcPct val="0"/>
      </a:spcAft>
      <a:defRPr sz="1200" kern="1200">
        <a:solidFill>
          <a:schemeClr val="tx1"/>
        </a:solidFill>
        <a:latin typeface="Times" charset="0"/>
        <a:ea typeface="+mn-ea"/>
        <a:cs typeface="+mn-cs"/>
      </a:defRPr>
    </a:lvl3pPr>
    <a:lvl4pPr marL="1371600" algn="l" rtl="0" eaLnBrk="0" fontAlgn="base" hangingPunct="0">
      <a:spcBef>
        <a:spcPct val="30000"/>
      </a:spcBef>
      <a:spcAft>
        <a:spcPct val="0"/>
      </a:spcAft>
      <a:defRPr sz="1200" kern="1200">
        <a:solidFill>
          <a:schemeClr val="tx1"/>
        </a:solidFill>
        <a:latin typeface="Times" charset="0"/>
        <a:ea typeface="+mn-ea"/>
        <a:cs typeface="+mn-cs"/>
      </a:defRPr>
    </a:lvl4pPr>
    <a:lvl5pPr marL="1828800" algn="l" rtl="0" eaLnBrk="0" fontAlgn="base" hangingPunct="0">
      <a:spcBef>
        <a:spcPct val="30000"/>
      </a:spcBef>
      <a:spcAft>
        <a:spcPct val="0"/>
      </a:spcAft>
      <a:defRPr sz="1200" kern="1200">
        <a:solidFill>
          <a:schemeClr val="tx1"/>
        </a:solidFill>
        <a:latin typeface="Time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103"/>
          <p:cNvSpPr>
            <a:spLocks noGrp="1" noChangeArrowheads="1"/>
          </p:cNvSpPr>
          <p:nvPr>
            <p:ph type="sldNum" sz="quarter" idx="5"/>
          </p:nvPr>
        </p:nvSpPr>
        <p:spPr>
          <a:noFill/>
        </p:spPr>
        <p:txBody>
          <a:bodyPr/>
          <a:lstStyle/>
          <a:p>
            <a:fld id="{8ABDD815-34AA-4687-8D30-031CD4DCE594}" type="slidenum">
              <a:rPr lang="en-US"/>
              <a:pPr/>
              <a:t>1</a:t>
            </a:fld>
            <a:endParaRPr lang="en-US"/>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0" y="11930063"/>
            <a:ext cx="38862000" cy="8232775"/>
          </a:xfrm>
        </p:spPr>
        <p:txBody>
          <a:bodyPr/>
          <a:lstStyle/>
          <a:p>
            <a:r>
              <a:rPr lang="en-US" smtClean="0"/>
              <a:t>Click to edit Master title style</a:t>
            </a:r>
            <a:endParaRPr lang="en-US"/>
          </a:p>
        </p:txBody>
      </p:sp>
      <p:sp>
        <p:nvSpPr>
          <p:cNvPr id="3" name="Subtitle 2"/>
          <p:cNvSpPr>
            <a:spLocks noGrp="1"/>
          </p:cNvSpPr>
          <p:nvPr>
            <p:ph type="subTitle" idx="1"/>
          </p:nvPr>
        </p:nvSpPr>
        <p:spPr>
          <a:xfrm>
            <a:off x="6858000" y="21763038"/>
            <a:ext cx="32004000" cy="981392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FBFAAE1-8018-4A76-8664-92703A10023A}" type="slidenum">
              <a:rPr lang="en-US" altLang="en-US"/>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D51DD8D-AE66-4E34-8F9C-03882D15A02C}"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2575500" y="3413125"/>
            <a:ext cx="9713913" cy="30724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30588" y="3413125"/>
            <a:ext cx="28992512" cy="30724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A1D8205-1BB4-403C-A084-742EC0B256E1}" type="slidenum">
              <a:rPr lang="en-US" altLang="en-US"/>
              <a:pPr>
                <a:defRPr/>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3D1B7CA8-6686-4099-A2D7-95C39F32B377}" type="slidenum">
              <a:rPr lang="en-US" altLang="en-US"/>
              <a:pPr>
                <a:defRPr/>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63" y="24679275"/>
            <a:ext cx="38862000" cy="76263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3611563" y="16278225"/>
            <a:ext cx="38862000" cy="84010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CCD1505-72EF-4F22-A9D1-962C23622C73}"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30588" y="11093450"/>
            <a:ext cx="19353212" cy="23044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2936200" y="11093450"/>
            <a:ext cx="19353213" cy="23044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84B03C5D-19F5-406B-AE30-97B12D45F2B2}"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86000" y="1538288"/>
            <a:ext cx="41148000" cy="64008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286000" y="8596313"/>
            <a:ext cx="20200938" cy="35829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286000" y="12179300"/>
            <a:ext cx="20200938" cy="22126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3225125" y="8596313"/>
            <a:ext cx="20208875" cy="35829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3225125" y="12179300"/>
            <a:ext cx="20208875" cy="22126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A042C8AB-5636-43FF-AC73-D1777EE8C1A7}"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A6D041BD-A5F9-4311-A8ED-7805AF122C6D}"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7C4B3FB7-A2BF-4290-9669-82794B402C2D}"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0" y="1528763"/>
            <a:ext cx="15041563" cy="6507162"/>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7875250" y="1528763"/>
            <a:ext cx="25558750" cy="327771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286000" y="8035925"/>
            <a:ext cx="15041563" cy="262699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74F441C-AE88-4633-B761-C948708D70BC}"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38" y="26882725"/>
            <a:ext cx="27432000" cy="31750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8961438" y="3432175"/>
            <a:ext cx="27432000" cy="230425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961438" y="30057725"/>
            <a:ext cx="27432000" cy="45069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F5D020E5-DDD4-4F3A-909A-A469AFC44A71}"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430588" y="3413125"/>
            <a:ext cx="38858825" cy="6400800"/>
          </a:xfrm>
          <a:prstGeom prst="rect">
            <a:avLst/>
          </a:prstGeom>
          <a:noFill/>
          <a:ln w="9525">
            <a:noFill/>
            <a:miter lim="800000"/>
            <a:headEnd/>
            <a:tailEnd/>
          </a:ln>
        </p:spPr>
        <p:txBody>
          <a:bodyPr vert="horz" wrap="square" lIns="-232820" tIns="-233883" rIns="-232820" bIns="-233883"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3430588" y="11093450"/>
            <a:ext cx="38858825" cy="23044150"/>
          </a:xfrm>
          <a:prstGeom prst="rect">
            <a:avLst/>
          </a:prstGeom>
          <a:noFill/>
          <a:ln w="9525">
            <a:noFill/>
            <a:miter lim="800000"/>
            <a:headEnd/>
            <a:tailEnd/>
          </a:ln>
        </p:spPr>
        <p:txBody>
          <a:bodyPr vert="horz" wrap="square" lIns="-232820" tIns="-233883" rIns="-232820" bIns="-23388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3430588" y="34991675"/>
            <a:ext cx="9525000" cy="2559050"/>
          </a:xfrm>
          <a:prstGeom prst="rect">
            <a:avLst/>
          </a:prstGeom>
          <a:noFill/>
          <a:ln w="9525">
            <a:noFill/>
            <a:miter lim="800000"/>
            <a:headEnd/>
            <a:tailEnd/>
          </a:ln>
          <a:effectLst/>
        </p:spPr>
        <p:txBody>
          <a:bodyPr vert="horz" wrap="square" lIns="-232820" tIns="-233883" rIns="-232820" bIns="-233883" numCol="1" anchor="t" anchorCtr="0" compatLnSpc="1">
            <a:prstTxWarp prst="textNoShape">
              <a:avLst/>
            </a:prstTxWarp>
          </a:bodyPr>
          <a:lstStyle>
            <a:lvl1pPr>
              <a:defRPr sz="7500" smtClean="0"/>
            </a:lvl1pPr>
          </a:lstStyle>
          <a:p>
            <a:pPr>
              <a:defRPr/>
            </a:pPr>
            <a:endParaRPr lang="en-US" altLang="en-US"/>
          </a:p>
        </p:txBody>
      </p:sp>
      <p:sp>
        <p:nvSpPr>
          <p:cNvPr id="1029" name="Rectangle 5"/>
          <p:cNvSpPr>
            <a:spLocks noGrp="1" noChangeArrowheads="1"/>
          </p:cNvSpPr>
          <p:nvPr>
            <p:ph type="ftr" sz="quarter" idx="3"/>
          </p:nvPr>
        </p:nvSpPr>
        <p:spPr bwMode="auto">
          <a:xfrm>
            <a:off x="15619413" y="34991675"/>
            <a:ext cx="14481175" cy="2559050"/>
          </a:xfrm>
          <a:prstGeom prst="rect">
            <a:avLst/>
          </a:prstGeom>
          <a:noFill/>
          <a:ln w="9525">
            <a:noFill/>
            <a:miter lim="800000"/>
            <a:headEnd/>
            <a:tailEnd/>
          </a:ln>
          <a:effectLst/>
        </p:spPr>
        <p:txBody>
          <a:bodyPr vert="horz" wrap="square" lIns="-232820" tIns="-233883" rIns="-232820" bIns="-233883" numCol="1" anchor="t" anchorCtr="0" compatLnSpc="1">
            <a:prstTxWarp prst="textNoShape">
              <a:avLst/>
            </a:prstTxWarp>
          </a:bodyPr>
          <a:lstStyle>
            <a:lvl1pPr algn="ctr">
              <a:defRPr sz="7500" smtClean="0"/>
            </a:lvl1pPr>
          </a:lstStyle>
          <a:p>
            <a:pPr>
              <a:defRPr/>
            </a:pPr>
            <a:endParaRPr lang="en-US" altLang="en-US"/>
          </a:p>
        </p:txBody>
      </p:sp>
      <p:sp>
        <p:nvSpPr>
          <p:cNvPr id="1030" name="Rectangle 6"/>
          <p:cNvSpPr>
            <a:spLocks noGrp="1" noChangeArrowheads="1"/>
          </p:cNvSpPr>
          <p:nvPr>
            <p:ph type="sldNum" sz="quarter" idx="4"/>
          </p:nvPr>
        </p:nvSpPr>
        <p:spPr bwMode="auto">
          <a:xfrm>
            <a:off x="32764413" y="34991675"/>
            <a:ext cx="9525000" cy="2559050"/>
          </a:xfrm>
          <a:prstGeom prst="rect">
            <a:avLst/>
          </a:prstGeom>
          <a:noFill/>
          <a:ln w="9525">
            <a:noFill/>
            <a:miter lim="800000"/>
            <a:headEnd/>
            <a:tailEnd/>
          </a:ln>
          <a:effectLst/>
        </p:spPr>
        <p:txBody>
          <a:bodyPr vert="horz" wrap="square" lIns="-232820" tIns="-233883" rIns="-232820" bIns="-233883" numCol="1" anchor="t" anchorCtr="0" compatLnSpc="1">
            <a:prstTxWarp prst="textNoShape">
              <a:avLst/>
            </a:prstTxWarp>
          </a:bodyPr>
          <a:lstStyle>
            <a:lvl1pPr algn="r">
              <a:defRPr sz="7500" smtClean="0"/>
            </a:lvl1pPr>
          </a:lstStyle>
          <a:p>
            <a:pPr>
              <a:defRPr/>
            </a:pPr>
            <a:fld id="{EE1D62E3-B94D-40E1-9BD0-3BB13AA9D61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887913" rtl="0" eaLnBrk="0" fontAlgn="base" hangingPunct="0">
        <a:spcBef>
          <a:spcPct val="0"/>
        </a:spcBef>
        <a:spcAft>
          <a:spcPct val="0"/>
        </a:spcAft>
        <a:defRPr sz="23500">
          <a:solidFill>
            <a:schemeClr val="tx2"/>
          </a:solidFill>
          <a:latin typeface="+mj-lt"/>
          <a:ea typeface="+mj-ea"/>
          <a:cs typeface="+mj-cs"/>
        </a:defRPr>
      </a:lvl1pPr>
      <a:lvl2pPr algn="ctr" defTabSz="4887913" rtl="0" eaLnBrk="0" fontAlgn="base" hangingPunct="0">
        <a:spcBef>
          <a:spcPct val="0"/>
        </a:spcBef>
        <a:spcAft>
          <a:spcPct val="0"/>
        </a:spcAft>
        <a:defRPr sz="23500">
          <a:solidFill>
            <a:schemeClr val="tx2"/>
          </a:solidFill>
          <a:latin typeface="Times" charset="0"/>
        </a:defRPr>
      </a:lvl2pPr>
      <a:lvl3pPr algn="ctr" defTabSz="4887913" rtl="0" eaLnBrk="0" fontAlgn="base" hangingPunct="0">
        <a:spcBef>
          <a:spcPct val="0"/>
        </a:spcBef>
        <a:spcAft>
          <a:spcPct val="0"/>
        </a:spcAft>
        <a:defRPr sz="23500">
          <a:solidFill>
            <a:schemeClr val="tx2"/>
          </a:solidFill>
          <a:latin typeface="Times" charset="0"/>
        </a:defRPr>
      </a:lvl3pPr>
      <a:lvl4pPr algn="ctr" defTabSz="4887913" rtl="0" eaLnBrk="0" fontAlgn="base" hangingPunct="0">
        <a:spcBef>
          <a:spcPct val="0"/>
        </a:spcBef>
        <a:spcAft>
          <a:spcPct val="0"/>
        </a:spcAft>
        <a:defRPr sz="23500">
          <a:solidFill>
            <a:schemeClr val="tx2"/>
          </a:solidFill>
          <a:latin typeface="Times" charset="0"/>
        </a:defRPr>
      </a:lvl4pPr>
      <a:lvl5pPr algn="ctr" defTabSz="4887913" rtl="0" eaLnBrk="0" fontAlgn="base" hangingPunct="0">
        <a:spcBef>
          <a:spcPct val="0"/>
        </a:spcBef>
        <a:spcAft>
          <a:spcPct val="0"/>
        </a:spcAft>
        <a:defRPr sz="23500">
          <a:solidFill>
            <a:schemeClr val="tx2"/>
          </a:solidFill>
          <a:latin typeface="Times" charset="0"/>
        </a:defRPr>
      </a:lvl5pPr>
      <a:lvl6pPr marL="457200" algn="ctr" defTabSz="4887913" rtl="0" eaLnBrk="0" fontAlgn="base" hangingPunct="0">
        <a:spcBef>
          <a:spcPct val="0"/>
        </a:spcBef>
        <a:spcAft>
          <a:spcPct val="0"/>
        </a:spcAft>
        <a:defRPr sz="23500">
          <a:solidFill>
            <a:schemeClr val="tx2"/>
          </a:solidFill>
          <a:latin typeface="Times" charset="0"/>
        </a:defRPr>
      </a:lvl6pPr>
      <a:lvl7pPr marL="914400" algn="ctr" defTabSz="4887913" rtl="0" eaLnBrk="0" fontAlgn="base" hangingPunct="0">
        <a:spcBef>
          <a:spcPct val="0"/>
        </a:spcBef>
        <a:spcAft>
          <a:spcPct val="0"/>
        </a:spcAft>
        <a:defRPr sz="23500">
          <a:solidFill>
            <a:schemeClr val="tx2"/>
          </a:solidFill>
          <a:latin typeface="Times" charset="0"/>
        </a:defRPr>
      </a:lvl7pPr>
      <a:lvl8pPr marL="1371600" algn="ctr" defTabSz="4887913" rtl="0" eaLnBrk="0" fontAlgn="base" hangingPunct="0">
        <a:spcBef>
          <a:spcPct val="0"/>
        </a:spcBef>
        <a:spcAft>
          <a:spcPct val="0"/>
        </a:spcAft>
        <a:defRPr sz="23500">
          <a:solidFill>
            <a:schemeClr val="tx2"/>
          </a:solidFill>
          <a:latin typeface="Times" charset="0"/>
        </a:defRPr>
      </a:lvl8pPr>
      <a:lvl9pPr marL="1828800" algn="ctr" defTabSz="4887913" rtl="0" eaLnBrk="0" fontAlgn="base" hangingPunct="0">
        <a:spcBef>
          <a:spcPct val="0"/>
        </a:spcBef>
        <a:spcAft>
          <a:spcPct val="0"/>
        </a:spcAft>
        <a:defRPr sz="23500">
          <a:solidFill>
            <a:schemeClr val="tx2"/>
          </a:solidFill>
          <a:latin typeface="Times" charset="0"/>
        </a:defRPr>
      </a:lvl9pPr>
    </p:titleStyle>
    <p:bodyStyle>
      <a:lvl1pPr marL="1831975" indent="-1831975" algn="l" defTabSz="4887913" rtl="0" eaLnBrk="0" fontAlgn="base" hangingPunct="0">
        <a:spcBef>
          <a:spcPct val="20000"/>
        </a:spcBef>
        <a:spcAft>
          <a:spcPct val="0"/>
        </a:spcAft>
        <a:buChar char="•"/>
        <a:defRPr sz="17200">
          <a:solidFill>
            <a:schemeClr val="tx1"/>
          </a:solidFill>
          <a:latin typeface="+mn-lt"/>
          <a:ea typeface="+mn-ea"/>
          <a:cs typeface="+mn-cs"/>
        </a:defRPr>
      </a:lvl1pPr>
      <a:lvl2pPr marL="3970338" indent="-1527175" algn="l" defTabSz="4887913" rtl="0" eaLnBrk="0" fontAlgn="base" hangingPunct="0">
        <a:spcBef>
          <a:spcPct val="20000"/>
        </a:spcBef>
        <a:spcAft>
          <a:spcPct val="0"/>
        </a:spcAft>
        <a:buChar char="–"/>
        <a:defRPr sz="14900">
          <a:solidFill>
            <a:schemeClr val="tx1"/>
          </a:solidFill>
          <a:latin typeface="+mn-lt"/>
        </a:defRPr>
      </a:lvl2pPr>
      <a:lvl3pPr marL="6108700" indent="-1220788" algn="l" defTabSz="4887913" rtl="0" eaLnBrk="0" fontAlgn="base" hangingPunct="0">
        <a:spcBef>
          <a:spcPct val="20000"/>
        </a:spcBef>
        <a:spcAft>
          <a:spcPct val="0"/>
        </a:spcAft>
        <a:buChar char="•"/>
        <a:defRPr sz="12800">
          <a:solidFill>
            <a:schemeClr val="tx1"/>
          </a:solidFill>
          <a:latin typeface="+mn-lt"/>
        </a:defRPr>
      </a:lvl3pPr>
      <a:lvl4pPr marL="8551863" indent="-1220788" algn="l" defTabSz="4887913" rtl="0" eaLnBrk="0" fontAlgn="base" hangingPunct="0">
        <a:spcBef>
          <a:spcPct val="20000"/>
        </a:spcBef>
        <a:spcAft>
          <a:spcPct val="0"/>
        </a:spcAft>
        <a:buChar char="–"/>
        <a:defRPr sz="10600">
          <a:solidFill>
            <a:schemeClr val="tx1"/>
          </a:solidFill>
          <a:latin typeface="+mn-lt"/>
        </a:defRPr>
      </a:lvl4pPr>
      <a:lvl5pPr marL="10996613" indent="-1220788" algn="l" defTabSz="4887913" rtl="0" eaLnBrk="0" fontAlgn="base" hangingPunct="0">
        <a:spcBef>
          <a:spcPct val="20000"/>
        </a:spcBef>
        <a:spcAft>
          <a:spcPct val="0"/>
        </a:spcAft>
        <a:buChar char="»"/>
        <a:defRPr sz="10600">
          <a:solidFill>
            <a:schemeClr val="tx1"/>
          </a:solidFill>
          <a:latin typeface="+mn-lt"/>
        </a:defRPr>
      </a:lvl5pPr>
      <a:lvl6pPr marL="11453813" indent="-1220788" algn="l" defTabSz="4887913" rtl="0" eaLnBrk="0" fontAlgn="base" hangingPunct="0">
        <a:spcBef>
          <a:spcPct val="20000"/>
        </a:spcBef>
        <a:spcAft>
          <a:spcPct val="0"/>
        </a:spcAft>
        <a:buChar char="»"/>
        <a:defRPr sz="10600">
          <a:solidFill>
            <a:schemeClr val="tx1"/>
          </a:solidFill>
          <a:latin typeface="+mn-lt"/>
        </a:defRPr>
      </a:lvl6pPr>
      <a:lvl7pPr marL="11911013" indent="-1220788" algn="l" defTabSz="4887913" rtl="0" eaLnBrk="0" fontAlgn="base" hangingPunct="0">
        <a:spcBef>
          <a:spcPct val="20000"/>
        </a:spcBef>
        <a:spcAft>
          <a:spcPct val="0"/>
        </a:spcAft>
        <a:buChar char="»"/>
        <a:defRPr sz="10600">
          <a:solidFill>
            <a:schemeClr val="tx1"/>
          </a:solidFill>
          <a:latin typeface="+mn-lt"/>
        </a:defRPr>
      </a:lvl7pPr>
      <a:lvl8pPr marL="12368213" indent="-1220788" algn="l" defTabSz="4887913" rtl="0" eaLnBrk="0" fontAlgn="base" hangingPunct="0">
        <a:spcBef>
          <a:spcPct val="20000"/>
        </a:spcBef>
        <a:spcAft>
          <a:spcPct val="0"/>
        </a:spcAft>
        <a:buChar char="»"/>
        <a:defRPr sz="10600">
          <a:solidFill>
            <a:schemeClr val="tx1"/>
          </a:solidFill>
          <a:latin typeface="+mn-lt"/>
        </a:defRPr>
      </a:lvl8pPr>
      <a:lvl9pPr marL="12825413" indent="-1220788" algn="l" defTabSz="4887913" rtl="0" eaLnBrk="0" fontAlgn="base" hangingPunct="0">
        <a:spcBef>
          <a:spcPct val="20000"/>
        </a:spcBef>
        <a:spcAft>
          <a:spcPct val="0"/>
        </a:spcAft>
        <a:buChar char="»"/>
        <a:defRPr sz="10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pic>
        <p:nvPicPr>
          <p:cNvPr id="1028" name="Picture 1128" descr="H:\DICOM\Orhan\UWlogos\Wcrest_transparent.gif"/>
          <p:cNvPicPr>
            <a:picLocks noChangeAspect="1" noChangeArrowheads="1"/>
          </p:cNvPicPr>
          <p:nvPr/>
        </p:nvPicPr>
        <p:blipFill>
          <a:blip r:embed="rId3" cstate="print"/>
          <a:srcRect/>
          <a:stretch>
            <a:fillRect/>
          </a:stretch>
        </p:blipFill>
        <p:spPr bwMode="auto">
          <a:xfrm>
            <a:off x="608013" y="638175"/>
            <a:ext cx="3373437" cy="5541963"/>
          </a:xfrm>
          <a:prstGeom prst="rect">
            <a:avLst/>
          </a:prstGeom>
          <a:noFill/>
          <a:ln w="9525">
            <a:noFill/>
            <a:miter lim="800000"/>
            <a:headEnd/>
            <a:tailEnd/>
          </a:ln>
        </p:spPr>
      </p:pic>
      <p:sp>
        <p:nvSpPr>
          <p:cNvPr id="1029" name="Text Box 1168"/>
          <p:cNvSpPr txBox="1">
            <a:spLocks noChangeArrowheads="1"/>
          </p:cNvSpPr>
          <p:nvPr/>
        </p:nvSpPr>
        <p:spPr bwMode="auto">
          <a:xfrm>
            <a:off x="4911725" y="622300"/>
            <a:ext cx="35528250" cy="6060973"/>
          </a:xfrm>
          <a:prstGeom prst="rect">
            <a:avLst/>
          </a:prstGeom>
          <a:noFill/>
          <a:ln w="9525">
            <a:noFill/>
            <a:miter lim="800000"/>
            <a:headEnd/>
            <a:tailEnd/>
          </a:ln>
        </p:spPr>
        <p:txBody>
          <a:bodyPr lIns="10482" tIns="-233766" rIns="10482" bIns="-233766">
            <a:spAutoFit/>
          </a:bodyPr>
          <a:lstStyle/>
          <a:p>
            <a:pPr algn="ctr" defTabSz="4887913">
              <a:spcBef>
                <a:spcPct val="50000"/>
              </a:spcBef>
            </a:pPr>
            <a:r>
              <a:rPr lang="en-US" altLang="en-US" sz="10200" b="1" dirty="0" smtClean="0">
                <a:solidFill>
                  <a:srgbClr val="BD0039"/>
                </a:solidFill>
              </a:rPr>
              <a:t>INSTRUMENT CONTROLLED MICROSCOPY</a:t>
            </a:r>
          </a:p>
          <a:p>
            <a:pPr algn="ctr" defTabSz="4887913">
              <a:lnSpc>
                <a:spcPct val="80000"/>
              </a:lnSpc>
              <a:spcBef>
                <a:spcPct val="30000"/>
              </a:spcBef>
            </a:pPr>
            <a:r>
              <a:rPr lang="en-US" altLang="en-US" sz="7200" b="1" dirty="0" smtClean="0">
                <a:solidFill>
                  <a:schemeClr val="tx2"/>
                </a:solidFill>
              </a:rPr>
              <a:t>Mason </a:t>
            </a:r>
            <a:r>
              <a:rPr lang="en-US" altLang="en-US" sz="7200" b="1" dirty="0" err="1" smtClean="0">
                <a:solidFill>
                  <a:schemeClr val="tx2"/>
                </a:solidFill>
              </a:rPr>
              <a:t>Jellings</a:t>
            </a:r>
            <a:r>
              <a:rPr lang="en-US" altLang="en-US" sz="7200" b="1" dirty="0" smtClean="0">
                <a:solidFill>
                  <a:schemeClr val="tx2"/>
                </a:solidFill>
              </a:rPr>
              <a:t>, Justin Gearing, Sarah Reichert, John </a:t>
            </a:r>
            <a:r>
              <a:rPr lang="en-US" altLang="en-US" sz="7200" b="1" dirty="0" err="1" smtClean="0">
                <a:solidFill>
                  <a:schemeClr val="tx2"/>
                </a:solidFill>
              </a:rPr>
              <a:t>Byce</a:t>
            </a:r>
            <a:endParaRPr lang="en-US" altLang="en-US" sz="7200" b="1" i="1" dirty="0">
              <a:solidFill>
                <a:schemeClr val="tx2"/>
              </a:solidFill>
            </a:endParaRPr>
          </a:p>
          <a:p>
            <a:pPr algn="ctr" defTabSz="4887913">
              <a:lnSpc>
                <a:spcPct val="80000"/>
              </a:lnSpc>
              <a:spcBef>
                <a:spcPct val="30000"/>
              </a:spcBef>
            </a:pPr>
            <a:r>
              <a:rPr lang="en-US" altLang="en-US" sz="7300" b="1" dirty="0" smtClean="0">
                <a:cs typeface="Times New Roman" pitchFamily="18" charset="0"/>
              </a:rPr>
              <a:t>Client: Dr. Joshua </a:t>
            </a:r>
            <a:r>
              <a:rPr lang="en-US" altLang="en-US" sz="7300" b="1" dirty="0" err="1" smtClean="0">
                <a:cs typeface="Times New Roman" pitchFamily="18" charset="0"/>
              </a:rPr>
              <a:t>Medow</a:t>
            </a:r>
            <a:endParaRPr lang="en-US" altLang="en-US" sz="7300" b="1" dirty="0">
              <a:cs typeface="Times New Roman" pitchFamily="18" charset="0"/>
            </a:endParaRPr>
          </a:p>
          <a:p>
            <a:pPr algn="ctr" defTabSz="4887913">
              <a:lnSpc>
                <a:spcPct val="80000"/>
              </a:lnSpc>
              <a:spcBef>
                <a:spcPct val="30000"/>
              </a:spcBef>
            </a:pPr>
            <a:r>
              <a:rPr lang="en-US" altLang="en-US" sz="7300" b="1" dirty="0">
                <a:cs typeface="Times New Roman" pitchFamily="18" charset="0"/>
              </a:rPr>
              <a:t>Advisor: </a:t>
            </a:r>
            <a:r>
              <a:rPr lang="en-US" altLang="en-US" sz="7300" b="1" dirty="0" smtClean="0">
                <a:cs typeface="Times New Roman" pitchFamily="18" charset="0"/>
              </a:rPr>
              <a:t>Professor Thomas Yen</a:t>
            </a:r>
            <a:endParaRPr lang="en-US" altLang="en-US" sz="7300" b="1" dirty="0">
              <a:cs typeface="Times New Roman" pitchFamily="18" charset="0"/>
            </a:endParaRPr>
          </a:p>
          <a:p>
            <a:pPr algn="ctr" defTabSz="4887913">
              <a:lnSpc>
                <a:spcPct val="80000"/>
              </a:lnSpc>
              <a:spcBef>
                <a:spcPct val="30000"/>
              </a:spcBef>
            </a:pPr>
            <a:endParaRPr lang="en-US" altLang="en-US" sz="7300" b="1" i="1" dirty="0">
              <a:solidFill>
                <a:srgbClr val="BD0039"/>
              </a:solidFill>
            </a:endParaRPr>
          </a:p>
        </p:txBody>
      </p:sp>
      <p:pic>
        <p:nvPicPr>
          <p:cNvPr id="1030" name="Picture 1359" descr="H:\DICOM\Orhan\UWlogos\Wcrest_transparent.gif"/>
          <p:cNvPicPr>
            <a:picLocks noChangeAspect="1" noChangeArrowheads="1"/>
          </p:cNvPicPr>
          <p:nvPr/>
        </p:nvPicPr>
        <p:blipFill>
          <a:blip r:embed="rId3" cstate="print"/>
          <a:srcRect/>
          <a:stretch>
            <a:fillRect/>
          </a:stretch>
        </p:blipFill>
        <p:spPr bwMode="auto">
          <a:xfrm>
            <a:off x="41744900" y="638175"/>
            <a:ext cx="3371850" cy="5541963"/>
          </a:xfrm>
          <a:prstGeom prst="rect">
            <a:avLst/>
          </a:prstGeom>
          <a:noFill/>
          <a:ln w="9525">
            <a:noFill/>
            <a:miter lim="800000"/>
            <a:headEnd/>
            <a:tailEnd/>
          </a:ln>
        </p:spPr>
      </p:pic>
      <p:sp>
        <p:nvSpPr>
          <p:cNvPr id="1031" name="Rectangle 1563"/>
          <p:cNvSpPr>
            <a:spLocks noChangeArrowheads="1"/>
          </p:cNvSpPr>
          <p:nvPr/>
        </p:nvSpPr>
        <p:spPr bwMode="auto">
          <a:xfrm>
            <a:off x="21928138" y="18046700"/>
            <a:ext cx="45720000" cy="0"/>
          </a:xfrm>
          <a:prstGeom prst="rect">
            <a:avLst/>
          </a:prstGeom>
          <a:noFill/>
          <a:ln w="9525">
            <a:noFill/>
            <a:miter lim="800000"/>
            <a:headEnd/>
            <a:tailEnd/>
          </a:ln>
        </p:spPr>
        <p:txBody>
          <a:bodyPr>
            <a:spAutoFit/>
          </a:bodyPr>
          <a:lstStyle/>
          <a:p>
            <a:endParaRPr lang="en-US"/>
          </a:p>
        </p:txBody>
      </p:sp>
      <p:sp>
        <p:nvSpPr>
          <p:cNvPr id="4823" name="Text Box 1751"/>
          <p:cNvSpPr txBox="1">
            <a:spLocks noChangeArrowheads="1"/>
          </p:cNvSpPr>
          <p:nvPr/>
        </p:nvSpPr>
        <p:spPr bwMode="auto">
          <a:xfrm>
            <a:off x="1295400" y="22250400"/>
            <a:ext cx="11574462" cy="1422400"/>
          </a:xfrm>
          <a:prstGeom prst="rect">
            <a:avLst/>
          </a:prstGeom>
          <a:solidFill>
            <a:srgbClr val="BD0039"/>
          </a:solidFill>
          <a:ln w="9525">
            <a:noFill/>
            <a:miter lim="800000"/>
            <a:headEnd/>
            <a:tailEnd/>
          </a:ln>
          <a:effectLst/>
        </p:spPr>
        <p:txBody>
          <a:bodyPr lIns="101818" tIns="50910" rIns="101818" bIns="50910"/>
          <a:lstStyle/>
          <a:p>
            <a:pPr algn="ctr" defTabSz="1017588">
              <a:spcBef>
                <a:spcPct val="50000"/>
              </a:spcBef>
              <a:defRPr/>
            </a:pPr>
            <a:r>
              <a:rPr lang="en-US" altLang="en-US" sz="7400" b="1" dirty="0" smtClean="0">
                <a:solidFill>
                  <a:schemeClr val="bg1"/>
                </a:solidFill>
                <a:effectLst>
                  <a:outerShdw blurRad="38100" dist="38100" dir="2700000" algn="tl">
                    <a:srgbClr val="000000"/>
                  </a:outerShdw>
                </a:effectLst>
              </a:rPr>
              <a:t>Introduction</a:t>
            </a:r>
          </a:p>
          <a:p>
            <a:pPr algn="ctr" defTabSz="1017588">
              <a:spcBef>
                <a:spcPct val="50000"/>
              </a:spcBef>
              <a:defRPr/>
            </a:pPr>
            <a:endParaRPr lang="en-US" altLang="en-US" sz="7400" b="1" dirty="0">
              <a:solidFill>
                <a:schemeClr val="bg1"/>
              </a:solidFill>
              <a:effectLst>
                <a:outerShdw blurRad="38100" dist="38100" dir="2700000" algn="tl">
                  <a:srgbClr val="000000"/>
                </a:outerShdw>
              </a:effectLst>
            </a:endParaRPr>
          </a:p>
        </p:txBody>
      </p:sp>
      <p:sp>
        <p:nvSpPr>
          <p:cNvPr id="4825" name="Text Box 1753"/>
          <p:cNvSpPr txBox="1">
            <a:spLocks noChangeArrowheads="1"/>
          </p:cNvSpPr>
          <p:nvPr/>
        </p:nvSpPr>
        <p:spPr bwMode="auto">
          <a:xfrm>
            <a:off x="1371600" y="31242000"/>
            <a:ext cx="11658600" cy="1422400"/>
          </a:xfrm>
          <a:prstGeom prst="rect">
            <a:avLst/>
          </a:prstGeom>
          <a:solidFill>
            <a:srgbClr val="BD0039"/>
          </a:solidFill>
          <a:ln w="9525">
            <a:noFill/>
            <a:miter lim="800000"/>
            <a:headEnd/>
            <a:tailEnd/>
          </a:ln>
          <a:effectLst/>
        </p:spPr>
        <p:txBody>
          <a:bodyPr lIns="101818" tIns="50910" rIns="101818" bIns="50910"/>
          <a:lstStyle/>
          <a:p>
            <a:pPr algn="ctr" defTabSz="1017588">
              <a:spcBef>
                <a:spcPct val="50000"/>
              </a:spcBef>
              <a:defRPr/>
            </a:pPr>
            <a:r>
              <a:rPr lang="en-US" altLang="en-US" sz="7400" b="1" dirty="0">
                <a:solidFill>
                  <a:schemeClr val="bg1"/>
                </a:solidFill>
                <a:effectLst>
                  <a:outerShdw blurRad="38100" dist="38100" dir="2700000" algn="tl">
                    <a:srgbClr val="000000"/>
                  </a:outerShdw>
                </a:effectLst>
              </a:rPr>
              <a:t>Design Criteria</a:t>
            </a:r>
          </a:p>
        </p:txBody>
      </p:sp>
      <p:sp>
        <p:nvSpPr>
          <p:cNvPr id="4826" name="Text Box 1754"/>
          <p:cNvSpPr txBox="1">
            <a:spLocks noChangeArrowheads="1"/>
          </p:cNvSpPr>
          <p:nvPr/>
        </p:nvSpPr>
        <p:spPr bwMode="auto">
          <a:xfrm>
            <a:off x="15544800" y="6400800"/>
            <a:ext cx="28422600" cy="1422400"/>
          </a:xfrm>
          <a:prstGeom prst="rect">
            <a:avLst/>
          </a:prstGeom>
          <a:solidFill>
            <a:srgbClr val="BD0039"/>
          </a:solidFill>
          <a:ln w="9525">
            <a:noFill/>
            <a:miter lim="800000"/>
            <a:headEnd/>
            <a:tailEnd/>
          </a:ln>
          <a:effectLst/>
        </p:spPr>
        <p:txBody>
          <a:bodyPr lIns="101818" tIns="50910" rIns="101818" bIns="50910"/>
          <a:lstStyle/>
          <a:p>
            <a:pPr algn="ctr" defTabSz="1017588">
              <a:spcBef>
                <a:spcPct val="50000"/>
              </a:spcBef>
              <a:defRPr/>
            </a:pPr>
            <a:r>
              <a:rPr lang="en-US" altLang="en-US" sz="7400" b="1" dirty="0">
                <a:solidFill>
                  <a:schemeClr val="bg1"/>
                </a:solidFill>
                <a:effectLst>
                  <a:outerShdw blurRad="38100" dist="38100" dir="2700000" algn="tl">
                    <a:srgbClr val="000000"/>
                  </a:outerShdw>
                </a:effectLst>
              </a:rPr>
              <a:t>Final Design</a:t>
            </a:r>
          </a:p>
        </p:txBody>
      </p:sp>
      <p:sp>
        <p:nvSpPr>
          <p:cNvPr id="4827" name="Text Box 1755"/>
          <p:cNvSpPr txBox="1">
            <a:spLocks noChangeArrowheads="1"/>
          </p:cNvSpPr>
          <p:nvPr/>
        </p:nvSpPr>
        <p:spPr bwMode="auto">
          <a:xfrm>
            <a:off x="15468600" y="22250400"/>
            <a:ext cx="13411200" cy="1422400"/>
          </a:xfrm>
          <a:prstGeom prst="rect">
            <a:avLst/>
          </a:prstGeom>
          <a:solidFill>
            <a:srgbClr val="BD0039"/>
          </a:solidFill>
          <a:ln w="9525">
            <a:noFill/>
            <a:miter lim="800000"/>
            <a:headEnd/>
            <a:tailEnd/>
          </a:ln>
          <a:effectLst/>
        </p:spPr>
        <p:txBody>
          <a:bodyPr lIns="101818" tIns="50910" rIns="101818" bIns="50910"/>
          <a:lstStyle/>
          <a:p>
            <a:pPr algn="ctr" defTabSz="1017588">
              <a:spcBef>
                <a:spcPct val="50000"/>
              </a:spcBef>
              <a:defRPr/>
            </a:pPr>
            <a:r>
              <a:rPr lang="en-US" altLang="en-US" sz="7400" b="1" dirty="0">
                <a:solidFill>
                  <a:schemeClr val="bg1"/>
                </a:solidFill>
                <a:effectLst>
                  <a:outerShdw blurRad="38100" dist="38100" dir="2700000" algn="tl">
                    <a:srgbClr val="000000"/>
                  </a:outerShdw>
                </a:effectLst>
              </a:rPr>
              <a:t>Testing</a:t>
            </a:r>
          </a:p>
        </p:txBody>
      </p:sp>
      <p:sp>
        <p:nvSpPr>
          <p:cNvPr id="4828" name="Text Box 1756"/>
          <p:cNvSpPr txBox="1">
            <a:spLocks noChangeArrowheads="1"/>
          </p:cNvSpPr>
          <p:nvPr/>
        </p:nvSpPr>
        <p:spPr bwMode="auto">
          <a:xfrm>
            <a:off x="30784800" y="29870400"/>
            <a:ext cx="13182600" cy="1422400"/>
          </a:xfrm>
          <a:prstGeom prst="rect">
            <a:avLst/>
          </a:prstGeom>
          <a:solidFill>
            <a:srgbClr val="BD0039"/>
          </a:solidFill>
          <a:ln w="9525">
            <a:noFill/>
            <a:miter lim="800000"/>
            <a:headEnd/>
            <a:tailEnd/>
          </a:ln>
          <a:effectLst/>
        </p:spPr>
        <p:txBody>
          <a:bodyPr lIns="101818" tIns="50910" rIns="101818" bIns="50910"/>
          <a:lstStyle/>
          <a:p>
            <a:pPr algn="ctr" defTabSz="1017588">
              <a:spcBef>
                <a:spcPct val="50000"/>
              </a:spcBef>
              <a:defRPr/>
            </a:pPr>
            <a:r>
              <a:rPr lang="en-US" altLang="en-US" sz="7400" b="1" dirty="0" smtClean="0">
                <a:solidFill>
                  <a:schemeClr val="bg1"/>
                </a:solidFill>
                <a:effectLst>
                  <a:outerShdw blurRad="38100" dist="38100" dir="2700000" algn="tl">
                    <a:srgbClr val="000000"/>
                  </a:outerShdw>
                </a:effectLst>
              </a:rPr>
              <a:t>Acknowledgements</a:t>
            </a:r>
            <a:endParaRPr lang="en-US" altLang="en-US" sz="7400" b="1" dirty="0">
              <a:solidFill>
                <a:schemeClr val="bg1"/>
              </a:solidFill>
              <a:effectLst>
                <a:outerShdw blurRad="38100" dist="38100" dir="2700000" algn="tl">
                  <a:srgbClr val="000000"/>
                </a:outerShdw>
              </a:effectLst>
            </a:endParaRPr>
          </a:p>
        </p:txBody>
      </p:sp>
      <p:sp>
        <p:nvSpPr>
          <p:cNvPr id="1038" name="Text Box 1757"/>
          <p:cNvSpPr txBox="1">
            <a:spLocks noChangeArrowheads="1"/>
          </p:cNvSpPr>
          <p:nvPr/>
        </p:nvSpPr>
        <p:spPr bwMode="auto">
          <a:xfrm>
            <a:off x="1371600" y="24003000"/>
            <a:ext cx="11582400" cy="7421396"/>
          </a:xfrm>
          <a:prstGeom prst="rect">
            <a:avLst/>
          </a:prstGeom>
          <a:noFill/>
          <a:ln w="9525">
            <a:noFill/>
            <a:miter lim="800000"/>
            <a:headEnd/>
            <a:tailEnd/>
          </a:ln>
        </p:spPr>
        <p:txBody>
          <a:bodyPr wrap="square" lIns="110624" tIns="55312" rIns="110624" bIns="55312">
            <a:spAutoFit/>
          </a:bodyPr>
          <a:lstStyle/>
          <a:p>
            <a:pPr algn="just" defTabSz="1106488">
              <a:spcBef>
                <a:spcPct val="50000"/>
              </a:spcBef>
            </a:pPr>
            <a:r>
              <a:rPr lang="en-US" sz="3400" b="1" u="sng" dirty="0" smtClean="0"/>
              <a:t>Background:</a:t>
            </a:r>
          </a:p>
          <a:p>
            <a:pPr algn="just" defTabSz="1106488">
              <a:spcBef>
                <a:spcPct val="50000"/>
              </a:spcBef>
            </a:pPr>
            <a:r>
              <a:rPr lang="en-US" sz="2900" b="1" dirty="0" smtClean="0"/>
              <a:t>During neurosurgery, a surgeon navigates within a cavity using an operating microscope. Current auto-focusing mechanisms pinpoint optimal focus through calculating either contrast variance or resolution.</a:t>
            </a:r>
            <a:r>
              <a:rPr lang="en-US" sz="2900" b="1" baseline="30000" dirty="0" smtClean="0"/>
              <a:t>[1]</a:t>
            </a:r>
            <a:r>
              <a:rPr lang="en-US" sz="2900" b="1" dirty="0" smtClean="0"/>
              <a:t> These methods do not function properly in a surgical cavity, so the focus must be adjusted manually by the surgeon. </a:t>
            </a:r>
            <a:r>
              <a:rPr lang="en-US" sz="2900" b="1" dirty="0" smtClean="0">
                <a:cs typeface="Times New Roman" pitchFamily="18" charset="0"/>
              </a:rPr>
              <a:t>Up to 40% of total surgery time is attributed to this refocusing of the microscope.</a:t>
            </a:r>
            <a:r>
              <a:rPr lang="en-US" sz="2900" b="1" baseline="30000" dirty="0" smtClean="0">
                <a:cs typeface="Times New Roman" pitchFamily="18" charset="0"/>
              </a:rPr>
              <a:t>[2]</a:t>
            </a:r>
            <a:endParaRPr lang="en-US" sz="2900" b="1" dirty="0" smtClean="0">
              <a:cs typeface="Times New Roman" pitchFamily="18" charset="0"/>
            </a:endParaRPr>
          </a:p>
          <a:p>
            <a:pPr algn="just" defTabSz="1106488">
              <a:spcBef>
                <a:spcPct val="50000"/>
              </a:spcBef>
            </a:pPr>
            <a:r>
              <a:rPr lang="en-US" sz="3400" b="1" u="sng" dirty="0" smtClean="0">
                <a:cs typeface="Times New Roman" pitchFamily="18" charset="0"/>
              </a:rPr>
              <a:t>Motivation:</a:t>
            </a:r>
          </a:p>
          <a:p>
            <a:pPr algn="just" defTabSz="1106488">
              <a:spcBef>
                <a:spcPct val="50000"/>
              </a:spcBef>
            </a:pPr>
            <a:r>
              <a:rPr lang="en-US" sz="2900" b="1" dirty="0" smtClean="0">
                <a:cs typeface="Times New Roman" pitchFamily="18" charset="0"/>
              </a:rPr>
              <a:t>Our client, Dr. Joshua </a:t>
            </a:r>
            <a:r>
              <a:rPr lang="en-US" sz="2900" b="1" dirty="0" err="1" smtClean="0">
                <a:cs typeface="Times New Roman" pitchFamily="18" charset="0"/>
              </a:rPr>
              <a:t>Medow</a:t>
            </a:r>
            <a:r>
              <a:rPr lang="en-US" sz="2900" b="1" dirty="0" smtClean="0">
                <a:cs typeface="Times New Roman" pitchFamily="18" charset="0"/>
              </a:rPr>
              <a:t>, requested that we design and fabricate a system that detects the position and automatically focuses the lens of a surgical microscope to the depth at which the surgeon operates. The aim of our design is to increase the efficiency of surgical procedures by reducing the time lost to manual refocusing. </a:t>
            </a:r>
          </a:p>
          <a:p>
            <a:pPr defTabSz="1106488">
              <a:spcBef>
                <a:spcPct val="50000"/>
              </a:spcBef>
            </a:pPr>
            <a:r>
              <a:rPr lang="en-US" sz="2800" b="1" dirty="0" smtClean="0">
                <a:cs typeface="Times New Roman" pitchFamily="18" charset="0"/>
              </a:rPr>
              <a:t>	 </a:t>
            </a:r>
            <a:r>
              <a:rPr lang="en-US" sz="2800" dirty="0" smtClean="0">
                <a:cs typeface="Times New Roman" pitchFamily="18" charset="0"/>
              </a:rPr>
              <a:t>	</a:t>
            </a:r>
            <a:r>
              <a:rPr lang="en-US" sz="2800" dirty="0" smtClean="0"/>
              <a:t> </a:t>
            </a:r>
            <a:endParaRPr lang="en-US" sz="2800" dirty="0"/>
          </a:p>
        </p:txBody>
      </p:sp>
      <p:sp>
        <p:nvSpPr>
          <p:cNvPr id="1040" name="Text Box 1763"/>
          <p:cNvSpPr txBox="1">
            <a:spLocks noChangeArrowheads="1"/>
          </p:cNvSpPr>
          <p:nvPr/>
        </p:nvSpPr>
        <p:spPr bwMode="auto">
          <a:xfrm>
            <a:off x="1371600" y="32918400"/>
            <a:ext cx="11009313" cy="5016758"/>
          </a:xfrm>
          <a:prstGeom prst="rect">
            <a:avLst/>
          </a:prstGeom>
          <a:noFill/>
          <a:ln w="9525">
            <a:noFill/>
            <a:miter lim="800000"/>
            <a:headEnd/>
            <a:tailEnd/>
          </a:ln>
        </p:spPr>
        <p:txBody>
          <a:bodyPr>
            <a:spAutoFit/>
          </a:bodyPr>
          <a:lstStyle/>
          <a:p>
            <a:pPr>
              <a:buFont typeface="Arial" pitchFamily="34" charset="0"/>
              <a:buChar char="•"/>
            </a:pPr>
            <a:r>
              <a:rPr lang="en-US" sz="4000" b="1" dirty="0" smtClean="0"/>
              <a:t>Permits all surgical maneuvers</a:t>
            </a:r>
          </a:p>
          <a:p>
            <a:pPr>
              <a:buFont typeface="Arial" pitchFamily="34" charset="0"/>
              <a:buChar char="•"/>
            </a:pPr>
            <a:r>
              <a:rPr lang="en-US" sz="4000" b="1" dirty="0" smtClean="0"/>
              <a:t>Easily sterilized</a:t>
            </a:r>
          </a:p>
          <a:p>
            <a:pPr>
              <a:buFont typeface="Arial" pitchFamily="34" charset="0"/>
              <a:buChar char="•"/>
            </a:pPr>
            <a:r>
              <a:rPr lang="en-US" sz="4000" b="1" dirty="0" smtClean="0"/>
              <a:t>Lightweight</a:t>
            </a:r>
          </a:p>
          <a:p>
            <a:pPr>
              <a:buFont typeface="Arial" pitchFamily="34" charset="0"/>
              <a:buChar char="•"/>
            </a:pPr>
            <a:r>
              <a:rPr lang="en-US" sz="4000" b="1" dirty="0" smtClean="0"/>
              <a:t>Safe in surgical setting</a:t>
            </a:r>
          </a:p>
          <a:p>
            <a:pPr>
              <a:buFont typeface="Arial" pitchFamily="34" charset="0"/>
              <a:buChar char="•"/>
            </a:pPr>
            <a:r>
              <a:rPr lang="en-US" sz="4000" b="1" dirty="0" smtClean="0"/>
              <a:t>Incorporable into procedure</a:t>
            </a:r>
          </a:p>
          <a:p>
            <a:pPr>
              <a:buFont typeface="Arial" pitchFamily="34" charset="0"/>
              <a:buChar char="•"/>
            </a:pPr>
            <a:r>
              <a:rPr lang="en-US" sz="4000" b="1" dirty="0" smtClean="0"/>
              <a:t>Easily replaceable</a:t>
            </a:r>
          </a:p>
          <a:p>
            <a:pPr>
              <a:buFont typeface="Arial" pitchFamily="34" charset="0"/>
              <a:buChar char="•"/>
            </a:pPr>
            <a:r>
              <a:rPr lang="en-US" sz="4000" b="1" dirty="0" smtClean="0"/>
              <a:t>Compact</a:t>
            </a:r>
          </a:p>
          <a:p>
            <a:pPr algn="just">
              <a:buFont typeface="Arial"/>
              <a:buChar char="•"/>
            </a:pPr>
            <a:r>
              <a:rPr lang="en-US" sz="4000" b="1" dirty="0" smtClean="0"/>
              <a:t>Greater efficiency than current process</a:t>
            </a:r>
          </a:p>
        </p:txBody>
      </p:sp>
      <p:sp>
        <p:nvSpPr>
          <p:cNvPr id="1041" name="Text Box 1770"/>
          <p:cNvSpPr txBox="1">
            <a:spLocks noChangeArrowheads="1"/>
          </p:cNvSpPr>
          <p:nvPr/>
        </p:nvSpPr>
        <p:spPr bwMode="auto">
          <a:xfrm>
            <a:off x="30784800" y="18440400"/>
            <a:ext cx="6858000" cy="5986255"/>
          </a:xfrm>
          <a:prstGeom prst="rect">
            <a:avLst/>
          </a:prstGeom>
          <a:noFill/>
          <a:ln w="9525">
            <a:noFill/>
            <a:miter lim="800000"/>
            <a:headEnd/>
            <a:tailEnd/>
          </a:ln>
        </p:spPr>
        <p:txBody>
          <a:bodyPr wrap="square">
            <a:spAutoFit/>
          </a:bodyPr>
          <a:lstStyle/>
          <a:p>
            <a:pPr algn="just">
              <a:spcBef>
                <a:spcPct val="50000"/>
              </a:spcBef>
            </a:pPr>
            <a:r>
              <a:rPr lang="en-US" sz="2800" b="1" dirty="0">
                <a:cs typeface="Times New Roman" pitchFamily="18" charset="0"/>
              </a:rPr>
              <a:t>Figure</a:t>
            </a:r>
            <a:r>
              <a:rPr lang="en-US" sz="2800" b="1" dirty="0" smtClean="0">
                <a:cs typeface="Times New Roman" pitchFamily="18" charset="0"/>
              </a:rPr>
              <a:t> 6 (right)-</a:t>
            </a:r>
            <a:r>
              <a:rPr lang="en-US" sz="2800" dirty="0" smtClean="0">
                <a:cs typeface="Times New Roman" pitchFamily="18" charset="0"/>
              </a:rPr>
              <a:t> Stepper motor mounted to microscope. The </a:t>
            </a:r>
            <a:r>
              <a:rPr lang="en-US" sz="2800" dirty="0" err="1" smtClean="0">
                <a:cs typeface="Times New Roman" pitchFamily="18" charset="0"/>
              </a:rPr>
              <a:t>Vexta</a:t>
            </a:r>
            <a:r>
              <a:rPr lang="en-US" sz="2800" dirty="0" smtClean="0">
                <a:cs typeface="Times New Roman" pitchFamily="18" charset="0"/>
              </a:rPr>
              <a:t> 12V stepper motor uses input from the microcontroller to move the focus knob on the microscope. The motor is capable of extremely fine adjustments, with a rotation of 1.8° per step. Using known positions from the infrared sensor, the program sends pulses to the motor for the required number of steps to rotate the focus knobs in order to obtain the desired depth of focus.</a:t>
            </a:r>
          </a:p>
          <a:p>
            <a:pPr algn="just">
              <a:spcBef>
                <a:spcPct val="50000"/>
              </a:spcBef>
            </a:pPr>
            <a:r>
              <a:rPr lang="en-US" sz="1800" dirty="0" smtClean="0">
                <a:cs typeface="Times New Roman" pitchFamily="18" charset="0"/>
              </a:rPr>
              <a:t>(http://</a:t>
            </a:r>
            <a:r>
              <a:rPr lang="en-US" sz="1800" dirty="0" err="1" smtClean="0">
                <a:cs typeface="Times New Roman" pitchFamily="18" charset="0"/>
              </a:rPr>
              <a:t>www.electrozoneuk.com</a:t>
            </a:r>
            <a:r>
              <a:rPr lang="en-US" sz="1800" dirty="0" smtClean="0">
                <a:cs typeface="Times New Roman" pitchFamily="18" charset="0"/>
              </a:rPr>
              <a:t>)</a:t>
            </a:r>
          </a:p>
          <a:p>
            <a:pPr algn="just">
              <a:spcBef>
                <a:spcPct val="50000"/>
              </a:spcBef>
            </a:pPr>
            <a:endParaRPr lang="en-US" sz="3200" dirty="0"/>
          </a:p>
        </p:txBody>
      </p:sp>
      <p:sp>
        <p:nvSpPr>
          <p:cNvPr id="1042" name="Text Box 1795"/>
          <p:cNvSpPr txBox="1">
            <a:spLocks noChangeArrowheads="1"/>
          </p:cNvSpPr>
          <p:nvPr/>
        </p:nvSpPr>
        <p:spPr bwMode="auto">
          <a:xfrm>
            <a:off x="30784800" y="8839200"/>
            <a:ext cx="6629400" cy="3954929"/>
          </a:xfrm>
          <a:prstGeom prst="rect">
            <a:avLst/>
          </a:prstGeom>
          <a:noFill/>
          <a:ln w="9525">
            <a:noFill/>
            <a:miter lim="800000"/>
            <a:headEnd/>
            <a:tailEnd/>
          </a:ln>
        </p:spPr>
        <p:txBody>
          <a:bodyPr wrap="square">
            <a:spAutoFit/>
          </a:bodyPr>
          <a:lstStyle/>
          <a:p>
            <a:pPr algn="just">
              <a:spcBef>
                <a:spcPct val="50000"/>
              </a:spcBef>
            </a:pPr>
            <a:r>
              <a:rPr lang="en-US" sz="2800" b="1" dirty="0">
                <a:cs typeface="Arial" charset="0"/>
              </a:rPr>
              <a:t>Figure</a:t>
            </a:r>
            <a:r>
              <a:rPr lang="en-US" sz="2800" b="1" dirty="0" smtClean="0">
                <a:cs typeface="Arial" charset="0"/>
              </a:rPr>
              <a:t> 4 (right)</a:t>
            </a:r>
            <a:r>
              <a:rPr lang="en-US" sz="2800" dirty="0">
                <a:cs typeface="Arial" charset="0"/>
              </a:rPr>
              <a:t>- </a:t>
            </a:r>
            <a:r>
              <a:rPr lang="en-US" sz="2800" dirty="0" err="1" smtClean="0">
                <a:cs typeface="Arial" charset="0"/>
              </a:rPr>
              <a:t>Arduino</a:t>
            </a:r>
            <a:r>
              <a:rPr lang="en-US" sz="2800" dirty="0" smtClean="0">
                <a:cs typeface="Arial" charset="0"/>
              </a:rPr>
              <a:t> microcontroller. The microcontroller has a USB port for easy program installation and modifications, as well as 5V input.  It boasts +5V  ports which power the infrared sensor, and has digital inputs. The outputs of the microcontroller are used to send signals to the stepper motor to control the microscope’s focus knobs.</a:t>
            </a:r>
          </a:p>
          <a:p>
            <a:pPr algn="just">
              <a:spcBef>
                <a:spcPct val="50000"/>
              </a:spcBef>
            </a:pPr>
            <a:r>
              <a:rPr lang="en-US" sz="1800" dirty="0" smtClean="0">
                <a:cs typeface="Arial" charset="0"/>
              </a:rPr>
              <a:t>(http://</a:t>
            </a:r>
            <a:r>
              <a:rPr lang="en-US" sz="1800" dirty="0" err="1" smtClean="0">
                <a:cs typeface="Arial" charset="0"/>
              </a:rPr>
              <a:t>www.hacknmod.com</a:t>
            </a:r>
            <a:r>
              <a:rPr lang="en-US" sz="1800" dirty="0" smtClean="0">
                <a:cs typeface="Arial" charset="0"/>
              </a:rPr>
              <a:t>)</a:t>
            </a:r>
            <a:endParaRPr lang="en-US" sz="1800" dirty="0">
              <a:cs typeface="Arial" charset="0"/>
            </a:endParaRPr>
          </a:p>
        </p:txBody>
      </p:sp>
      <p:sp>
        <p:nvSpPr>
          <p:cNvPr id="1044" name="Text Box 1767"/>
          <p:cNvSpPr txBox="1">
            <a:spLocks noChangeArrowheads="1"/>
          </p:cNvSpPr>
          <p:nvPr/>
        </p:nvSpPr>
        <p:spPr bwMode="auto">
          <a:xfrm>
            <a:off x="15468600" y="18973800"/>
            <a:ext cx="6705600" cy="3447098"/>
          </a:xfrm>
          <a:prstGeom prst="rect">
            <a:avLst/>
          </a:prstGeom>
          <a:noFill/>
          <a:ln w="9525">
            <a:noFill/>
            <a:miter lim="800000"/>
            <a:headEnd/>
            <a:tailEnd/>
          </a:ln>
        </p:spPr>
        <p:txBody>
          <a:bodyPr wrap="square">
            <a:spAutoFit/>
          </a:bodyPr>
          <a:lstStyle/>
          <a:p>
            <a:pPr algn="just"/>
            <a:r>
              <a:rPr lang="en-US" sz="2800" b="1" dirty="0"/>
              <a:t>Figure</a:t>
            </a:r>
            <a:r>
              <a:rPr lang="en-US" sz="2800" b="1" dirty="0" smtClean="0"/>
              <a:t> 3 </a:t>
            </a:r>
            <a:r>
              <a:rPr lang="en-US" sz="2800" b="1" dirty="0"/>
              <a:t>(left</a:t>
            </a:r>
            <a:r>
              <a:rPr lang="en-US" sz="2800" b="1" dirty="0" smtClean="0"/>
              <a:t>)</a:t>
            </a:r>
            <a:r>
              <a:rPr lang="en-US" sz="2800" dirty="0" smtClean="0"/>
              <a:t>-  The </a:t>
            </a:r>
            <a:r>
              <a:rPr lang="en-US" sz="2800" dirty="0" smtClean="0">
                <a:cs typeface="Times New Roman" pitchFamily="18" charset="0"/>
              </a:rPr>
              <a:t>Sharp GP2D12 </a:t>
            </a:r>
            <a:r>
              <a:rPr lang="en-US" sz="2800" dirty="0" smtClean="0"/>
              <a:t>infrared position sensor. The sensor uses a 25 Hz frequency pulse and the incident angle to output varying voltages that can be converted to distances. The sensor runs on 5V supplied by the </a:t>
            </a:r>
            <a:r>
              <a:rPr lang="en-US" sz="2800" dirty="0" err="1" smtClean="0"/>
              <a:t>Arduino</a:t>
            </a:r>
            <a:r>
              <a:rPr lang="en-US" sz="2800" dirty="0" smtClean="0"/>
              <a:t> microcontroller.</a:t>
            </a:r>
          </a:p>
          <a:p>
            <a:pPr algn="just"/>
            <a:r>
              <a:rPr lang="en-US" sz="1800" dirty="0" smtClean="0"/>
              <a:t>(</a:t>
            </a:r>
            <a:r>
              <a:rPr lang="en-US" sz="1800" dirty="0" smtClean="0">
                <a:cs typeface="Arial" charset="0"/>
              </a:rPr>
              <a:t>http://</a:t>
            </a:r>
            <a:r>
              <a:rPr lang="en-US" sz="1800" dirty="0" err="1" smtClean="0"/>
              <a:t>www.ece.ubc.ca</a:t>
            </a:r>
            <a:r>
              <a:rPr lang="en-US" sz="1800" dirty="0" smtClean="0"/>
              <a:t>)</a:t>
            </a:r>
          </a:p>
          <a:p>
            <a:pPr>
              <a:spcBef>
                <a:spcPct val="50000"/>
              </a:spcBef>
            </a:pPr>
            <a:endParaRPr lang="en-US" sz="3200" dirty="0"/>
          </a:p>
        </p:txBody>
      </p:sp>
      <p:sp>
        <p:nvSpPr>
          <p:cNvPr id="33" name="Text Box 1754"/>
          <p:cNvSpPr txBox="1">
            <a:spLocks noChangeArrowheads="1"/>
          </p:cNvSpPr>
          <p:nvPr/>
        </p:nvSpPr>
        <p:spPr bwMode="auto">
          <a:xfrm>
            <a:off x="30784800" y="24460200"/>
            <a:ext cx="13182600" cy="1422400"/>
          </a:xfrm>
          <a:prstGeom prst="rect">
            <a:avLst/>
          </a:prstGeom>
          <a:solidFill>
            <a:srgbClr val="BD0039"/>
          </a:solidFill>
          <a:ln w="9525">
            <a:noFill/>
            <a:miter lim="800000"/>
            <a:headEnd/>
            <a:tailEnd/>
          </a:ln>
          <a:effectLst/>
        </p:spPr>
        <p:txBody>
          <a:bodyPr lIns="101818" tIns="50910" rIns="101818" bIns="50910"/>
          <a:lstStyle/>
          <a:p>
            <a:pPr algn="ctr" defTabSz="1017588">
              <a:spcBef>
                <a:spcPct val="50000"/>
              </a:spcBef>
              <a:defRPr/>
            </a:pPr>
            <a:r>
              <a:rPr lang="en-US" altLang="en-US" sz="7400" b="1" dirty="0">
                <a:solidFill>
                  <a:schemeClr val="bg1"/>
                </a:solidFill>
                <a:effectLst>
                  <a:outerShdw blurRad="38100" dist="38100" dir="2700000" algn="tl">
                    <a:srgbClr val="000000"/>
                  </a:outerShdw>
                </a:effectLst>
              </a:rPr>
              <a:t>Future Work</a:t>
            </a:r>
          </a:p>
        </p:txBody>
      </p:sp>
      <p:sp>
        <p:nvSpPr>
          <p:cNvPr id="1155" name="Text Box 1763"/>
          <p:cNvSpPr txBox="1">
            <a:spLocks noChangeArrowheads="1"/>
          </p:cNvSpPr>
          <p:nvPr/>
        </p:nvSpPr>
        <p:spPr bwMode="auto">
          <a:xfrm>
            <a:off x="30784800" y="26060400"/>
            <a:ext cx="11009313" cy="3539430"/>
          </a:xfrm>
          <a:prstGeom prst="rect">
            <a:avLst/>
          </a:prstGeom>
          <a:noFill/>
          <a:ln w="9525">
            <a:noFill/>
            <a:miter lim="800000"/>
            <a:headEnd/>
            <a:tailEnd/>
          </a:ln>
        </p:spPr>
        <p:txBody>
          <a:bodyPr>
            <a:spAutoFit/>
          </a:bodyPr>
          <a:lstStyle/>
          <a:p>
            <a:pPr algn="just">
              <a:buFont typeface="Arial"/>
              <a:buChar char="•"/>
            </a:pPr>
            <a:r>
              <a:rPr lang="en-US" sz="3200" b="1" dirty="0" smtClean="0"/>
              <a:t>Further Testing</a:t>
            </a:r>
          </a:p>
          <a:p>
            <a:pPr lvl="1" algn="just">
              <a:buFont typeface="Arial"/>
              <a:buChar char="•"/>
            </a:pPr>
            <a:r>
              <a:rPr lang="en-US" sz="3200" b="1" dirty="0" smtClean="0"/>
              <a:t>Long term use</a:t>
            </a:r>
          </a:p>
          <a:p>
            <a:pPr lvl="1" algn="just">
              <a:buFont typeface="Arial"/>
              <a:buChar char="•"/>
            </a:pPr>
            <a:r>
              <a:rPr lang="en-US" sz="3200" b="1" dirty="0" smtClean="0"/>
              <a:t>Implemented use</a:t>
            </a:r>
          </a:p>
          <a:p>
            <a:pPr algn="just">
              <a:buFont typeface="Arial"/>
              <a:buChar char="•"/>
            </a:pPr>
            <a:r>
              <a:rPr lang="en-US" sz="3200" b="1" dirty="0" smtClean="0"/>
              <a:t>More Accurate Sensor</a:t>
            </a:r>
          </a:p>
          <a:p>
            <a:pPr lvl="1" algn="just">
              <a:buFont typeface="Arial"/>
              <a:buChar char="•"/>
            </a:pPr>
            <a:r>
              <a:rPr lang="en-US" sz="3200" b="1" dirty="0" smtClean="0"/>
              <a:t>Neodymium Magnet and 3D compass</a:t>
            </a:r>
          </a:p>
          <a:p>
            <a:pPr algn="just">
              <a:buFont typeface="Arial"/>
              <a:buChar char="•"/>
            </a:pPr>
            <a:r>
              <a:rPr lang="en-US" sz="3200" b="1" dirty="0" smtClean="0"/>
              <a:t>Camera Technology</a:t>
            </a:r>
          </a:p>
          <a:p>
            <a:pPr algn="just">
              <a:buFont typeface="Arial"/>
              <a:buChar char="•"/>
            </a:pPr>
            <a:r>
              <a:rPr lang="en-US" sz="3200" b="1" dirty="0" smtClean="0"/>
              <a:t>Integrate with neurosurgical microscope </a:t>
            </a:r>
            <a:endParaRPr lang="en-US" sz="3200" b="1" dirty="0"/>
          </a:p>
        </p:txBody>
      </p:sp>
      <p:sp>
        <p:nvSpPr>
          <p:cNvPr id="1156" name="Text Box 1763"/>
          <p:cNvSpPr txBox="1">
            <a:spLocks noChangeArrowheads="1"/>
          </p:cNvSpPr>
          <p:nvPr/>
        </p:nvSpPr>
        <p:spPr bwMode="auto">
          <a:xfrm>
            <a:off x="30861000" y="31623000"/>
            <a:ext cx="11125200" cy="1077218"/>
          </a:xfrm>
          <a:prstGeom prst="rect">
            <a:avLst/>
          </a:prstGeom>
          <a:noFill/>
          <a:ln w="9525">
            <a:noFill/>
            <a:miter lim="800000"/>
            <a:headEnd/>
            <a:tailEnd/>
          </a:ln>
        </p:spPr>
        <p:txBody>
          <a:bodyPr>
            <a:spAutoFit/>
          </a:bodyPr>
          <a:lstStyle/>
          <a:p>
            <a:pPr algn="just">
              <a:buFont typeface="Arial" pitchFamily="34" charset="0"/>
              <a:buChar char="•"/>
            </a:pPr>
            <a:r>
              <a:rPr lang="en-US" sz="3200" b="1" dirty="0" smtClean="0"/>
              <a:t>Dr. Joshua </a:t>
            </a:r>
            <a:r>
              <a:rPr lang="en-US" sz="3200" b="1" dirty="0" err="1" smtClean="0"/>
              <a:t>Medow</a:t>
            </a:r>
            <a:endParaRPr lang="en-US" sz="3200" b="1" dirty="0" smtClean="0"/>
          </a:p>
          <a:p>
            <a:pPr algn="just">
              <a:buFont typeface="Arial" pitchFamily="34" charset="0"/>
              <a:buChar char="•"/>
            </a:pPr>
            <a:r>
              <a:rPr lang="en-US" sz="3200" b="1" dirty="0" smtClean="0"/>
              <a:t>Prof. Thomas Yen</a:t>
            </a:r>
          </a:p>
        </p:txBody>
      </p:sp>
      <p:sp>
        <p:nvSpPr>
          <p:cNvPr id="30" name="Text Box 1755"/>
          <p:cNvSpPr txBox="1">
            <a:spLocks noChangeArrowheads="1"/>
          </p:cNvSpPr>
          <p:nvPr/>
        </p:nvSpPr>
        <p:spPr bwMode="auto">
          <a:xfrm>
            <a:off x="15468600" y="31242000"/>
            <a:ext cx="13411200" cy="1422400"/>
          </a:xfrm>
          <a:prstGeom prst="rect">
            <a:avLst/>
          </a:prstGeom>
          <a:solidFill>
            <a:srgbClr val="BD0039"/>
          </a:solidFill>
          <a:ln w="9525">
            <a:noFill/>
            <a:miter lim="800000"/>
            <a:headEnd/>
            <a:tailEnd/>
          </a:ln>
          <a:effectLst/>
        </p:spPr>
        <p:txBody>
          <a:bodyPr lIns="101818" tIns="50910" rIns="101818" bIns="50910"/>
          <a:lstStyle/>
          <a:p>
            <a:pPr algn="ctr" defTabSz="1017588">
              <a:spcBef>
                <a:spcPct val="50000"/>
              </a:spcBef>
              <a:defRPr/>
            </a:pPr>
            <a:r>
              <a:rPr lang="en-US" altLang="en-US" sz="7400" b="1" dirty="0" smtClean="0">
                <a:solidFill>
                  <a:schemeClr val="bg1"/>
                </a:solidFill>
                <a:effectLst>
                  <a:outerShdw blurRad="38100" dist="38100" dir="2700000" algn="tl">
                    <a:srgbClr val="000000"/>
                  </a:outerShdw>
                </a:effectLst>
              </a:rPr>
              <a:t>Ergonomics</a:t>
            </a:r>
            <a:endParaRPr lang="en-US" altLang="en-US" sz="7400" b="1" dirty="0">
              <a:solidFill>
                <a:schemeClr val="bg1"/>
              </a:solidFill>
              <a:effectLst>
                <a:outerShdw blurRad="38100" dist="38100" dir="2700000" algn="tl">
                  <a:srgbClr val="000000"/>
                </a:outerShdw>
              </a:effectLst>
            </a:endParaRPr>
          </a:p>
        </p:txBody>
      </p:sp>
      <p:sp>
        <p:nvSpPr>
          <p:cNvPr id="31" name="TextBox 30"/>
          <p:cNvSpPr txBox="1"/>
          <p:nvPr/>
        </p:nvSpPr>
        <p:spPr>
          <a:xfrm>
            <a:off x="15468600" y="32689800"/>
            <a:ext cx="8927432" cy="5324535"/>
          </a:xfrm>
          <a:prstGeom prst="rect">
            <a:avLst/>
          </a:prstGeom>
          <a:noFill/>
        </p:spPr>
        <p:txBody>
          <a:bodyPr wrap="square" rtlCol="0">
            <a:spAutoFit/>
          </a:bodyPr>
          <a:lstStyle/>
          <a:p>
            <a:pPr>
              <a:buFont typeface="Arial"/>
              <a:buChar char="•"/>
            </a:pPr>
            <a:r>
              <a:rPr lang="en-US" sz="4000" b="1" dirty="0" smtClean="0"/>
              <a:t>Safety</a:t>
            </a:r>
          </a:p>
          <a:p>
            <a:pPr lvl="1">
              <a:buFont typeface="Arial"/>
              <a:buChar char="•"/>
            </a:pPr>
            <a:r>
              <a:rPr lang="en-US" sz="3000" dirty="0" smtClean="0"/>
              <a:t>No sharp corners or edges </a:t>
            </a:r>
          </a:p>
          <a:p>
            <a:pPr>
              <a:buFont typeface="Arial"/>
              <a:buChar char="•"/>
            </a:pPr>
            <a:r>
              <a:rPr lang="en-US" sz="4000" b="1" dirty="0" smtClean="0"/>
              <a:t>Efficiency </a:t>
            </a:r>
          </a:p>
          <a:p>
            <a:pPr lvl="1">
              <a:buFont typeface="Arial"/>
              <a:buChar char="•"/>
            </a:pPr>
            <a:r>
              <a:rPr lang="en-US" sz="3000" dirty="0" smtClean="0"/>
              <a:t>Saves time over manual focus</a:t>
            </a:r>
          </a:p>
          <a:p>
            <a:pPr>
              <a:buFont typeface="Arial"/>
              <a:buChar char="•"/>
            </a:pPr>
            <a:r>
              <a:rPr lang="en-US" sz="4000" b="1" dirty="0" smtClean="0"/>
              <a:t>Ease of use</a:t>
            </a:r>
            <a:endParaRPr lang="en-US" sz="4000" dirty="0" smtClean="0"/>
          </a:p>
          <a:p>
            <a:pPr lvl="1">
              <a:buFont typeface="Arial"/>
              <a:buChar char="•"/>
            </a:pPr>
            <a:r>
              <a:rPr lang="en-US" sz="3000" dirty="0" smtClean="0"/>
              <a:t>Simple controls </a:t>
            </a:r>
          </a:p>
          <a:p>
            <a:pPr lvl="1">
              <a:buFont typeface="Arial"/>
              <a:buChar char="•"/>
            </a:pPr>
            <a:r>
              <a:rPr lang="en-US" sz="3000" dirty="0" smtClean="0"/>
              <a:t>Easy setup/takedown </a:t>
            </a:r>
          </a:p>
          <a:p>
            <a:pPr lvl="1">
              <a:buFont typeface="Arial"/>
              <a:buChar char="•"/>
            </a:pPr>
            <a:r>
              <a:rPr lang="en-US" sz="3000" dirty="0" smtClean="0"/>
              <a:t>LED indicator ensures proper function</a:t>
            </a:r>
          </a:p>
          <a:p>
            <a:pPr>
              <a:buFont typeface="Arial"/>
              <a:buChar char="•"/>
            </a:pPr>
            <a:r>
              <a:rPr lang="en-US" sz="4000" b="1" dirty="0" smtClean="0"/>
              <a:t>Performance</a:t>
            </a:r>
          </a:p>
          <a:p>
            <a:pPr lvl="1">
              <a:buFont typeface="Arial"/>
              <a:buChar char="•"/>
            </a:pPr>
            <a:r>
              <a:rPr lang="en-US" sz="3000" dirty="0" smtClean="0"/>
              <a:t>Minimal lag time of focus</a:t>
            </a:r>
          </a:p>
        </p:txBody>
      </p:sp>
      <p:sp>
        <p:nvSpPr>
          <p:cNvPr id="32" name="Text Box 1754"/>
          <p:cNvSpPr txBox="1">
            <a:spLocks noChangeArrowheads="1"/>
          </p:cNvSpPr>
          <p:nvPr/>
        </p:nvSpPr>
        <p:spPr bwMode="auto">
          <a:xfrm>
            <a:off x="30861000" y="33147000"/>
            <a:ext cx="13106400" cy="1422400"/>
          </a:xfrm>
          <a:prstGeom prst="rect">
            <a:avLst/>
          </a:prstGeom>
          <a:solidFill>
            <a:srgbClr val="BD0039"/>
          </a:solidFill>
          <a:ln w="9525">
            <a:noFill/>
            <a:miter lim="800000"/>
            <a:headEnd/>
            <a:tailEnd/>
          </a:ln>
          <a:effectLst/>
        </p:spPr>
        <p:txBody>
          <a:bodyPr lIns="101818" tIns="50910" rIns="101818" bIns="50910"/>
          <a:lstStyle/>
          <a:p>
            <a:pPr algn="ctr" defTabSz="1017588">
              <a:spcBef>
                <a:spcPct val="50000"/>
              </a:spcBef>
              <a:defRPr/>
            </a:pPr>
            <a:r>
              <a:rPr lang="en-US" altLang="en-US" sz="7400" b="1" dirty="0" smtClean="0">
                <a:solidFill>
                  <a:schemeClr val="bg1"/>
                </a:solidFill>
                <a:effectLst>
                  <a:outerShdw blurRad="38100" dist="38100" dir="2700000" algn="tl">
                    <a:srgbClr val="000000"/>
                  </a:outerShdw>
                </a:effectLst>
              </a:rPr>
              <a:t>References</a:t>
            </a:r>
            <a:endParaRPr lang="en-US" altLang="en-US" sz="7400" b="1" dirty="0">
              <a:solidFill>
                <a:schemeClr val="bg1"/>
              </a:solidFill>
              <a:effectLst>
                <a:outerShdw blurRad="38100" dist="38100" dir="2700000" algn="tl">
                  <a:srgbClr val="000000"/>
                </a:outerShdw>
              </a:effectLst>
            </a:endParaRPr>
          </a:p>
        </p:txBody>
      </p:sp>
      <p:sp>
        <p:nvSpPr>
          <p:cNvPr id="39" name="TextBox 38"/>
          <p:cNvSpPr txBox="1"/>
          <p:nvPr/>
        </p:nvSpPr>
        <p:spPr>
          <a:xfrm>
            <a:off x="33299400" y="35509200"/>
            <a:ext cx="11125200" cy="461665"/>
          </a:xfrm>
          <a:prstGeom prst="rect">
            <a:avLst/>
          </a:prstGeom>
          <a:noFill/>
        </p:spPr>
        <p:txBody>
          <a:bodyPr wrap="square" rtlCol="0">
            <a:spAutoFit/>
          </a:bodyPr>
          <a:lstStyle/>
          <a:p>
            <a:endParaRPr lang="en-US" dirty="0"/>
          </a:p>
        </p:txBody>
      </p:sp>
      <p:pic>
        <p:nvPicPr>
          <p:cNvPr id="40" name="Picture 2"/>
          <p:cNvPicPr>
            <a:picLocks noChangeAspect="1" noChangeArrowheads="1"/>
          </p:cNvPicPr>
          <p:nvPr/>
        </p:nvPicPr>
        <p:blipFill>
          <a:blip r:embed="rId4" cstate="print"/>
          <a:srcRect/>
          <a:stretch>
            <a:fillRect/>
          </a:stretch>
        </p:blipFill>
        <p:spPr bwMode="auto">
          <a:xfrm>
            <a:off x="3429000" y="14935200"/>
            <a:ext cx="6911728" cy="5181600"/>
          </a:xfrm>
          <a:prstGeom prst="rect">
            <a:avLst/>
          </a:prstGeom>
          <a:noFill/>
          <a:ln w="9525">
            <a:noFill/>
            <a:miter lim="800000"/>
            <a:headEnd/>
            <a:tailEnd/>
          </a:ln>
        </p:spPr>
      </p:pic>
      <p:pic>
        <p:nvPicPr>
          <p:cNvPr id="41" name="Picture 40" descr="gp2d12.jpg"/>
          <p:cNvPicPr>
            <a:picLocks noChangeAspect="1"/>
          </p:cNvPicPr>
          <p:nvPr/>
        </p:nvPicPr>
        <p:blipFill>
          <a:blip r:embed="rId5" cstate="print">
            <a:clrChange>
              <a:clrFrom>
                <a:srgbClr val="FFFFFF"/>
              </a:clrFrom>
              <a:clrTo>
                <a:srgbClr val="FFFFFF">
                  <a:alpha val="0"/>
                </a:srgbClr>
              </a:clrTo>
            </a:clrChange>
          </a:blip>
          <a:stretch>
            <a:fillRect/>
          </a:stretch>
        </p:blipFill>
        <p:spPr>
          <a:xfrm>
            <a:off x="21107400" y="17449800"/>
            <a:ext cx="8128000" cy="6096000"/>
          </a:xfrm>
          <a:prstGeom prst="rect">
            <a:avLst/>
          </a:prstGeom>
        </p:spPr>
      </p:pic>
      <p:sp>
        <p:nvSpPr>
          <p:cNvPr id="35" name="TextBox 34"/>
          <p:cNvSpPr txBox="1"/>
          <p:nvPr/>
        </p:nvSpPr>
        <p:spPr>
          <a:xfrm>
            <a:off x="2819400" y="20650200"/>
            <a:ext cx="8763000" cy="954107"/>
          </a:xfrm>
          <a:prstGeom prst="rect">
            <a:avLst/>
          </a:prstGeom>
          <a:noFill/>
        </p:spPr>
        <p:txBody>
          <a:bodyPr wrap="square" rtlCol="0">
            <a:spAutoFit/>
          </a:bodyPr>
          <a:lstStyle/>
          <a:p>
            <a:r>
              <a:rPr lang="en-US" sz="2800" b="1" dirty="0" smtClean="0"/>
              <a:t>Figure 1 (abov</a:t>
            </a:r>
            <a:r>
              <a:rPr lang="en-US" sz="2800" dirty="0" smtClean="0"/>
              <a:t>e)- A surgeon observing a surgical cavity with an operating microscope. </a:t>
            </a:r>
            <a:r>
              <a:rPr lang="en-US" sz="1800" dirty="0" smtClean="0"/>
              <a:t>(</a:t>
            </a:r>
            <a:r>
              <a:rPr lang="en-US" sz="1800" dirty="0" smtClean="0">
                <a:cs typeface="Arial" charset="0"/>
              </a:rPr>
              <a:t>http://</a:t>
            </a:r>
            <a:r>
              <a:rPr lang="en-US" sz="1800" dirty="0" err="1" smtClean="0"/>
              <a:t>www.crim.ncsu.edu</a:t>
            </a:r>
            <a:r>
              <a:rPr lang="en-US" sz="1800" dirty="0" smtClean="0"/>
              <a:t>)</a:t>
            </a:r>
            <a:endParaRPr lang="en-US" sz="1800" dirty="0"/>
          </a:p>
        </p:txBody>
      </p:sp>
      <p:sp>
        <p:nvSpPr>
          <p:cNvPr id="43" name="TextBox 42"/>
          <p:cNvSpPr txBox="1"/>
          <p:nvPr/>
        </p:nvSpPr>
        <p:spPr>
          <a:xfrm>
            <a:off x="38023800" y="14249400"/>
            <a:ext cx="5943600" cy="2677656"/>
          </a:xfrm>
          <a:custGeom>
            <a:avLst/>
            <a:gdLst>
              <a:gd name="connsiteX0" fmla="*/ 0 w 5181600"/>
              <a:gd name="connsiteY0" fmla="*/ 0 h 3539431"/>
              <a:gd name="connsiteX1" fmla="*/ 5181600 w 5181600"/>
              <a:gd name="connsiteY1" fmla="*/ 0 h 3539431"/>
              <a:gd name="connsiteX2" fmla="*/ 5181600 w 5181600"/>
              <a:gd name="connsiteY2" fmla="*/ 3539431 h 3539431"/>
              <a:gd name="connsiteX3" fmla="*/ 0 w 5181600"/>
              <a:gd name="connsiteY3" fmla="*/ 3539431 h 3539431"/>
              <a:gd name="connsiteX4" fmla="*/ 0 w 5181600"/>
              <a:gd name="connsiteY4" fmla="*/ 0 h 353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1600" h="3539431">
                <a:moveTo>
                  <a:pt x="0" y="0"/>
                </a:moveTo>
                <a:lnTo>
                  <a:pt x="5181600" y="0"/>
                </a:lnTo>
                <a:lnTo>
                  <a:pt x="5181600" y="3539431"/>
                </a:lnTo>
                <a:lnTo>
                  <a:pt x="0" y="3539431"/>
                </a:lnTo>
                <a:lnTo>
                  <a:pt x="0" y="0"/>
                </a:lnTo>
                <a:close/>
              </a:path>
            </a:pathLst>
          </a:custGeom>
          <a:noFill/>
        </p:spPr>
        <p:txBody>
          <a:bodyPr wrap="square" rtlCol="0">
            <a:spAutoFit/>
          </a:bodyPr>
          <a:lstStyle/>
          <a:p>
            <a:pPr algn="just"/>
            <a:r>
              <a:rPr lang="en-US" sz="2800" b="1" dirty="0" smtClean="0"/>
              <a:t>Figure 5 (left)- </a:t>
            </a:r>
            <a:r>
              <a:rPr lang="en-US" sz="2800" dirty="0" smtClean="0"/>
              <a:t> The disk mounted on the surgical aspirator. This disk is used to reflect infrared LED rays emitted from our sensor back to the sensing device. Knowledge of its geometry is used to determine the location of the tip. </a:t>
            </a:r>
            <a:endParaRPr lang="en-US" sz="2800" b="1" dirty="0"/>
          </a:p>
        </p:txBody>
      </p:sp>
      <p:pic>
        <p:nvPicPr>
          <p:cNvPr id="44" name="Picture 43"/>
          <p:cNvPicPr>
            <a:picLocks noChangeAspect="1"/>
          </p:cNvPicPr>
          <p:nvPr/>
        </p:nvPicPr>
        <p:blipFill>
          <a:blip r:embed="rId6" cstate="print"/>
          <a:srcRect l="4112" r="3364"/>
          <a:stretch>
            <a:fillRect/>
          </a:stretch>
        </p:blipFill>
        <p:spPr>
          <a:xfrm>
            <a:off x="37414200" y="8305800"/>
            <a:ext cx="6553200" cy="4953000"/>
          </a:xfrm>
          <a:prstGeom prst="rect">
            <a:avLst/>
          </a:prstGeom>
        </p:spPr>
      </p:pic>
      <p:pic>
        <p:nvPicPr>
          <p:cNvPr id="46" name="Picture 45"/>
          <p:cNvPicPr>
            <a:picLocks noChangeAspect="1"/>
          </p:cNvPicPr>
          <p:nvPr/>
        </p:nvPicPr>
        <p:blipFill>
          <a:blip r:embed="rId7" cstate="print"/>
          <a:stretch>
            <a:fillRect/>
          </a:stretch>
        </p:blipFill>
        <p:spPr>
          <a:xfrm>
            <a:off x="38100000" y="18288000"/>
            <a:ext cx="5867400" cy="5410200"/>
          </a:xfrm>
          <a:prstGeom prst="rect">
            <a:avLst/>
          </a:prstGeom>
        </p:spPr>
      </p:pic>
      <p:sp>
        <p:nvSpPr>
          <p:cNvPr id="47" name="TextBox 46"/>
          <p:cNvSpPr txBox="1"/>
          <p:nvPr/>
        </p:nvSpPr>
        <p:spPr>
          <a:xfrm rot="10800000" flipV="1">
            <a:off x="31013400" y="34899600"/>
            <a:ext cx="11491288" cy="2677656"/>
          </a:xfrm>
          <a:prstGeom prst="rect">
            <a:avLst/>
          </a:prstGeom>
          <a:noFill/>
        </p:spPr>
        <p:txBody>
          <a:bodyPr wrap="square" rtlCol="0">
            <a:spAutoFit/>
          </a:bodyPr>
          <a:lstStyle/>
          <a:p>
            <a:pPr marL="457200" indent="-457200"/>
            <a:r>
              <a:rPr lang="en-US" dirty="0" smtClean="0"/>
              <a:t>1. Price, J. H., &amp; Gough, D. A. (1994). Comparison of phase-contrast and fluorescence digital autofocus for scanning microscopy.</a:t>
            </a:r>
            <a:r>
              <a:rPr lang="en-US" i="1" dirty="0" smtClean="0"/>
              <a:t> </a:t>
            </a:r>
            <a:r>
              <a:rPr lang="en-US" i="1" dirty="0" err="1" smtClean="0"/>
              <a:t>Cytometry</a:t>
            </a:r>
            <a:r>
              <a:rPr lang="en-US" i="1" dirty="0" smtClean="0"/>
              <a:t>, 16(4), 283-297.</a:t>
            </a:r>
            <a:endParaRPr lang="en-US" dirty="0" smtClean="0"/>
          </a:p>
          <a:p>
            <a:pPr marL="457200" indent="-457200"/>
            <a:r>
              <a:rPr lang="en-US" dirty="0" smtClean="0"/>
              <a:t>2. </a:t>
            </a:r>
            <a:r>
              <a:rPr lang="en-US" dirty="0" err="1" smtClean="0"/>
              <a:t>Uluç</a:t>
            </a:r>
            <a:r>
              <a:rPr lang="en-US" dirty="0" smtClean="0"/>
              <a:t>, K. M. D., </a:t>
            </a:r>
            <a:r>
              <a:rPr lang="en-US" dirty="0" err="1" smtClean="0"/>
              <a:t>Kujoth</a:t>
            </a:r>
            <a:r>
              <a:rPr lang="en-US" dirty="0" smtClean="0"/>
              <a:t>, G. C. P. D., &amp; </a:t>
            </a:r>
            <a:r>
              <a:rPr lang="en-US" dirty="0" err="1" smtClean="0"/>
              <a:t>BaşKaya</a:t>
            </a:r>
            <a:r>
              <a:rPr lang="en-US" dirty="0" smtClean="0"/>
              <a:t>, M. K. M. D. (2009). Operating microscopes: Past, present, and future.</a:t>
            </a:r>
            <a:r>
              <a:rPr lang="en-US" i="1" dirty="0" smtClean="0"/>
              <a:t> </a:t>
            </a:r>
            <a:r>
              <a:rPr lang="en-US" i="1" dirty="0" err="1" smtClean="0"/>
              <a:t>Nuerosurgical</a:t>
            </a:r>
            <a:r>
              <a:rPr lang="en-US" i="1" dirty="0" smtClean="0"/>
              <a:t> Focus, 27(3), E4.</a:t>
            </a:r>
          </a:p>
          <a:p>
            <a:pPr marL="457200" indent="-457200"/>
            <a:r>
              <a:rPr lang="en-US" dirty="0" smtClean="0"/>
              <a:t>3. Almeida, L., </a:t>
            </a:r>
            <a:r>
              <a:rPr lang="en-US" dirty="0" err="1" smtClean="0"/>
              <a:t>Azevedo</a:t>
            </a:r>
            <a:r>
              <a:rPr lang="en-US" dirty="0" smtClean="0"/>
              <a:t>, J., Cunha, B., Fonseca, P., Lau, N., &amp; Pereira, A. (2006). Micro-          ratio robotics contest: Technical problems and solutions.</a:t>
            </a:r>
          </a:p>
          <a:p>
            <a:pPr marL="457200" indent="-457200"/>
            <a:endParaRPr lang="en-US" dirty="0"/>
          </a:p>
        </p:txBody>
      </p:sp>
      <p:pic>
        <p:nvPicPr>
          <p:cNvPr id="48" name="Picture 47"/>
          <p:cNvPicPr>
            <a:picLocks noChangeAspect="1"/>
          </p:cNvPicPr>
          <p:nvPr/>
        </p:nvPicPr>
        <p:blipFill>
          <a:blip r:embed="rId8" cstate="print"/>
          <a:stretch>
            <a:fillRect/>
          </a:stretch>
        </p:blipFill>
        <p:spPr>
          <a:xfrm>
            <a:off x="30708600" y="13411200"/>
            <a:ext cx="6705600" cy="4800600"/>
          </a:xfrm>
          <a:prstGeom prst="rect">
            <a:avLst/>
          </a:prstGeom>
        </p:spPr>
      </p:pic>
      <p:sp>
        <p:nvSpPr>
          <p:cNvPr id="49" name="Text Box 1751"/>
          <p:cNvSpPr txBox="1">
            <a:spLocks noChangeArrowheads="1"/>
          </p:cNvSpPr>
          <p:nvPr/>
        </p:nvSpPr>
        <p:spPr bwMode="auto">
          <a:xfrm>
            <a:off x="1447800" y="6400800"/>
            <a:ext cx="11574462" cy="1422400"/>
          </a:xfrm>
          <a:prstGeom prst="rect">
            <a:avLst/>
          </a:prstGeom>
          <a:solidFill>
            <a:srgbClr val="BD0039"/>
          </a:solidFill>
          <a:ln w="9525">
            <a:noFill/>
            <a:miter lim="800000"/>
            <a:headEnd/>
            <a:tailEnd/>
          </a:ln>
          <a:effectLst/>
        </p:spPr>
        <p:txBody>
          <a:bodyPr lIns="101818" tIns="50910" rIns="101818" bIns="50910"/>
          <a:lstStyle/>
          <a:p>
            <a:pPr algn="ctr" defTabSz="1017588">
              <a:spcBef>
                <a:spcPct val="50000"/>
              </a:spcBef>
              <a:defRPr/>
            </a:pPr>
            <a:r>
              <a:rPr lang="en-US" altLang="en-US" sz="7400" b="1" dirty="0" smtClean="0">
                <a:solidFill>
                  <a:schemeClr val="bg1"/>
                </a:solidFill>
                <a:effectLst>
                  <a:outerShdw blurRad="38100" dist="38100" dir="2700000" algn="tl">
                    <a:srgbClr val="000000"/>
                  </a:outerShdw>
                </a:effectLst>
              </a:rPr>
              <a:t>Abstract</a:t>
            </a:r>
          </a:p>
          <a:p>
            <a:pPr algn="ctr" defTabSz="1017588">
              <a:spcBef>
                <a:spcPct val="50000"/>
              </a:spcBef>
              <a:defRPr/>
            </a:pPr>
            <a:endParaRPr lang="en-US" altLang="en-US" sz="7400" b="1" dirty="0">
              <a:solidFill>
                <a:schemeClr val="bg1"/>
              </a:solidFill>
              <a:effectLst>
                <a:outerShdw blurRad="38100" dist="38100" dir="2700000" algn="tl">
                  <a:srgbClr val="000000"/>
                </a:outerShdw>
              </a:effectLst>
            </a:endParaRPr>
          </a:p>
        </p:txBody>
      </p:sp>
      <p:sp>
        <p:nvSpPr>
          <p:cNvPr id="50" name="TextBox 49"/>
          <p:cNvSpPr txBox="1"/>
          <p:nvPr/>
        </p:nvSpPr>
        <p:spPr>
          <a:xfrm>
            <a:off x="1371600" y="7924800"/>
            <a:ext cx="11658600" cy="7140416"/>
          </a:xfrm>
          <a:prstGeom prst="rect">
            <a:avLst/>
          </a:prstGeom>
          <a:noFill/>
        </p:spPr>
        <p:txBody>
          <a:bodyPr wrap="square" rtlCol="0">
            <a:spAutoFit/>
          </a:bodyPr>
          <a:lstStyle/>
          <a:p>
            <a:pPr algn="just"/>
            <a:r>
              <a:rPr lang="en-US" sz="2800" b="1" dirty="0" smtClean="0"/>
              <a:t>Current autofocus mechanisms in neurosurgical microscopes are ineffective during surgical procedures.  As a result, our client, Dr. Joshua </a:t>
            </a:r>
            <a:r>
              <a:rPr lang="en-US" sz="2800" b="1" dirty="0" err="1" smtClean="0"/>
              <a:t>Medow</a:t>
            </a:r>
            <a:r>
              <a:rPr lang="en-US" sz="2800" b="1" dirty="0" smtClean="0"/>
              <a:t>, prompted us to engineer a device capable of tracking and focusing a surgical microscope to the tip of a neurosurgical instrument. </a:t>
            </a:r>
          </a:p>
          <a:p>
            <a:pPr algn="just" defTabSz="1106488">
              <a:spcBef>
                <a:spcPct val="50000"/>
              </a:spcBef>
            </a:pPr>
            <a:r>
              <a:rPr lang="en-US" sz="2800" b="1" dirty="0" smtClean="0"/>
              <a:t>To accomplish this task, we fabricated an apparatus that focuses a compound microscope to the tip of a surgical aspirator as its depth from the lens varies.</a:t>
            </a:r>
            <a:r>
              <a:rPr lang="en-US" sz="2800" b="1" dirty="0" smtClean="0">
                <a:cs typeface="Times New Roman" pitchFamily="18" charset="0"/>
              </a:rPr>
              <a:t>  Our final design uses an infrared sensor to detect the position of the aspirator. This position data is relayed to a microcontroller, which outputs corresponding signals to a stepper motor, mounted to the microscope, to adjust the focus to the desired depth. </a:t>
            </a:r>
          </a:p>
          <a:p>
            <a:pPr algn="just"/>
            <a:endParaRPr lang="en-US" dirty="0" smtClean="0"/>
          </a:p>
          <a:p>
            <a:pPr algn="just"/>
            <a:r>
              <a:rPr lang="en-US" sz="2800" b="1" dirty="0" smtClean="0"/>
              <a:t>The final design was tested by changing the distance read by the sensor, documenting the changes output by the sensor and comparing them to the actual distance change enacted by the system. The testing showed that the average change from expected to actual change of microscope depth was 0.163 cm with a standard deviation of 0.093. </a:t>
            </a:r>
          </a:p>
        </p:txBody>
      </p:sp>
      <p:sp>
        <p:nvSpPr>
          <p:cNvPr id="52" name="TextBox 51"/>
          <p:cNvSpPr txBox="1"/>
          <p:nvPr/>
        </p:nvSpPr>
        <p:spPr>
          <a:xfrm>
            <a:off x="15468600" y="14935200"/>
            <a:ext cx="13182600" cy="3970318"/>
          </a:xfrm>
          <a:prstGeom prst="rect">
            <a:avLst/>
          </a:prstGeom>
          <a:noFill/>
        </p:spPr>
        <p:txBody>
          <a:bodyPr wrap="square" rtlCol="0">
            <a:spAutoFit/>
          </a:bodyPr>
          <a:lstStyle/>
          <a:p>
            <a:pPr algn="just"/>
            <a:r>
              <a:rPr lang="en-US" sz="2800" b="1" dirty="0" smtClean="0"/>
              <a:t>Figure 2 (above)- </a:t>
            </a:r>
            <a:r>
              <a:rPr lang="en-US" sz="2800" dirty="0" smtClean="0"/>
              <a:t>The final design uses a Sharp GP2D12 infrared distance sensor to determine the instrument’s position. The infrared sensor outputs a corresponding voltage to an </a:t>
            </a:r>
            <a:r>
              <a:rPr lang="en-US" sz="2800" dirty="0" err="1" smtClean="0"/>
              <a:t>Arduino</a:t>
            </a:r>
            <a:r>
              <a:rPr lang="en-US" sz="2800" dirty="0" smtClean="0"/>
              <a:t> microcontroller.</a:t>
            </a:r>
            <a:r>
              <a:rPr lang="en-US" sz="2800" baseline="30000" dirty="0" smtClean="0"/>
              <a:t>[3]</a:t>
            </a:r>
            <a:r>
              <a:rPr lang="en-US" sz="2800" dirty="0" smtClean="0"/>
              <a:t> A program stored on the microcontroller returns the distance between the sensor and disk based on varying voltage inputs. The distance is used to output the necessary signal to a L293D chip, which amplifies the current to power a </a:t>
            </a:r>
            <a:r>
              <a:rPr lang="en-US" sz="2800" dirty="0" err="1" smtClean="0"/>
              <a:t>Vexta</a:t>
            </a:r>
            <a:r>
              <a:rPr lang="en-US" sz="2800" dirty="0" smtClean="0"/>
              <a:t> stepper motor. This stepper motor is then signaled to adjust the microscope focus knob. This direct method of focus adjustment will be applicable to any microscope that utilizes knob focusing with simple hardware (motor and mounting) changes necessary for implementation into a neurosurgical microscope. </a:t>
            </a:r>
          </a:p>
        </p:txBody>
      </p:sp>
      <p:pic>
        <p:nvPicPr>
          <p:cNvPr id="53" name="Picture 52"/>
          <p:cNvPicPr>
            <a:picLocks noChangeAspect="1"/>
          </p:cNvPicPr>
          <p:nvPr/>
        </p:nvPicPr>
        <p:blipFill>
          <a:blip r:embed="rId9" cstate="print"/>
          <a:stretch>
            <a:fillRect/>
          </a:stretch>
        </p:blipFill>
        <p:spPr>
          <a:xfrm>
            <a:off x="17907000" y="8229600"/>
            <a:ext cx="8458200" cy="6515100"/>
          </a:xfrm>
          <a:prstGeom prst="rect">
            <a:avLst/>
          </a:prstGeom>
        </p:spPr>
      </p:pic>
      <p:sp>
        <p:nvSpPr>
          <p:cNvPr id="54" name="TextBox 53"/>
          <p:cNvSpPr txBox="1"/>
          <p:nvPr/>
        </p:nvSpPr>
        <p:spPr>
          <a:xfrm>
            <a:off x="26900909" y="27671854"/>
            <a:ext cx="184666" cy="461665"/>
          </a:xfrm>
          <a:prstGeom prst="rect">
            <a:avLst/>
          </a:prstGeom>
          <a:noFill/>
        </p:spPr>
        <p:txBody>
          <a:bodyPr wrap="none" rtlCol="0">
            <a:spAutoFit/>
          </a:bodyPr>
          <a:lstStyle/>
          <a:p>
            <a:endParaRPr lang="en-US" dirty="0"/>
          </a:p>
        </p:txBody>
      </p:sp>
      <p:sp>
        <p:nvSpPr>
          <p:cNvPr id="55" name="TextBox 54"/>
          <p:cNvSpPr txBox="1"/>
          <p:nvPr/>
        </p:nvSpPr>
        <p:spPr>
          <a:xfrm>
            <a:off x="27555152" y="28095206"/>
            <a:ext cx="184666" cy="461665"/>
          </a:xfrm>
          <a:prstGeom prst="rect">
            <a:avLst/>
          </a:prstGeom>
          <a:noFill/>
        </p:spPr>
        <p:txBody>
          <a:bodyPr wrap="none" rtlCol="0">
            <a:spAutoFit/>
          </a:bodyPr>
          <a:lstStyle/>
          <a:p>
            <a:endParaRPr lang="en-US"/>
          </a:p>
        </p:txBody>
      </p:sp>
      <p:sp>
        <p:nvSpPr>
          <p:cNvPr id="45" name="TextBox 44"/>
          <p:cNvSpPr txBox="1"/>
          <p:nvPr/>
        </p:nvSpPr>
        <p:spPr>
          <a:xfrm>
            <a:off x="25679400" y="24460200"/>
            <a:ext cx="3581400" cy="6370974"/>
          </a:xfrm>
          <a:prstGeom prst="rect">
            <a:avLst/>
          </a:prstGeom>
          <a:noFill/>
        </p:spPr>
        <p:txBody>
          <a:bodyPr wrap="square" rtlCol="0">
            <a:spAutoFit/>
          </a:bodyPr>
          <a:lstStyle/>
          <a:p>
            <a:r>
              <a:rPr lang="en-US" b="1" dirty="0" smtClean="0"/>
              <a:t>Chart 1 (left)-</a:t>
            </a:r>
            <a:r>
              <a:rPr lang="en-US" dirty="0" smtClean="0"/>
              <a:t> The</a:t>
            </a:r>
            <a:r>
              <a:rPr lang="en-US" b="1" dirty="0" smtClean="0"/>
              <a:t> </a:t>
            </a:r>
            <a:r>
              <a:rPr lang="en-US" dirty="0" smtClean="0"/>
              <a:t>graph displays the distance read by the sensor vs. the actual distance the lens of the microscope is moved by our stepper motor. As seen by the close proximity of the curves, our design moves consistently and accurately as the sensor reading changes. The testing showed that the average change from expected to actual change of microscope depth was 0.163 cm with a standard deviation of 0.093</a:t>
            </a:r>
          </a:p>
        </p:txBody>
      </p:sp>
      <p:pic>
        <p:nvPicPr>
          <p:cNvPr id="51" name="Picture 50" descr="BMEGRAPH.png"/>
          <p:cNvPicPr>
            <a:picLocks noChangeAspect="1"/>
          </p:cNvPicPr>
          <p:nvPr/>
        </p:nvPicPr>
        <p:blipFill>
          <a:blip r:embed="rId10" cstate="print"/>
          <a:stretch>
            <a:fillRect/>
          </a:stretch>
        </p:blipFill>
        <p:spPr>
          <a:xfrm>
            <a:off x="15468600" y="24231600"/>
            <a:ext cx="9946430" cy="65532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Cookie:Microsoft Office 98:Templates:Blank Presentation</Template>
  <TotalTime>8579</TotalTime>
  <Words>1040</Words>
  <Application>Microsoft Office PowerPoint</Application>
  <PresentationFormat>Custom</PresentationFormat>
  <Paragraphs>63</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Blank Presentation</vt:lpstr>
      <vt:lpstr>Slide 1</vt:lpstr>
    </vt:vector>
  </TitlesOfParts>
  <Company>University of Wisconsin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MR Angio</dc:creator>
  <cp:lastModifiedBy> </cp:lastModifiedBy>
  <cp:revision>392</cp:revision>
  <cp:lastPrinted>2000-04-10T14:42:29Z</cp:lastPrinted>
  <dcterms:created xsi:type="dcterms:W3CDTF">2009-12-03T10:02:20Z</dcterms:created>
  <dcterms:modified xsi:type="dcterms:W3CDTF">2009-12-08T23:22:34Z</dcterms:modified>
</cp:coreProperties>
</file>