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75" r:id="rId3"/>
    <p:sldId id="276" r:id="rId4"/>
    <p:sldId id="277" r:id="rId5"/>
    <p:sldId id="271" r:id="rId6"/>
    <p:sldId id="280" r:id="rId7"/>
    <p:sldId id="281" r:id="rId8"/>
    <p:sldId id="279" r:id="rId9"/>
    <p:sldId id="265" r:id="rId10"/>
    <p:sldId id="266" r:id="rId11"/>
    <p:sldId id="267" r:id="rId12"/>
    <p:sldId id="268" r:id="rId13"/>
    <p:sldId id="257" r:id="rId14"/>
    <p:sldId id="258" r:id="rId15"/>
    <p:sldId id="259" r:id="rId16"/>
    <p:sldId id="270" r:id="rId17"/>
    <p:sldId id="269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58" autoAdjust="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CE54B-F0E5-466F-B970-4BFEAF8D6B6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2B3A7-9814-41EE-ABBF-44B39F502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247D8-B9F6-4279-8284-7755084C36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3A7-9814-41EE-ABBF-44B39F5029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6C66D-BE8E-4C87-8DC1-4200C34A7D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895CBB-8AEA-4C42-A615-AEAB3CE48934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1EEB8E-CFC1-4768-B253-CE73529FB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By: Mason </a:t>
            </a:r>
            <a:r>
              <a:rPr lang="en-US" sz="1800" dirty="0" err="1" smtClean="0"/>
              <a:t>Jellings</a:t>
            </a:r>
            <a:r>
              <a:rPr lang="en-US" sz="1800" dirty="0" smtClean="0"/>
              <a:t>, Sarah Reichert, John </a:t>
            </a:r>
            <a:r>
              <a:rPr lang="en-US" sz="1800" dirty="0" err="1" smtClean="0"/>
              <a:t>Byce</a:t>
            </a:r>
            <a:r>
              <a:rPr lang="en-US" sz="1800" dirty="0" smtClean="0"/>
              <a:t>, and Justin Gearing </a:t>
            </a:r>
          </a:p>
          <a:p>
            <a:pPr algn="ctr"/>
            <a:r>
              <a:rPr lang="en-US" sz="1800" dirty="0" smtClean="0"/>
              <a:t>Advisor: Prof. Tom Yen</a:t>
            </a:r>
          </a:p>
          <a:p>
            <a:pPr algn="ctr"/>
            <a:r>
              <a:rPr lang="en-US" sz="1800" dirty="0" smtClean="0"/>
              <a:t>Client: Dr. Joshua </a:t>
            </a:r>
            <a:r>
              <a:rPr lang="en-US" sz="1800" smtClean="0"/>
              <a:t>Medow</a:t>
            </a:r>
            <a:endParaRPr lang="en-US" sz="1800" dirty="0" smtClean="0"/>
          </a:p>
          <a:p>
            <a:pPr algn="ctr"/>
            <a:endParaRPr lang="en-US" sz="1800" dirty="0" smtClean="0"/>
          </a:p>
          <a:p>
            <a:pPr algn="l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Instrument Controlled Microscopy for Neurosurgical Applications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Effect Sensor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4040188" cy="762000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24400" y="1371600"/>
            <a:ext cx="4041775" cy="762000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4800" y="2362200"/>
            <a:ext cx="4040188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No wires</a:t>
            </a:r>
          </a:p>
          <a:p>
            <a:r>
              <a:rPr lang="en-US" dirty="0" smtClean="0"/>
              <a:t>May be able to gain more information from a single sensor</a:t>
            </a:r>
          </a:p>
          <a:p>
            <a:r>
              <a:rPr lang="en-US" dirty="0" smtClean="0"/>
              <a:t>Little to no interference due to objects between magnet and sensor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Relatively short range</a:t>
            </a:r>
          </a:p>
          <a:p>
            <a:r>
              <a:rPr lang="en-US" dirty="0" smtClean="0"/>
              <a:t>Relatively heavy magnet mounted on instrument</a:t>
            </a:r>
          </a:p>
          <a:p>
            <a:r>
              <a:rPr lang="en-US" dirty="0" smtClean="0"/>
              <a:t>Identical </a:t>
            </a:r>
            <a:r>
              <a:rPr lang="az-Cyrl-AZ" dirty="0" smtClean="0"/>
              <a:t>Ѳ</a:t>
            </a:r>
            <a:r>
              <a:rPr lang="en-US" dirty="0" smtClean="0"/>
              <a:t> for several positions of the instrument</a:t>
            </a:r>
          </a:p>
          <a:p>
            <a:pPr lvl="1"/>
            <a:r>
              <a:rPr lang="en-US" dirty="0" smtClean="0"/>
              <a:t>Surgeon required to maintain a standardized instrument position while focusing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nd-holding-pe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962400"/>
            <a:ext cx="3362586" cy="2333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59436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24-515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189195">
            <a:off x="3635008" y="3336955"/>
            <a:ext cx="4875982" cy="37430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Infrared Sensor Design</a:t>
            </a:r>
            <a:endParaRPr lang="en-US" dirty="0"/>
          </a:p>
        </p:txBody>
      </p:sp>
      <p:pic>
        <p:nvPicPr>
          <p:cNvPr id="5" name="Picture 4" descr="pRS1C-2160475w3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460239">
            <a:off x="6771805" y="3584805"/>
            <a:ext cx="881063" cy="60014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962400" y="4724400"/>
            <a:ext cx="1094792" cy="382555"/>
          </a:xfrm>
          <a:custGeom>
            <a:avLst/>
            <a:gdLst>
              <a:gd name="connsiteX0" fmla="*/ 74645 w 150833"/>
              <a:gd name="connsiteY0" fmla="*/ 1555 h 189627"/>
              <a:gd name="connsiteX1" fmla="*/ 111968 w 150833"/>
              <a:gd name="connsiteY1" fmla="*/ 76200 h 189627"/>
              <a:gd name="connsiteX2" fmla="*/ 149290 w 150833"/>
              <a:gd name="connsiteY2" fmla="*/ 132184 h 189627"/>
              <a:gd name="connsiteX3" fmla="*/ 139959 w 150833"/>
              <a:gd name="connsiteY3" fmla="*/ 169506 h 189627"/>
              <a:gd name="connsiteX4" fmla="*/ 0 w 150833"/>
              <a:gd name="connsiteY4" fmla="*/ 169506 h 189627"/>
              <a:gd name="connsiteX5" fmla="*/ 9331 w 150833"/>
              <a:gd name="connsiteY5" fmla="*/ 141514 h 189627"/>
              <a:gd name="connsiteX6" fmla="*/ 27992 w 150833"/>
              <a:gd name="connsiteY6" fmla="*/ 113522 h 189627"/>
              <a:gd name="connsiteX7" fmla="*/ 37323 w 150833"/>
              <a:gd name="connsiteY7" fmla="*/ 66869 h 189627"/>
              <a:gd name="connsiteX8" fmla="*/ 74645 w 150833"/>
              <a:gd name="connsiteY8" fmla="*/ 1555 h 1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833" h="189627">
                <a:moveTo>
                  <a:pt x="74645" y="1555"/>
                </a:moveTo>
                <a:cubicBezTo>
                  <a:pt x="87086" y="3110"/>
                  <a:pt x="72881" y="24085"/>
                  <a:pt x="111968" y="76200"/>
                </a:cubicBezTo>
                <a:cubicBezTo>
                  <a:pt x="125425" y="94142"/>
                  <a:pt x="149290" y="132184"/>
                  <a:pt x="149290" y="132184"/>
                </a:cubicBezTo>
                <a:cubicBezTo>
                  <a:pt x="146180" y="144625"/>
                  <a:pt x="150833" y="162710"/>
                  <a:pt x="139959" y="169506"/>
                </a:cubicBezTo>
                <a:cubicBezTo>
                  <a:pt x="107766" y="189627"/>
                  <a:pt x="30401" y="173306"/>
                  <a:pt x="0" y="169506"/>
                </a:cubicBezTo>
                <a:cubicBezTo>
                  <a:pt x="3110" y="160175"/>
                  <a:pt x="4932" y="150311"/>
                  <a:pt x="9331" y="141514"/>
                </a:cubicBezTo>
                <a:cubicBezTo>
                  <a:pt x="14346" y="131484"/>
                  <a:pt x="24054" y="124022"/>
                  <a:pt x="27992" y="113522"/>
                </a:cubicBezTo>
                <a:cubicBezTo>
                  <a:pt x="33560" y="98673"/>
                  <a:pt x="33477" y="82254"/>
                  <a:pt x="37323" y="66869"/>
                </a:cubicBezTo>
                <a:cubicBezTo>
                  <a:pt x="47636" y="25615"/>
                  <a:pt x="62204" y="0"/>
                  <a:pt x="74645" y="15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wristband_hardstylesm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78269">
            <a:off x="6647537" y="4964029"/>
            <a:ext cx="2331669" cy="1865335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203233" y="4945224"/>
            <a:ext cx="634032" cy="858417"/>
          </a:xfrm>
          <a:custGeom>
            <a:avLst/>
            <a:gdLst>
              <a:gd name="connsiteX0" fmla="*/ 18661 w 634032"/>
              <a:gd name="connsiteY0" fmla="*/ 27992 h 858417"/>
              <a:gd name="connsiteX1" fmla="*/ 195943 w 634032"/>
              <a:gd name="connsiteY1" fmla="*/ 18662 h 858417"/>
              <a:gd name="connsiteX2" fmla="*/ 261257 w 634032"/>
              <a:gd name="connsiteY2" fmla="*/ 9331 h 858417"/>
              <a:gd name="connsiteX3" fmla="*/ 345232 w 634032"/>
              <a:gd name="connsiteY3" fmla="*/ 0 h 858417"/>
              <a:gd name="connsiteX4" fmla="*/ 438538 w 634032"/>
              <a:gd name="connsiteY4" fmla="*/ 9331 h 858417"/>
              <a:gd name="connsiteX5" fmla="*/ 466530 w 634032"/>
              <a:gd name="connsiteY5" fmla="*/ 18662 h 858417"/>
              <a:gd name="connsiteX6" fmla="*/ 475861 w 634032"/>
              <a:gd name="connsiteY6" fmla="*/ 83976 h 858417"/>
              <a:gd name="connsiteX7" fmla="*/ 494522 w 634032"/>
              <a:gd name="connsiteY7" fmla="*/ 111968 h 858417"/>
              <a:gd name="connsiteX8" fmla="*/ 503853 w 634032"/>
              <a:gd name="connsiteY8" fmla="*/ 139960 h 858417"/>
              <a:gd name="connsiteX9" fmla="*/ 531845 w 634032"/>
              <a:gd name="connsiteY9" fmla="*/ 195943 h 858417"/>
              <a:gd name="connsiteX10" fmla="*/ 541175 w 634032"/>
              <a:gd name="connsiteY10" fmla="*/ 270588 h 858417"/>
              <a:gd name="connsiteX11" fmla="*/ 550506 w 634032"/>
              <a:gd name="connsiteY11" fmla="*/ 307911 h 858417"/>
              <a:gd name="connsiteX12" fmla="*/ 569167 w 634032"/>
              <a:gd name="connsiteY12" fmla="*/ 382556 h 858417"/>
              <a:gd name="connsiteX13" fmla="*/ 587828 w 634032"/>
              <a:gd name="connsiteY13" fmla="*/ 531845 h 858417"/>
              <a:gd name="connsiteX14" fmla="*/ 597159 w 634032"/>
              <a:gd name="connsiteY14" fmla="*/ 559837 h 858417"/>
              <a:gd name="connsiteX15" fmla="*/ 587828 w 634032"/>
              <a:gd name="connsiteY15" fmla="*/ 597160 h 858417"/>
              <a:gd name="connsiteX16" fmla="*/ 606489 w 634032"/>
              <a:gd name="connsiteY16" fmla="*/ 690466 h 858417"/>
              <a:gd name="connsiteX17" fmla="*/ 597159 w 634032"/>
              <a:gd name="connsiteY17" fmla="*/ 774441 h 858417"/>
              <a:gd name="connsiteX18" fmla="*/ 522514 w 634032"/>
              <a:gd name="connsiteY18" fmla="*/ 783772 h 858417"/>
              <a:gd name="connsiteX19" fmla="*/ 391885 w 634032"/>
              <a:gd name="connsiteY19" fmla="*/ 802433 h 858417"/>
              <a:gd name="connsiteX20" fmla="*/ 335902 w 634032"/>
              <a:gd name="connsiteY20" fmla="*/ 821094 h 858417"/>
              <a:gd name="connsiteX21" fmla="*/ 289249 w 634032"/>
              <a:gd name="connsiteY21" fmla="*/ 849086 h 858417"/>
              <a:gd name="connsiteX22" fmla="*/ 186612 w 634032"/>
              <a:gd name="connsiteY22" fmla="*/ 858417 h 858417"/>
              <a:gd name="connsiteX23" fmla="*/ 167951 w 634032"/>
              <a:gd name="connsiteY23" fmla="*/ 830425 h 858417"/>
              <a:gd name="connsiteX24" fmla="*/ 149289 w 634032"/>
              <a:gd name="connsiteY24" fmla="*/ 671805 h 858417"/>
              <a:gd name="connsiteX25" fmla="*/ 121298 w 634032"/>
              <a:gd name="connsiteY25" fmla="*/ 569168 h 858417"/>
              <a:gd name="connsiteX26" fmla="*/ 111967 w 634032"/>
              <a:gd name="connsiteY26" fmla="*/ 541176 h 858417"/>
              <a:gd name="connsiteX27" fmla="*/ 74645 w 634032"/>
              <a:gd name="connsiteY27" fmla="*/ 485192 h 858417"/>
              <a:gd name="connsiteX28" fmla="*/ 55983 w 634032"/>
              <a:gd name="connsiteY28" fmla="*/ 429209 h 858417"/>
              <a:gd name="connsiteX29" fmla="*/ 46653 w 634032"/>
              <a:gd name="connsiteY29" fmla="*/ 345233 h 858417"/>
              <a:gd name="connsiteX30" fmla="*/ 37322 w 634032"/>
              <a:gd name="connsiteY30" fmla="*/ 242596 h 858417"/>
              <a:gd name="connsiteX31" fmla="*/ 0 w 634032"/>
              <a:gd name="connsiteY31" fmla="*/ 167952 h 858417"/>
              <a:gd name="connsiteX32" fmla="*/ 9330 w 634032"/>
              <a:gd name="connsiteY32" fmla="*/ 83976 h 8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4032" h="858417">
                <a:moveTo>
                  <a:pt x="18661" y="27992"/>
                </a:moveTo>
                <a:cubicBezTo>
                  <a:pt x="77755" y="24882"/>
                  <a:pt x="136942" y="23201"/>
                  <a:pt x="195943" y="18662"/>
                </a:cubicBezTo>
                <a:cubicBezTo>
                  <a:pt x="217871" y="16975"/>
                  <a:pt x="239434" y="12059"/>
                  <a:pt x="261257" y="9331"/>
                </a:cubicBezTo>
                <a:cubicBezTo>
                  <a:pt x="289203" y="5838"/>
                  <a:pt x="317240" y="3110"/>
                  <a:pt x="345232" y="0"/>
                </a:cubicBezTo>
                <a:cubicBezTo>
                  <a:pt x="376334" y="3110"/>
                  <a:pt x="407644" y="4578"/>
                  <a:pt x="438538" y="9331"/>
                </a:cubicBezTo>
                <a:cubicBezTo>
                  <a:pt x="448259" y="10827"/>
                  <a:pt x="462131" y="9865"/>
                  <a:pt x="466530" y="18662"/>
                </a:cubicBezTo>
                <a:cubicBezTo>
                  <a:pt x="476365" y="38333"/>
                  <a:pt x="469541" y="62911"/>
                  <a:pt x="475861" y="83976"/>
                </a:cubicBezTo>
                <a:cubicBezTo>
                  <a:pt x="479083" y="94717"/>
                  <a:pt x="489507" y="101938"/>
                  <a:pt x="494522" y="111968"/>
                </a:cubicBezTo>
                <a:cubicBezTo>
                  <a:pt x="498921" y="120765"/>
                  <a:pt x="499454" y="131163"/>
                  <a:pt x="503853" y="139960"/>
                </a:cubicBezTo>
                <a:cubicBezTo>
                  <a:pt x="540030" y="212313"/>
                  <a:pt x="508390" y="125584"/>
                  <a:pt x="531845" y="195943"/>
                </a:cubicBezTo>
                <a:cubicBezTo>
                  <a:pt x="534955" y="220825"/>
                  <a:pt x="537053" y="245854"/>
                  <a:pt x="541175" y="270588"/>
                </a:cubicBezTo>
                <a:cubicBezTo>
                  <a:pt x="543283" y="283237"/>
                  <a:pt x="547724" y="295392"/>
                  <a:pt x="550506" y="307911"/>
                </a:cubicBezTo>
                <a:cubicBezTo>
                  <a:pt x="565519" y="375471"/>
                  <a:pt x="552492" y="332534"/>
                  <a:pt x="569167" y="382556"/>
                </a:cubicBezTo>
                <a:cubicBezTo>
                  <a:pt x="572400" y="411650"/>
                  <a:pt x="581174" y="498573"/>
                  <a:pt x="587828" y="531845"/>
                </a:cubicBezTo>
                <a:cubicBezTo>
                  <a:pt x="589757" y="541489"/>
                  <a:pt x="594049" y="550506"/>
                  <a:pt x="597159" y="559837"/>
                </a:cubicBezTo>
                <a:cubicBezTo>
                  <a:pt x="594049" y="572278"/>
                  <a:pt x="587828" y="584336"/>
                  <a:pt x="587828" y="597160"/>
                </a:cubicBezTo>
                <a:cubicBezTo>
                  <a:pt x="587828" y="620031"/>
                  <a:pt x="600325" y="665808"/>
                  <a:pt x="606489" y="690466"/>
                </a:cubicBezTo>
                <a:cubicBezTo>
                  <a:pt x="603379" y="718458"/>
                  <a:pt x="616000" y="753507"/>
                  <a:pt x="597159" y="774441"/>
                </a:cubicBezTo>
                <a:cubicBezTo>
                  <a:pt x="580385" y="793079"/>
                  <a:pt x="547298" y="779959"/>
                  <a:pt x="522514" y="783772"/>
                </a:cubicBezTo>
                <a:cubicBezTo>
                  <a:pt x="368055" y="807536"/>
                  <a:pt x="634032" y="775530"/>
                  <a:pt x="391885" y="802433"/>
                </a:cubicBezTo>
                <a:cubicBezTo>
                  <a:pt x="373224" y="808653"/>
                  <a:pt x="349811" y="807185"/>
                  <a:pt x="335902" y="821094"/>
                </a:cubicBezTo>
                <a:cubicBezTo>
                  <a:pt x="317508" y="839488"/>
                  <a:pt x="317512" y="845049"/>
                  <a:pt x="289249" y="849086"/>
                </a:cubicBezTo>
                <a:cubicBezTo>
                  <a:pt x="255241" y="853944"/>
                  <a:pt x="220824" y="855307"/>
                  <a:pt x="186612" y="858417"/>
                </a:cubicBezTo>
                <a:cubicBezTo>
                  <a:pt x="180392" y="849086"/>
                  <a:pt x="172966" y="840455"/>
                  <a:pt x="167951" y="830425"/>
                </a:cubicBezTo>
                <a:cubicBezTo>
                  <a:pt x="146544" y="787610"/>
                  <a:pt x="151649" y="694224"/>
                  <a:pt x="149289" y="671805"/>
                </a:cubicBezTo>
                <a:cubicBezTo>
                  <a:pt x="145231" y="633252"/>
                  <a:pt x="133650" y="606225"/>
                  <a:pt x="121298" y="569168"/>
                </a:cubicBezTo>
                <a:cubicBezTo>
                  <a:pt x="118188" y="559837"/>
                  <a:pt x="117423" y="549360"/>
                  <a:pt x="111967" y="541176"/>
                </a:cubicBezTo>
                <a:cubicBezTo>
                  <a:pt x="99526" y="522515"/>
                  <a:pt x="81738" y="506469"/>
                  <a:pt x="74645" y="485192"/>
                </a:cubicBezTo>
                <a:lnTo>
                  <a:pt x="55983" y="429209"/>
                </a:lnTo>
                <a:cubicBezTo>
                  <a:pt x="52873" y="401217"/>
                  <a:pt x="49455" y="373257"/>
                  <a:pt x="46653" y="345233"/>
                </a:cubicBezTo>
                <a:cubicBezTo>
                  <a:pt x="43235" y="311050"/>
                  <a:pt x="41336" y="276714"/>
                  <a:pt x="37322" y="242596"/>
                </a:cubicBezTo>
                <a:cubicBezTo>
                  <a:pt x="29714" y="177930"/>
                  <a:pt x="41618" y="195698"/>
                  <a:pt x="0" y="167952"/>
                </a:cubicBezTo>
                <a:cubicBezTo>
                  <a:pt x="10864" y="102764"/>
                  <a:pt x="9330" y="130887"/>
                  <a:pt x="9330" y="83976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psp_2200mA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00080">
            <a:off x="7315200" y="4876800"/>
            <a:ext cx="618871" cy="83820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7072604" y="4002833"/>
            <a:ext cx="354563" cy="998375"/>
          </a:xfrm>
          <a:custGeom>
            <a:avLst/>
            <a:gdLst>
              <a:gd name="connsiteX0" fmla="*/ 354563 w 354563"/>
              <a:gd name="connsiteY0" fmla="*/ 998375 h 998375"/>
              <a:gd name="connsiteX1" fmla="*/ 345233 w 354563"/>
              <a:gd name="connsiteY1" fmla="*/ 895738 h 998375"/>
              <a:gd name="connsiteX2" fmla="*/ 326572 w 354563"/>
              <a:gd name="connsiteY2" fmla="*/ 839755 h 998375"/>
              <a:gd name="connsiteX3" fmla="*/ 317241 w 354563"/>
              <a:gd name="connsiteY3" fmla="*/ 811763 h 998375"/>
              <a:gd name="connsiteX4" fmla="*/ 307910 w 354563"/>
              <a:gd name="connsiteY4" fmla="*/ 774440 h 998375"/>
              <a:gd name="connsiteX5" fmla="*/ 270588 w 354563"/>
              <a:gd name="connsiteY5" fmla="*/ 727787 h 998375"/>
              <a:gd name="connsiteX6" fmla="*/ 223935 w 354563"/>
              <a:gd name="connsiteY6" fmla="*/ 690465 h 998375"/>
              <a:gd name="connsiteX7" fmla="*/ 167951 w 354563"/>
              <a:gd name="connsiteY7" fmla="*/ 634481 h 998375"/>
              <a:gd name="connsiteX8" fmla="*/ 121298 w 354563"/>
              <a:gd name="connsiteY8" fmla="*/ 587828 h 998375"/>
              <a:gd name="connsiteX9" fmla="*/ 102637 w 354563"/>
              <a:gd name="connsiteY9" fmla="*/ 559836 h 998375"/>
              <a:gd name="connsiteX10" fmla="*/ 74645 w 354563"/>
              <a:gd name="connsiteY10" fmla="*/ 550506 h 998375"/>
              <a:gd name="connsiteX11" fmla="*/ 46653 w 354563"/>
              <a:gd name="connsiteY11" fmla="*/ 522514 h 998375"/>
              <a:gd name="connsiteX12" fmla="*/ 37323 w 354563"/>
              <a:gd name="connsiteY12" fmla="*/ 494522 h 998375"/>
              <a:gd name="connsiteX13" fmla="*/ 18661 w 354563"/>
              <a:gd name="connsiteY13" fmla="*/ 475861 h 998375"/>
              <a:gd name="connsiteX14" fmla="*/ 0 w 354563"/>
              <a:gd name="connsiteY14" fmla="*/ 419877 h 998375"/>
              <a:gd name="connsiteX15" fmla="*/ 9331 w 354563"/>
              <a:gd name="connsiteY15" fmla="*/ 242596 h 998375"/>
              <a:gd name="connsiteX16" fmla="*/ 37323 w 354563"/>
              <a:gd name="connsiteY16" fmla="*/ 121298 h 998375"/>
              <a:gd name="connsiteX17" fmla="*/ 65314 w 354563"/>
              <a:gd name="connsiteY17" fmla="*/ 102636 h 998375"/>
              <a:gd name="connsiteX18" fmla="*/ 74645 w 354563"/>
              <a:gd name="connsiteY18" fmla="*/ 74645 h 998375"/>
              <a:gd name="connsiteX19" fmla="*/ 93306 w 354563"/>
              <a:gd name="connsiteY19" fmla="*/ 0 h 99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4563" h="998375">
                <a:moveTo>
                  <a:pt x="354563" y="998375"/>
                </a:moveTo>
                <a:cubicBezTo>
                  <a:pt x="351453" y="964163"/>
                  <a:pt x="351203" y="929569"/>
                  <a:pt x="345233" y="895738"/>
                </a:cubicBezTo>
                <a:cubicBezTo>
                  <a:pt x="341815" y="876367"/>
                  <a:pt x="332792" y="858416"/>
                  <a:pt x="326572" y="839755"/>
                </a:cubicBezTo>
                <a:cubicBezTo>
                  <a:pt x="323462" y="830424"/>
                  <a:pt x="319627" y="821305"/>
                  <a:pt x="317241" y="811763"/>
                </a:cubicBezTo>
                <a:cubicBezTo>
                  <a:pt x="314131" y="799322"/>
                  <a:pt x="312962" y="786227"/>
                  <a:pt x="307910" y="774440"/>
                </a:cubicBezTo>
                <a:cubicBezTo>
                  <a:pt x="294657" y="743518"/>
                  <a:pt x="289107" y="750936"/>
                  <a:pt x="270588" y="727787"/>
                </a:cubicBezTo>
                <a:cubicBezTo>
                  <a:pt x="239895" y="689420"/>
                  <a:pt x="268333" y="705265"/>
                  <a:pt x="223935" y="690465"/>
                </a:cubicBezTo>
                <a:cubicBezTo>
                  <a:pt x="205274" y="671804"/>
                  <a:pt x="182590" y="656440"/>
                  <a:pt x="167951" y="634481"/>
                </a:cubicBezTo>
                <a:cubicBezTo>
                  <a:pt x="143070" y="597158"/>
                  <a:pt x="158621" y="612709"/>
                  <a:pt x="121298" y="587828"/>
                </a:cubicBezTo>
                <a:cubicBezTo>
                  <a:pt x="115078" y="578497"/>
                  <a:pt x="111394" y="566841"/>
                  <a:pt x="102637" y="559836"/>
                </a:cubicBezTo>
                <a:cubicBezTo>
                  <a:pt x="94957" y="553692"/>
                  <a:pt x="82829" y="555962"/>
                  <a:pt x="74645" y="550506"/>
                </a:cubicBezTo>
                <a:cubicBezTo>
                  <a:pt x="63666" y="543187"/>
                  <a:pt x="55984" y="531845"/>
                  <a:pt x="46653" y="522514"/>
                </a:cubicBezTo>
                <a:cubicBezTo>
                  <a:pt x="43543" y="513183"/>
                  <a:pt x="42383" y="502956"/>
                  <a:pt x="37323" y="494522"/>
                </a:cubicBezTo>
                <a:cubicBezTo>
                  <a:pt x="32797" y="486979"/>
                  <a:pt x="22595" y="483729"/>
                  <a:pt x="18661" y="475861"/>
                </a:cubicBezTo>
                <a:cubicBezTo>
                  <a:pt x="9864" y="458267"/>
                  <a:pt x="0" y="419877"/>
                  <a:pt x="0" y="419877"/>
                </a:cubicBezTo>
                <a:cubicBezTo>
                  <a:pt x="3110" y="360783"/>
                  <a:pt x="4793" y="301597"/>
                  <a:pt x="9331" y="242596"/>
                </a:cubicBezTo>
                <a:cubicBezTo>
                  <a:pt x="10133" y="232172"/>
                  <a:pt x="21822" y="131633"/>
                  <a:pt x="37323" y="121298"/>
                </a:cubicBezTo>
                <a:lnTo>
                  <a:pt x="65314" y="102636"/>
                </a:lnTo>
                <a:cubicBezTo>
                  <a:pt x="68424" y="93306"/>
                  <a:pt x="72057" y="84134"/>
                  <a:pt x="74645" y="74645"/>
                </a:cubicBezTo>
                <a:cubicBezTo>
                  <a:pt x="81393" y="49901"/>
                  <a:pt x="93306" y="0"/>
                  <a:pt x="93306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7099937" y="3984171"/>
            <a:ext cx="420536" cy="989045"/>
          </a:xfrm>
          <a:custGeom>
            <a:avLst/>
            <a:gdLst>
              <a:gd name="connsiteX0" fmla="*/ 420536 w 420536"/>
              <a:gd name="connsiteY0" fmla="*/ 989045 h 989045"/>
              <a:gd name="connsiteX1" fmla="*/ 411206 w 420536"/>
              <a:gd name="connsiteY1" fmla="*/ 849086 h 989045"/>
              <a:gd name="connsiteX2" fmla="*/ 392545 w 420536"/>
              <a:gd name="connsiteY2" fmla="*/ 793102 h 989045"/>
              <a:gd name="connsiteX3" fmla="*/ 373883 w 420536"/>
              <a:gd name="connsiteY3" fmla="*/ 774441 h 989045"/>
              <a:gd name="connsiteX4" fmla="*/ 364553 w 420536"/>
              <a:gd name="connsiteY4" fmla="*/ 746449 h 989045"/>
              <a:gd name="connsiteX5" fmla="*/ 336561 w 420536"/>
              <a:gd name="connsiteY5" fmla="*/ 727788 h 989045"/>
              <a:gd name="connsiteX6" fmla="*/ 317900 w 420536"/>
              <a:gd name="connsiteY6" fmla="*/ 671805 h 989045"/>
              <a:gd name="connsiteX7" fmla="*/ 280577 w 420536"/>
              <a:gd name="connsiteY7" fmla="*/ 634482 h 989045"/>
              <a:gd name="connsiteX8" fmla="*/ 261916 w 420536"/>
              <a:gd name="connsiteY8" fmla="*/ 606490 h 989045"/>
              <a:gd name="connsiteX9" fmla="*/ 233924 w 420536"/>
              <a:gd name="connsiteY9" fmla="*/ 597160 h 989045"/>
              <a:gd name="connsiteX10" fmla="*/ 196602 w 420536"/>
              <a:gd name="connsiteY10" fmla="*/ 541176 h 989045"/>
              <a:gd name="connsiteX11" fmla="*/ 131287 w 420536"/>
              <a:gd name="connsiteY11" fmla="*/ 485192 h 989045"/>
              <a:gd name="connsiteX12" fmla="*/ 75304 w 420536"/>
              <a:gd name="connsiteY12" fmla="*/ 410547 h 989045"/>
              <a:gd name="connsiteX13" fmla="*/ 47312 w 420536"/>
              <a:gd name="connsiteY13" fmla="*/ 363894 h 989045"/>
              <a:gd name="connsiteX14" fmla="*/ 37981 w 420536"/>
              <a:gd name="connsiteY14" fmla="*/ 335902 h 989045"/>
              <a:gd name="connsiteX15" fmla="*/ 56643 w 420536"/>
              <a:gd name="connsiteY15" fmla="*/ 0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0536" h="989045">
                <a:moveTo>
                  <a:pt x="420536" y="989045"/>
                </a:moveTo>
                <a:cubicBezTo>
                  <a:pt x="417426" y="942392"/>
                  <a:pt x="417818" y="895373"/>
                  <a:pt x="411206" y="849086"/>
                </a:cubicBezTo>
                <a:cubicBezTo>
                  <a:pt x="408424" y="829613"/>
                  <a:pt x="406455" y="807011"/>
                  <a:pt x="392545" y="793102"/>
                </a:cubicBezTo>
                <a:lnTo>
                  <a:pt x="373883" y="774441"/>
                </a:lnTo>
                <a:cubicBezTo>
                  <a:pt x="370773" y="765110"/>
                  <a:pt x="370697" y="754129"/>
                  <a:pt x="364553" y="746449"/>
                </a:cubicBezTo>
                <a:cubicBezTo>
                  <a:pt x="357548" y="737692"/>
                  <a:pt x="342504" y="737297"/>
                  <a:pt x="336561" y="727788"/>
                </a:cubicBezTo>
                <a:cubicBezTo>
                  <a:pt x="326136" y="711108"/>
                  <a:pt x="331809" y="685714"/>
                  <a:pt x="317900" y="671805"/>
                </a:cubicBezTo>
                <a:cubicBezTo>
                  <a:pt x="305459" y="659364"/>
                  <a:pt x="290336" y="649121"/>
                  <a:pt x="280577" y="634482"/>
                </a:cubicBezTo>
                <a:cubicBezTo>
                  <a:pt x="274357" y="625151"/>
                  <a:pt x="270673" y="613495"/>
                  <a:pt x="261916" y="606490"/>
                </a:cubicBezTo>
                <a:cubicBezTo>
                  <a:pt x="254236" y="600346"/>
                  <a:pt x="243255" y="600270"/>
                  <a:pt x="233924" y="597160"/>
                </a:cubicBezTo>
                <a:cubicBezTo>
                  <a:pt x="221483" y="578499"/>
                  <a:pt x="215263" y="553617"/>
                  <a:pt x="196602" y="541176"/>
                </a:cubicBezTo>
                <a:cubicBezTo>
                  <a:pt x="171276" y="524292"/>
                  <a:pt x="149388" y="512344"/>
                  <a:pt x="131287" y="485192"/>
                </a:cubicBezTo>
                <a:cubicBezTo>
                  <a:pt x="89085" y="421889"/>
                  <a:pt x="109823" y="445068"/>
                  <a:pt x="75304" y="410547"/>
                </a:cubicBezTo>
                <a:cubicBezTo>
                  <a:pt x="48870" y="331251"/>
                  <a:pt x="85737" y="427936"/>
                  <a:pt x="47312" y="363894"/>
                </a:cubicBezTo>
                <a:cubicBezTo>
                  <a:pt x="42252" y="355460"/>
                  <a:pt x="41091" y="345233"/>
                  <a:pt x="37981" y="335902"/>
                </a:cubicBezTo>
                <a:cubicBezTo>
                  <a:pt x="47516" y="11710"/>
                  <a:pt x="0" y="113286"/>
                  <a:pt x="56643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gp2d1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762000"/>
            <a:ext cx="2844800" cy="2133600"/>
          </a:xfrm>
          <a:prstGeom prst="rect">
            <a:avLst/>
          </a:prstGeom>
        </p:spPr>
      </p:pic>
      <p:pic>
        <p:nvPicPr>
          <p:cNvPr id="22" name="Picture 21" descr="gp2d1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762000"/>
            <a:ext cx="2844800" cy="2133600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8199233">
            <a:off x="6215552" y="1220394"/>
            <a:ext cx="266463" cy="2896530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 rot="10240533">
            <a:off x="7096897" y="1684575"/>
            <a:ext cx="266463" cy="2030034"/>
          </a:xfrm>
          <a:prstGeom prst="triangle">
            <a:avLst/>
          </a:prstGeom>
          <a:solidFill>
            <a:srgbClr val="C00000">
              <a:alpha val="53000"/>
            </a:srgbClr>
          </a:solidFill>
          <a:ln>
            <a:solidFill>
              <a:srgbClr val="C0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2971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rot="16200000" flipV="1">
            <a:off x="876300" y="3695700"/>
            <a:ext cx="2133600" cy="1447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-342900" y="49149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7279150">
            <a:off x="1009233" y="352383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47800" y="457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 smtClean="0"/>
              <a:t>Ѳ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" y="914400"/>
            <a:ext cx="3276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1600" dirty="0" smtClean="0"/>
              <a:t>General Function of Infrared Sensor</a:t>
            </a:r>
          </a:p>
          <a:p>
            <a:pPr lvl="1"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1600" dirty="0" smtClean="0"/>
              <a:t>Measures angle between incident ray and an axis perpendicular to the sensor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Sensor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62000"/>
          </a:xfrm>
        </p:spPr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76800" y="1524000"/>
            <a:ext cx="4041775" cy="762000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438400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Relatively few, unrestrictive wires</a:t>
            </a:r>
          </a:p>
          <a:p>
            <a:r>
              <a:rPr lang="en-US" dirty="0" smtClean="0"/>
              <a:t>Lightweight component mounted on instrument</a:t>
            </a:r>
          </a:p>
          <a:p>
            <a:r>
              <a:rPr lang="en-US" dirty="0" smtClean="0"/>
              <a:t>Relatively inexpensive</a:t>
            </a:r>
          </a:p>
          <a:p>
            <a:r>
              <a:rPr lang="en-US" dirty="0" smtClean="0"/>
              <a:t>Only one possible combination of </a:t>
            </a:r>
            <a:r>
              <a:rPr lang="az-Cyrl-AZ" dirty="0" smtClean="0"/>
              <a:t>Ѳ</a:t>
            </a:r>
            <a:r>
              <a:rPr lang="en-US" dirty="0" smtClean="0"/>
              <a:t>s for each position</a:t>
            </a:r>
          </a:p>
          <a:p>
            <a:r>
              <a:rPr lang="en-US" dirty="0" smtClean="0"/>
              <a:t>Long Range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Wires</a:t>
            </a:r>
          </a:p>
          <a:p>
            <a:r>
              <a:rPr lang="en-US" dirty="0" smtClean="0"/>
              <a:t>Possible interference from objects between LED and sensors</a:t>
            </a:r>
          </a:p>
          <a:p>
            <a:r>
              <a:rPr lang="en-US" dirty="0" smtClean="0"/>
              <a:t>Uncertain how sensors will respond to multiple light sources</a:t>
            </a:r>
          </a:p>
          <a:p>
            <a:pPr lvl="1"/>
            <a:r>
              <a:rPr lang="en-US" dirty="0" smtClean="0"/>
              <a:t>Must once again standardize angle of instrument during focusing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Marker mounted on sliding assembly      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Marker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29454" t="14837" r="25557" b="8228"/>
          <a:stretch>
            <a:fillRect/>
          </a:stretch>
        </p:blipFill>
        <p:spPr bwMode="auto">
          <a:xfrm>
            <a:off x="1219200" y="4343400"/>
            <a:ext cx="2590800" cy="2286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24825" t="11704" r="30429" b="15223"/>
          <a:stretch>
            <a:fillRect/>
          </a:stretch>
        </p:blipFill>
        <p:spPr bwMode="auto">
          <a:xfrm>
            <a:off x="4800600" y="4343400"/>
            <a:ext cx="25908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114800" y="5638800"/>
            <a:ext cx="4579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4"/>
          <p:cNvSpPr txBox="1">
            <a:spLocks/>
          </p:cNvSpPr>
          <p:nvPr/>
        </p:nvSpPr>
        <p:spPr>
          <a:xfrm>
            <a:off x="228600" y="2209800"/>
            <a:ext cx="4040188" cy="53340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28600" y="2895600"/>
            <a:ext cx="4040188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Doesn’t effect tool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Accuracy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4648200" y="2209800"/>
            <a:ext cx="4040188" cy="53340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Cons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4495800" y="2819400"/>
            <a:ext cx="4040188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Size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Applications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Matrix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1600200"/>
          <a:ext cx="8458202" cy="4724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49977"/>
                <a:gridCol w="722772"/>
                <a:gridCol w="1241571"/>
                <a:gridCol w="1257830"/>
                <a:gridCol w="1288869"/>
                <a:gridCol w="1650595"/>
                <a:gridCol w="846588"/>
              </a:tblGrid>
              <a:tr h="1459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Design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Cost</a:t>
                      </a: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(5)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(15)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Ease </a:t>
                      </a:r>
                      <a:r>
                        <a:rPr lang="en-US" sz="1800" dirty="0"/>
                        <a:t>of Use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(25)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Feasibility</a:t>
                      </a: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(35)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Appropriate</a:t>
                      </a: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Size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(20)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(100)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</a:tr>
              <a:tr h="1036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Infrared </a:t>
                      </a:r>
                      <a:r>
                        <a:rPr lang="en-US" sz="1800" dirty="0"/>
                        <a:t>Sensor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</a:tr>
              <a:tr h="10542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Hall </a:t>
                      </a:r>
                      <a:r>
                        <a:rPr lang="en-US" sz="1800" dirty="0"/>
                        <a:t>effect Sensor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</a:tr>
              <a:tr h="11739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Sliding </a:t>
                      </a:r>
                      <a:r>
                        <a:rPr lang="en-US" sz="1800" dirty="0"/>
                        <a:t>Sensor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Costs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057400"/>
          <a:ext cx="5410200" cy="3977466"/>
        </p:xfrm>
        <a:graphic>
          <a:graphicData uri="http://schemas.openxmlformats.org/drawingml/2006/table">
            <a:tbl>
              <a:tblPr/>
              <a:tblGrid>
                <a:gridCol w="3905900"/>
                <a:gridCol w="1504300"/>
              </a:tblGrid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Item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Cost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Infrared Sensor*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$       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Infrared Marker*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$       25.00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Batteries for Marker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$       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Magnetic Sensor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$          8.97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Miscellaneous Supplies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$       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Rare Earth Magnet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$          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Shipping/Tax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$       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$155.97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18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1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*Depends on particular one chosen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Testing</a:t>
            </a:r>
          </a:p>
          <a:p>
            <a:r>
              <a:rPr lang="en-US" dirty="0" smtClean="0"/>
              <a:t>Programming </a:t>
            </a:r>
          </a:p>
          <a:p>
            <a:r>
              <a:rPr lang="en-US" dirty="0" smtClean="0"/>
              <a:t>Mounting of magnet or LED</a:t>
            </a:r>
          </a:p>
          <a:p>
            <a:r>
              <a:rPr lang="en-US" dirty="0" smtClean="0"/>
              <a:t>Integrate second sensor or LED to allow the system to determine the position of the instrument’s tip in any instrument configuration</a:t>
            </a:r>
          </a:p>
          <a:p>
            <a:r>
              <a:rPr lang="en-US" dirty="0" smtClean="0"/>
              <a:t>More programming</a:t>
            </a:r>
          </a:p>
          <a:p>
            <a:r>
              <a:rPr lang="en-US" dirty="0" smtClean="0"/>
              <a:t>LED display </a:t>
            </a:r>
          </a:p>
          <a:p>
            <a:r>
              <a:rPr lang="en-US" dirty="0" smtClean="0"/>
              <a:t>Auto-focus mechanism</a:t>
            </a:r>
          </a:p>
          <a:p>
            <a:r>
              <a:rPr lang="en-US" dirty="0" smtClean="0"/>
              <a:t>Microscope integration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390" y="1371600"/>
            <a:ext cx="38136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5" name="Picture 4" descr="pRS1C-2160475w3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460239">
            <a:off x="7372198" y="3400138"/>
            <a:ext cx="758528" cy="516678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8001735">
            <a:off x="6882556" y="1644812"/>
            <a:ext cx="266463" cy="2278621"/>
          </a:xfrm>
          <a:prstGeom prst="triangle">
            <a:avLst/>
          </a:prstGeom>
          <a:solidFill>
            <a:srgbClr val="00B0F0">
              <a:alpha val="50000"/>
            </a:srgbClr>
          </a:solidFill>
          <a:ln>
            <a:solidFill>
              <a:srgbClr val="00B0F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9968311">
            <a:off x="7581576" y="1913330"/>
            <a:ext cx="266463" cy="1620005"/>
          </a:xfrm>
          <a:prstGeom prst="triangle">
            <a:avLst/>
          </a:prstGeom>
          <a:solidFill>
            <a:srgbClr val="00B0F0">
              <a:alpha val="50000"/>
            </a:srgbClr>
          </a:solidFill>
          <a:ln>
            <a:solidFill>
              <a:srgbClr val="00B0F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457200" y="685800"/>
            <a:ext cx="381000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838200"/>
            <a:ext cx="381000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operating_microscope_03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99CCCC"/>
              </a:clrFrom>
              <a:clrTo>
                <a:srgbClr val="99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3733800"/>
            <a:ext cx="2133600" cy="269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http://www.crim.ncsu.edu/?q=system/files/papers/Surgeon.png</a:t>
            </a:r>
          </a:p>
          <a:p>
            <a:r>
              <a:rPr lang="en-US" sz="1400" dirty="0" smtClean="0"/>
              <a:t>http://www.buckeyemedical.com/images/P/tuttnauer-3870ea-open-01.jpg</a:t>
            </a:r>
          </a:p>
          <a:p>
            <a:r>
              <a:rPr lang="en-US" sz="1400" dirty="0" smtClean="0"/>
              <a:t>"Neurosurgery." c2009.  Encyclopedia of Surgery. &lt;http://www.surgeryencyclopedia.com/La-Pa/Neurosurgery.html&gt; 14 October 2009.</a:t>
            </a:r>
          </a:p>
          <a:p>
            <a:r>
              <a:rPr lang="en-US" sz="1400" dirty="0" err="1" smtClean="0"/>
              <a:t>Medow</a:t>
            </a:r>
            <a:r>
              <a:rPr lang="en-US" sz="1400" dirty="0" smtClean="0"/>
              <a:t>, Dr. Joshua. Personal interview. 07 September 2009.</a:t>
            </a:r>
          </a:p>
          <a:p>
            <a:r>
              <a:rPr lang="en-US" sz="1400" dirty="0" smtClean="0"/>
              <a:t>Brown, Gary. “How Autofocus Cameras Work.”  01 April 2000. HowStuffWorks.com. &lt;http://electronics.howstuffworks.com/autofocus.htm&gt; 12 October 2009.</a:t>
            </a:r>
          </a:p>
          <a:p>
            <a:r>
              <a:rPr lang="en-US" sz="1400" dirty="0" smtClean="0"/>
              <a:t>Woodford, Chris. "CCDs(charge-coupled devices)." 12 May 2008. ExplainThatStuff.com. &lt;http://www.explainthatstuff.com/howccdswork.html&gt; 12 October 2009.</a:t>
            </a:r>
          </a:p>
          <a:p>
            <a:r>
              <a:rPr lang="en-US" sz="1400" dirty="0" smtClean="0"/>
              <a:t>Center for Robotics and intelligent Machines, North Carolina University. &lt;http://www.crim.ncsu.edu/?q=system/files/papers/Surgeon.png&gt; 14 October 2009.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Current Design</a:t>
            </a:r>
          </a:p>
          <a:p>
            <a:r>
              <a:rPr lang="en-US" dirty="0" smtClean="0"/>
              <a:t>Problem Statement and Motivation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Design Alternatives</a:t>
            </a:r>
          </a:p>
          <a:p>
            <a:pPr lvl="1"/>
            <a:r>
              <a:rPr lang="en-US" dirty="0" smtClean="0"/>
              <a:t>Hall Effect Sensor</a:t>
            </a:r>
          </a:p>
          <a:p>
            <a:pPr lvl="1"/>
            <a:r>
              <a:rPr lang="en-US" dirty="0" smtClean="0"/>
              <a:t>Infrared Sensor</a:t>
            </a:r>
          </a:p>
          <a:p>
            <a:pPr lvl="1"/>
            <a:r>
              <a:rPr lang="en-US" dirty="0" smtClean="0"/>
              <a:t>Sliding Sensor</a:t>
            </a:r>
          </a:p>
          <a:p>
            <a:r>
              <a:rPr lang="en-US" dirty="0" smtClean="0"/>
              <a:t>Design Matrix</a:t>
            </a:r>
          </a:p>
          <a:p>
            <a:r>
              <a:rPr lang="en-US" dirty="0" smtClean="0"/>
              <a:t>Projected Costs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000" dirty="0" smtClean="0"/>
              <a:t>Neurosurgery</a:t>
            </a:r>
          </a:p>
          <a:p>
            <a:pPr lvl="1"/>
            <a:r>
              <a:rPr lang="en-US" sz="2000" dirty="0" smtClean="0"/>
              <a:t>Central and peripheral nervous system diseases and injuries</a:t>
            </a:r>
          </a:p>
          <a:p>
            <a:r>
              <a:rPr lang="en-US" sz="2000" dirty="0" smtClean="0"/>
              <a:t>Microscope</a:t>
            </a:r>
          </a:p>
          <a:p>
            <a:pPr lvl="1"/>
            <a:r>
              <a:rPr lang="en-US" sz="2000" dirty="0" smtClean="0"/>
              <a:t>Used to magnify area of operation</a:t>
            </a:r>
          </a:p>
          <a:p>
            <a:pPr lvl="1"/>
            <a:r>
              <a:rPr lang="en-US" sz="2000" dirty="0" smtClean="0"/>
              <a:t>8-16 inches (20-40cm) from cavity</a:t>
            </a:r>
          </a:p>
          <a:p>
            <a:pPr lvl="1"/>
            <a:r>
              <a:rPr lang="en-US" sz="2000" dirty="0" smtClean="0"/>
              <a:t>Currently requires manually focusing due to autofocus limitations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3659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67200" y="6400800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www.crim.ncsu.edu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46482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to passive autofocus in cameras</a:t>
            </a:r>
          </a:p>
          <a:p>
            <a:pPr lvl="1"/>
            <a:r>
              <a:rPr lang="en-US" dirty="0" smtClean="0"/>
              <a:t>Light directed to charge-coupled device</a:t>
            </a:r>
          </a:p>
          <a:p>
            <a:pPr lvl="1"/>
            <a:r>
              <a:rPr lang="en-US" dirty="0" smtClean="0"/>
              <a:t>Microprocessor computes contrast</a:t>
            </a:r>
          </a:p>
          <a:p>
            <a:pPr lvl="1"/>
            <a:r>
              <a:rPr lang="en-US" dirty="0" smtClean="0"/>
              <a:t>Lens adjusted to achieve best focus</a:t>
            </a:r>
          </a:p>
          <a:p>
            <a:r>
              <a:rPr lang="en-US" dirty="0" smtClean="0"/>
              <a:t>Ineffective in surgical applications</a:t>
            </a:r>
          </a:p>
          <a:p>
            <a:pPr lvl="1"/>
            <a:r>
              <a:rPr lang="en-US" dirty="0" smtClean="0"/>
              <a:t>Lack of contrast in magnified portions of brain and spine</a:t>
            </a:r>
          </a:p>
          <a:p>
            <a:pPr lvl="1"/>
            <a:r>
              <a:rPr lang="en-US" dirty="0" smtClean="0"/>
              <a:t>Incapable of refocusing at surgeon’s discretion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211" r="9651" b="4762"/>
          <a:stretch>
            <a:fillRect/>
          </a:stretch>
        </p:blipFill>
        <p:spPr bwMode="auto">
          <a:xfrm>
            <a:off x="5410200" y="1143000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56388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Explainthatstuff.com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622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Problem Statement and Motivation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43822" y="1796250"/>
            <a:ext cx="7514378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3200" dirty="0" smtClean="0"/>
              <a:t> Current Problem</a:t>
            </a:r>
          </a:p>
          <a:p>
            <a:pPr marL="971550" lvl="1" indent="-514350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Dysfunctional Autofocus</a:t>
            </a:r>
          </a:p>
          <a:p>
            <a:pPr marL="971550" lvl="1" indent="-514350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Manual refocus hinders procedure</a:t>
            </a:r>
          </a:p>
          <a:p>
            <a:pPr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3200" dirty="0" smtClean="0"/>
              <a:t> Our task</a:t>
            </a:r>
          </a:p>
          <a:p>
            <a:pPr marL="971550" lvl="1" indent="-514350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Depth tracking of instrument tip</a:t>
            </a:r>
          </a:p>
          <a:p>
            <a:pPr marL="971550" lvl="1" indent="-514350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Integration to microscopic interface</a:t>
            </a:r>
          </a:p>
          <a:p>
            <a:pPr marL="514350" indent="-514350"/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3200" dirty="0" smtClean="0"/>
              <a:t> Safety</a:t>
            </a:r>
          </a:p>
          <a:p>
            <a:pPr marL="914400" lvl="1" indent="-457200">
              <a:buSzPct val="75000"/>
              <a:buFont typeface="Wingdings" pitchFamily="2" charset="2"/>
              <a:buChar char="Ø"/>
            </a:pPr>
            <a:r>
              <a:rPr lang="en-US" sz="2400" dirty="0" smtClean="0"/>
              <a:t>Materials</a:t>
            </a:r>
          </a:p>
          <a:p>
            <a:pPr marL="914400" lvl="1" indent="-457200">
              <a:buSzPct val="75000"/>
              <a:buFont typeface="Wingdings" pitchFamily="2" charset="2"/>
              <a:buChar char="Ø"/>
            </a:pPr>
            <a:r>
              <a:rPr lang="en-US" sz="2400" dirty="0" smtClean="0"/>
              <a:t>Sterilization</a:t>
            </a:r>
          </a:p>
          <a:p>
            <a:pPr marL="914400" lvl="1" indent="-457200">
              <a:buSzPct val="75000"/>
              <a:buFont typeface="Wingdings" pitchFamily="2" charset="2"/>
              <a:buChar char="Ø"/>
            </a:pPr>
            <a:r>
              <a:rPr lang="en-US" sz="2400" dirty="0" smtClean="0"/>
              <a:t>Housed electrical components</a:t>
            </a:r>
          </a:p>
          <a:p>
            <a:pPr marL="457200" indent="-457200">
              <a:buSzPct val="75000"/>
              <a:buFont typeface="Wingdings" pitchFamily="2" charset="2"/>
              <a:buChar char="Ø"/>
            </a:pPr>
            <a:endParaRPr lang="en-US" sz="3200" dirty="0" smtClean="0"/>
          </a:p>
          <a:p>
            <a:pPr marL="514350" indent="-514350">
              <a:buSzPct val="75000"/>
              <a:buFont typeface="Wingdings" pitchFamily="2" charset="2"/>
              <a:buChar char="Ø"/>
            </a:pPr>
            <a:r>
              <a:rPr lang="en-US" sz="3200" dirty="0" smtClean="0"/>
              <a:t>Ergonomics</a:t>
            </a:r>
            <a:endParaRPr lang="en-US" sz="2400" dirty="0" smtClean="0"/>
          </a:p>
          <a:p>
            <a:pPr marL="971550" lvl="1" indent="-514350">
              <a:buSzPct val="75000"/>
              <a:buFont typeface="Wingdings" pitchFamily="2" charset="2"/>
              <a:buChar char="Ø"/>
            </a:pPr>
            <a:r>
              <a:rPr lang="en-US" sz="2400" dirty="0" smtClean="0"/>
              <a:t>Limited background required</a:t>
            </a:r>
          </a:p>
          <a:p>
            <a:pPr marL="971550" lvl="1" indent="-514350">
              <a:buSzPct val="75000"/>
              <a:buFont typeface="Wingdings" pitchFamily="2" charset="2"/>
              <a:buChar char="Ø"/>
            </a:pPr>
            <a:r>
              <a:rPr lang="en-US" sz="2400" dirty="0" smtClean="0"/>
              <a:t>Ease of integration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Design Requirements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680"/>
          <a:stretch>
            <a:fillRect/>
          </a:stretch>
        </p:blipFill>
        <p:spPr bwMode="auto">
          <a:xfrm>
            <a:off x="6172200" y="1371600"/>
            <a:ext cx="261042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36576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Buckeyemedical.com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Performance Requirements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/>
              <a:t>Lag time of &lt;1sec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/>
              <a:t>Tracking accuracy of 0.25” (6mm)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/>
              <a:t>Long-term reliability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Physical Specifications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400" dirty="0" smtClean="0"/>
              <a:t>Maximum size: 6”x6”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400" dirty="0" smtClean="0"/>
              <a:t>Maximum weight: 5lbs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400" dirty="0" smtClean="0"/>
              <a:t>Weight of components on instrument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Design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Operating Environment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/>
              <a:t>Temperature (~25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C)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/>
              <a:t>Dust-Free, clean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Durability</a:t>
            </a:r>
            <a:endParaRPr lang="en-US" sz="2400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400" dirty="0" smtClean="0"/>
              <a:t>Life in service of 3 to 5 years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400" dirty="0" smtClean="0"/>
              <a:t>Long periods of inactivity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 </a:t>
            </a:r>
            <a:endParaRPr lang="en-US" dirty="0"/>
          </a:p>
        </p:txBody>
      </p:sp>
      <p:pic>
        <p:nvPicPr>
          <p:cNvPr id="1028" name="Picture 4" descr="C:\Documents and Settings\Justin Gearing\Local Settings\Temporary Internet Files\Content.IE5\TK5LN040\MCj033016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1018515" cy="1797113"/>
          </a:xfrm>
          <a:prstGeom prst="rect">
            <a:avLst/>
          </a:prstGeom>
          <a:noFill/>
        </p:spPr>
      </p:pic>
      <p:pic>
        <p:nvPicPr>
          <p:cNvPr id="1029" name="Picture 5" descr="C:\Documents and Settings\Justin Gearing\Local Settings\Temporary Internet Files\Content.IE5\2VFSEHIH\MCj041362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70201">
            <a:off x="6324600" y="1066800"/>
            <a:ext cx="1602117" cy="240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18038" y="2209800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Effect Sensor Design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0800" y="0"/>
            <a:ext cx="3810000" cy="290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762000" y="44196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295400" y="33528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-156027" y="3884645"/>
            <a:ext cx="4967514" cy="3213099"/>
          </a:xfrm>
          <a:custGeom>
            <a:avLst/>
            <a:gdLst>
              <a:gd name="connsiteX0" fmla="*/ 3427446 w 4932785"/>
              <a:gd name="connsiteY0" fmla="*/ 2982685 h 3211285"/>
              <a:gd name="connsiteX1" fmla="*/ 4388499 w 4932785"/>
              <a:gd name="connsiteY1" fmla="*/ 230155 h 3211285"/>
              <a:gd name="connsiteX2" fmla="*/ 161731 w 4932785"/>
              <a:gd name="connsiteY2" fmla="*/ 1601755 h 3211285"/>
              <a:gd name="connsiteX3" fmla="*/ 3427446 w 4932785"/>
              <a:gd name="connsiteY3" fmla="*/ 2982685 h 3211285"/>
              <a:gd name="connsiteX0" fmla="*/ 3431074 w 4967514"/>
              <a:gd name="connsiteY0" fmla="*/ 2984240 h 3213099"/>
              <a:gd name="connsiteX1" fmla="*/ 4423228 w 4967514"/>
              <a:gd name="connsiteY1" fmla="*/ 230155 h 3213099"/>
              <a:gd name="connsiteX2" fmla="*/ 165359 w 4967514"/>
              <a:gd name="connsiteY2" fmla="*/ 1603310 h 3213099"/>
              <a:gd name="connsiteX3" fmla="*/ 3431074 w 4967514"/>
              <a:gd name="connsiteY3" fmla="*/ 2984240 h 32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514" h="3213099">
                <a:moveTo>
                  <a:pt x="3431074" y="2984240"/>
                </a:moveTo>
                <a:cubicBezTo>
                  <a:pt x="4140719" y="2755381"/>
                  <a:pt x="4967514" y="460310"/>
                  <a:pt x="4423228" y="230155"/>
                </a:cubicBezTo>
                <a:cubicBezTo>
                  <a:pt x="3878942" y="0"/>
                  <a:pt x="330718" y="1144296"/>
                  <a:pt x="165359" y="1603310"/>
                </a:cubicBezTo>
                <a:cubicBezTo>
                  <a:pt x="0" y="2062324"/>
                  <a:pt x="2721429" y="3213099"/>
                  <a:pt x="3431074" y="29842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362200" y="3810000"/>
            <a:ext cx="2057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152400" y="4419600"/>
            <a:ext cx="2209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1905000" y="38100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67000" y="3505200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z-Cyrl-AZ" dirty="0" smtClean="0"/>
              <a:t>Ѳ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866900" y="4000500"/>
            <a:ext cx="571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" y="1066800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General Function</a:t>
            </a:r>
          </a:p>
          <a:p>
            <a:pPr lvl="1"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dirty="0" smtClean="0"/>
              <a:t>Measures angle between reference axis and magnetic field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24400" y="10668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Configuration</a:t>
            </a:r>
          </a:p>
          <a:p>
            <a:pPr lvl="1"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Magnet mounted on instrument</a:t>
            </a:r>
          </a:p>
          <a:p>
            <a:pPr lvl="1"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1600" dirty="0" smtClean="0"/>
              <a:t> Sensor mounted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595</Words>
  <Application>Microsoft Office PowerPoint</Application>
  <PresentationFormat>On-screen Show (4:3)</PresentationFormat>
  <Paragraphs>239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Overview</vt:lpstr>
      <vt:lpstr>Background</vt:lpstr>
      <vt:lpstr>Current Design</vt:lpstr>
      <vt:lpstr>Problem Statement and Motivation</vt:lpstr>
      <vt:lpstr>Design Requirements</vt:lpstr>
      <vt:lpstr>Design Requirements</vt:lpstr>
      <vt:lpstr>Design Requirements </vt:lpstr>
      <vt:lpstr>Hall Effect Sensor Design</vt:lpstr>
      <vt:lpstr>Hall Effect Sensor Design</vt:lpstr>
      <vt:lpstr>Infrared Sensor Design</vt:lpstr>
      <vt:lpstr>Infrared Sensor Design</vt:lpstr>
      <vt:lpstr>Sliding Marker</vt:lpstr>
      <vt:lpstr>Design Matrix</vt:lpstr>
      <vt:lpstr>Projected Costs</vt:lpstr>
      <vt:lpstr>Future Work</vt:lpstr>
      <vt:lpstr>Future Work</vt:lpstr>
      <vt:lpstr>References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CAE</cp:lastModifiedBy>
  <cp:revision>18</cp:revision>
  <dcterms:created xsi:type="dcterms:W3CDTF">2009-10-13T19:26:09Z</dcterms:created>
  <dcterms:modified xsi:type="dcterms:W3CDTF">2009-10-16T16:51:27Z</dcterms:modified>
</cp:coreProperties>
</file>