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9" r:id="rId3"/>
    <p:sldId id="257" r:id="rId4"/>
    <p:sldId id="258" r:id="rId5"/>
    <p:sldId id="261" r:id="rId6"/>
    <p:sldId id="266" r:id="rId7"/>
    <p:sldId id="260" r:id="rId8"/>
    <p:sldId id="262" r:id="rId9"/>
    <p:sldId id="263" r:id="rId10"/>
    <p:sldId id="268" r:id="rId11"/>
    <p:sldId id="267" r:id="rId12"/>
    <p:sldId id="265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10/16/08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10/16/08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10/16/08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10/16/08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764730" cy="797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7800" y="5571442"/>
            <a:ext cx="1117600" cy="110944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2708013" y="6356350"/>
            <a:ext cx="5064387" cy="259081"/>
            <a:chOff x="2504813" y="6356350"/>
            <a:chExt cx="5064387" cy="25908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895600" y="6356350"/>
              <a:ext cx="44293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504813" y="6463031"/>
              <a:ext cx="44293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139813" y="6569712"/>
              <a:ext cx="44293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10/16/08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10/16/08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10/16/08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10/16/08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10/16/08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10/16/08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101-64F8-D943-9AED-B6B4CC1EC0C7}" type="datetimeFigureOut">
              <a:rPr lang="en-US" smtClean="0"/>
              <a:pPr/>
              <a:t>10/16/08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00101-64F8-D943-9AED-B6B4CC1EC0C7}" type="datetimeFigureOut">
              <a:rPr lang="en-US" smtClean="0"/>
              <a:pPr/>
              <a:t>10/16/08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F3A85-6ADD-1043-AA5A-C3302225B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3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5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d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5.pd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19.pdf"/><Relationship Id="rId7" Type="http://schemas.openxmlformats.org/officeDocument/2006/relationships/image" Target="../media/image2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7.pdf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Quad Rat Vitals Monitor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3124200" cy="2286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i="1" dirty="0" smtClean="0">
                <a:solidFill>
                  <a:schemeClr val="tx1"/>
                </a:solidFill>
              </a:rPr>
              <a:t>Team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Jack Ho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Kuya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Takami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Nathan </a:t>
            </a:r>
            <a:r>
              <a:rPr lang="en-US" dirty="0" err="1" smtClean="0">
                <a:solidFill>
                  <a:schemeClr val="tx1"/>
                </a:solidFill>
              </a:rPr>
              <a:t>Werbeckes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Joseph Yuen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438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Client</a:t>
            </a:r>
            <a:r>
              <a:rPr lang="en-US" sz="2400" dirty="0" smtClean="0">
                <a:solidFill>
                  <a:schemeClr val="tx1"/>
                </a:solidFill>
              </a:rPr>
              <a:t>: Dr. Alex Converse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Advisor</a:t>
            </a:r>
            <a:r>
              <a:rPr lang="en-US" sz="2400" dirty="0" smtClean="0">
                <a:solidFill>
                  <a:schemeClr val="tx1"/>
                </a:solidFill>
              </a:rPr>
              <a:t>: Dr. Tom Yen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0" y="2438400"/>
            <a:ext cx="3886200" cy="3962400"/>
            <a:chOff x="4572000" y="2438400"/>
            <a:chExt cx="2947773" cy="2895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2438400"/>
              <a:ext cx="2947773" cy="2895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6066" y="3269397"/>
              <a:ext cx="438281" cy="457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Matrix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7638353" cy="153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645478"/>
                <a:gridCol w="1445578"/>
                <a:gridCol w="2204085"/>
                <a:gridCol w="1211644"/>
                <a:gridCol w="7599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Designing/Planning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Adaptable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rats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Adapt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3237230"/>
          <a:ext cx="7620000" cy="38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/>
                <a:gridCol w="723900"/>
                <a:gridCol w="1447800"/>
                <a:gridCol w="2133600"/>
                <a:gridCol w="12192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886200"/>
          <a:ext cx="8378120" cy="153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762000"/>
                <a:gridCol w="1447800"/>
                <a:gridCol w="2133600"/>
                <a:gridCol w="1219200"/>
                <a:gridCol w="762000"/>
                <a:gridCol w="8343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Designing/Planning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Adaptable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rats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Adapt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0800" y="597586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Problem Statement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Background Info : </a:t>
            </a:r>
            <a:r>
              <a:rPr lang="en-US" sz="1600" dirty="0" smtClean="0"/>
              <a:t>Strategy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Future Work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 descr="nate.jpg"/>
          <p:cNvPicPr>
            <a:picLocks noChangeAspect="1"/>
          </p:cNvPicPr>
          <p:nvPr/>
        </p:nvPicPr>
        <p:blipFill>
          <a:blip r:embed="rId2"/>
          <a:srcRect l="24172" t="26159" r="52980" b="39404"/>
          <a:stretch>
            <a:fillRect/>
          </a:stretch>
        </p:blipFill>
        <p:spPr>
          <a:xfrm>
            <a:off x="228600" y="5638800"/>
            <a:ext cx="914400" cy="1033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Nate </a:t>
            </a:r>
            <a:r>
              <a:rPr lang="en-US" sz="1400" dirty="0" err="1" smtClean="0">
                <a:cs typeface="Times New Roman"/>
              </a:rPr>
              <a:t>Werbeckes</a:t>
            </a:r>
            <a:endParaRPr lang="en-US" sz="1400" dirty="0" smtClean="0">
              <a:cs typeface="Times New Roman"/>
            </a:endParaRPr>
          </a:p>
          <a:p>
            <a:r>
              <a:rPr lang="en-US" sz="1200" dirty="0" smtClean="0">
                <a:cs typeface="Times New Roman"/>
              </a:rPr>
              <a:t>BWIG</a:t>
            </a:r>
            <a:endParaRPr lang="en-US" sz="1200" dirty="0">
              <a:cs typeface="Times New Roman"/>
            </a:endParaRPr>
          </a:p>
        </p:txBody>
      </p:sp>
      <p:sp>
        <p:nvSpPr>
          <p:cNvPr id="10" name="Donut 9"/>
          <p:cNvSpPr/>
          <p:nvPr/>
        </p:nvSpPr>
        <p:spPr>
          <a:xfrm>
            <a:off x="7776280" y="4953000"/>
            <a:ext cx="1139120" cy="543560"/>
          </a:xfrm>
          <a:prstGeom prst="donut">
            <a:avLst>
              <a:gd name="adj" fmla="val 657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Flow Chart of </a:t>
            </a:r>
            <a:r>
              <a:rPr lang="en-US" sz="3600" dirty="0" err="1" smtClean="0"/>
              <a:t>LabVIEW</a:t>
            </a:r>
            <a:r>
              <a:rPr lang="en-US" sz="3600" dirty="0" smtClean="0"/>
              <a:t> processes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Flowchart: Data 3"/>
          <p:cNvSpPr/>
          <p:nvPr/>
        </p:nvSpPr>
        <p:spPr>
          <a:xfrm>
            <a:off x="457200" y="1295400"/>
            <a:ext cx="1219200" cy="9144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 +</a:t>
            </a:r>
            <a:endParaRPr lang="en-US" dirty="0"/>
          </a:p>
        </p:txBody>
      </p:sp>
      <p:sp>
        <p:nvSpPr>
          <p:cNvPr id="5" name="Flowchart: Data 4"/>
          <p:cNvSpPr/>
          <p:nvPr/>
        </p:nvSpPr>
        <p:spPr>
          <a:xfrm>
            <a:off x="457200" y="2590800"/>
            <a:ext cx="1219200" cy="9144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 +</a:t>
            </a:r>
            <a:endParaRPr lang="en-US" dirty="0"/>
          </a:p>
        </p:txBody>
      </p:sp>
      <p:sp>
        <p:nvSpPr>
          <p:cNvPr id="6" name="Flowchart: Data 5"/>
          <p:cNvSpPr/>
          <p:nvPr/>
        </p:nvSpPr>
        <p:spPr>
          <a:xfrm>
            <a:off x="304800" y="3886200"/>
            <a:ext cx="1524000" cy="9144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Ground</a:t>
            </a:r>
            <a:endParaRPr lang="en-US" dirty="0"/>
          </a:p>
        </p:txBody>
      </p:sp>
      <p:sp>
        <p:nvSpPr>
          <p:cNvPr id="7" name="Flowchart: Preparation 6"/>
          <p:cNvSpPr/>
          <p:nvPr/>
        </p:nvSpPr>
        <p:spPr>
          <a:xfrm>
            <a:off x="2362200" y="1600200"/>
            <a:ext cx="1496568" cy="838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 - Ground</a:t>
            </a:r>
            <a:endParaRPr lang="en-US" dirty="0"/>
          </a:p>
        </p:txBody>
      </p:sp>
      <p:sp>
        <p:nvSpPr>
          <p:cNvPr id="8" name="Flowchart: Preparation 8"/>
          <p:cNvSpPr/>
          <p:nvPr/>
        </p:nvSpPr>
        <p:spPr>
          <a:xfrm>
            <a:off x="2362200" y="2819400"/>
            <a:ext cx="1496568" cy="838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 - Ground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5"/>
            <a:endCxn id="7" idx="1"/>
          </p:cNvCxnSpPr>
          <p:nvPr/>
        </p:nvCxnSpPr>
        <p:spPr>
          <a:xfrm>
            <a:off x="1554480" y="1752600"/>
            <a:ext cx="80772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1554480" y="3048000"/>
            <a:ext cx="80772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5"/>
            <a:endCxn id="7" idx="1"/>
          </p:cNvCxnSpPr>
          <p:nvPr/>
        </p:nvCxnSpPr>
        <p:spPr>
          <a:xfrm flipV="1">
            <a:off x="1676400" y="2019300"/>
            <a:ext cx="685800" cy="23241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6" idx="5"/>
            <a:endCxn id="8" idx="1"/>
          </p:cNvCxnSpPr>
          <p:nvPr/>
        </p:nvCxnSpPr>
        <p:spPr>
          <a:xfrm flipV="1">
            <a:off x="1676400" y="3238500"/>
            <a:ext cx="685800" cy="11049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Preparation 23"/>
          <p:cNvSpPr/>
          <p:nvPr/>
        </p:nvSpPr>
        <p:spPr>
          <a:xfrm>
            <a:off x="3962400" y="2209800"/>
            <a:ext cx="1371600" cy="838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Red/IR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7" idx="3"/>
            <a:endCxn id="13" idx="1"/>
          </p:cNvCxnSpPr>
          <p:nvPr/>
        </p:nvCxnSpPr>
        <p:spPr>
          <a:xfrm>
            <a:off x="3858768" y="2019300"/>
            <a:ext cx="103632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13" idx="1"/>
          </p:cNvCxnSpPr>
          <p:nvPr/>
        </p:nvCxnSpPr>
        <p:spPr>
          <a:xfrm flipV="1">
            <a:off x="3858768" y="2628900"/>
            <a:ext cx="103632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Display 36"/>
          <p:cNvSpPr/>
          <p:nvPr/>
        </p:nvSpPr>
        <p:spPr>
          <a:xfrm>
            <a:off x="3886200" y="4800600"/>
            <a:ext cx="1447800" cy="6858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17" name="Flowchart: Process 37"/>
          <p:cNvSpPr/>
          <p:nvPr/>
        </p:nvSpPr>
        <p:spPr>
          <a:xfrm>
            <a:off x="5715000" y="1524000"/>
            <a:ext cx="12192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 increasing edges</a:t>
            </a:r>
            <a:endParaRPr lang="en-US" dirty="0"/>
          </a:p>
        </p:txBody>
      </p:sp>
      <p:sp>
        <p:nvSpPr>
          <p:cNvPr id="18" name="Flowchart: Alternate Process 38"/>
          <p:cNvSpPr/>
          <p:nvPr/>
        </p:nvSpPr>
        <p:spPr>
          <a:xfrm>
            <a:off x="5638800" y="2895600"/>
            <a:ext cx="1447800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Calculate SpO</a:t>
            </a:r>
            <a:r>
              <a:rPr lang="en-US" sz="1200" dirty="0" smtClean="0"/>
              <a:t>2</a:t>
            </a:r>
            <a:endParaRPr lang="en-US" dirty="0"/>
          </a:p>
        </p:txBody>
      </p:sp>
      <p:sp>
        <p:nvSpPr>
          <p:cNvPr id="19" name="Flowchart: Alternate Process 39"/>
          <p:cNvSpPr/>
          <p:nvPr/>
        </p:nvSpPr>
        <p:spPr>
          <a:xfrm>
            <a:off x="7315200" y="1447800"/>
            <a:ext cx="1676400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Calculate time in between edges</a:t>
            </a:r>
            <a:endParaRPr lang="en-US" dirty="0"/>
          </a:p>
        </p:txBody>
      </p:sp>
      <p:sp>
        <p:nvSpPr>
          <p:cNvPr id="20" name="Flowchart: Alternate Process 40"/>
          <p:cNvSpPr/>
          <p:nvPr/>
        </p:nvSpPr>
        <p:spPr>
          <a:xfrm>
            <a:off x="7543800" y="3048000"/>
            <a:ext cx="12954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Convert to </a:t>
            </a:r>
            <a:r>
              <a:rPr lang="en-US" dirty="0" err="1" smtClean="0"/>
              <a:t>bpm</a:t>
            </a:r>
            <a:endParaRPr lang="en-US" dirty="0"/>
          </a:p>
        </p:txBody>
      </p:sp>
      <p:sp>
        <p:nvSpPr>
          <p:cNvPr id="21" name="Flowchart: Display 41"/>
          <p:cNvSpPr/>
          <p:nvPr/>
        </p:nvSpPr>
        <p:spPr>
          <a:xfrm>
            <a:off x="5638800" y="4800600"/>
            <a:ext cx="1447800" cy="6858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 SpO</a:t>
            </a:r>
            <a:r>
              <a:rPr lang="en-US" sz="1200" dirty="0" smtClean="0"/>
              <a:t>2</a:t>
            </a:r>
            <a:endParaRPr lang="en-US" dirty="0"/>
          </a:p>
        </p:txBody>
      </p:sp>
      <p:sp>
        <p:nvSpPr>
          <p:cNvPr id="22" name="Flowchart: Display 42"/>
          <p:cNvSpPr/>
          <p:nvPr/>
        </p:nvSpPr>
        <p:spPr>
          <a:xfrm>
            <a:off x="7467600" y="4800600"/>
            <a:ext cx="1447800" cy="6858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 </a:t>
            </a:r>
            <a:r>
              <a:rPr lang="en-US" dirty="0" err="1" smtClean="0"/>
              <a:t>bpm</a:t>
            </a:r>
            <a:endParaRPr lang="en-US" dirty="0"/>
          </a:p>
        </p:txBody>
      </p:sp>
      <p:cxnSp>
        <p:nvCxnSpPr>
          <p:cNvPr id="23" name="Curved Connector 22"/>
          <p:cNvCxnSpPr>
            <a:stCxn id="13" idx="3"/>
            <a:endCxn id="18" idx="1"/>
          </p:cNvCxnSpPr>
          <p:nvPr/>
        </p:nvCxnSpPr>
        <p:spPr>
          <a:xfrm>
            <a:off x="5334000" y="2628900"/>
            <a:ext cx="304800" cy="685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3" idx="3"/>
            <a:endCxn id="17" idx="1"/>
          </p:cNvCxnSpPr>
          <p:nvPr/>
        </p:nvCxnSpPr>
        <p:spPr>
          <a:xfrm flipV="1">
            <a:off x="5334000" y="1905000"/>
            <a:ext cx="381000" cy="7239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6934200" y="1866900"/>
            <a:ext cx="381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2"/>
            <a:endCxn id="21" idx="0"/>
          </p:cNvCxnSpPr>
          <p:nvPr/>
        </p:nvCxnSpPr>
        <p:spPr>
          <a:xfrm rot="5400000">
            <a:off x="5829300" y="42672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6" idx="0"/>
          </p:cNvCxnSpPr>
          <p:nvPr/>
        </p:nvCxnSpPr>
        <p:spPr>
          <a:xfrm rot="5400000">
            <a:off x="3752850" y="3905250"/>
            <a:ext cx="1752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2"/>
            <a:endCxn id="20" idx="0"/>
          </p:cNvCxnSpPr>
          <p:nvPr/>
        </p:nvCxnSpPr>
        <p:spPr>
          <a:xfrm rot="16200000" flipH="1">
            <a:off x="7791450" y="2647950"/>
            <a:ext cx="762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2"/>
            <a:endCxn id="22" idx="0"/>
          </p:cNvCxnSpPr>
          <p:nvPr/>
        </p:nvCxnSpPr>
        <p:spPr>
          <a:xfrm rot="5400000">
            <a:off x="7581900" y="41910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90800" y="597586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Problem Statement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Background Info : </a:t>
            </a:r>
            <a:r>
              <a:rPr lang="en-US" sz="1600" dirty="0" smtClean="0"/>
              <a:t>Strategy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Future Work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1" name="Picture 30" descr="nate.jpg"/>
          <p:cNvPicPr>
            <a:picLocks noChangeAspect="1"/>
          </p:cNvPicPr>
          <p:nvPr/>
        </p:nvPicPr>
        <p:blipFill>
          <a:blip r:embed="rId2"/>
          <a:srcRect l="24172" t="26159" r="52980" b="39404"/>
          <a:stretch>
            <a:fillRect/>
          </a:stretch>
        </p:blipFill>
        <p:spPr>
          <a:xfrm>
            <a:off x="228600" y="5638800"/>
            <a:ext cx="914400" cy="103367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430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Nate </a:t>
            </a:r>
            <a:r>
              <a:rPr lang="en-US" sz="1400" dirty="0" err="1" smtClean="0">
                <a:cs typeface="Times New Roman"/>
              </a:rPr>
              <a:t>Werbeckes</a:t>
            </a:r>
            <a:endParaRPr lang="en-US" sz="1400" dirty="0" smtClean="0">
              <a:cs typeface="Times New Roman"/>
            </a:endParaRPr>
          </a:p>
          <a:p>
            <a:r>
              <a:rPr lang="en-US" sz="1200" dirty="0" smtClean="0">
                <a:cs typeface="Times New Roman"/>
              </a:rPr>
              <a:t>BWIG</a:t>
            </a:r>
            <a:endParaRPr lang="en-US" sz="1200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597586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Problem Statement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Background Info :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Strategy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600" dirty="0" smtClean="0">
                <a:solidFill>
                  <a:srgbClr val="000000"/>
                </a:solidFill>
              </a:rPr>
              <a:t>Future Work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cs typeface="Times New Roman"/>
              </a:rPr>
              <a:t>Kuya</a:t>
            </a:r>
            <a:r>
              <a:rPr lang="en-US" sz="1400" dirty="0" smtClean="0">
                <a:cs typeface="Times New Roman"/>
              </a:rPr>
              <a:t> </a:t>
            </a:r>
            <a:r>
              <a:rPr lang="en-US" sz="1400" dirty="0" err="1" smtClean="0">
                <a:cs typeface="Times New Roman"/>
              </a:rPr>
              <a:t>Takami</a:t>
            </a:r>
            <a:endParaRPr lang="en-US" sz="1400" dirty="0" smtClean="0">
              <a:cs typeface="Times New Roman"/>
            </a:endParaRPr>
          </a:p>
          <a:p>
            <a:r>
              <a:rPr lang="en-US" sz="1200" dirty="0" smtClean="0">
                <a:cs typeface="Times New Roman"/>
              </a:rPr>
              <a:t>Communicator</a:t>
            </a:r>
            <a:endParaRPr lang="en-US" sz="1200" dirty="0">
              <a:cs typeface="Times New Roman"/>
            </a:endParaRPr>
          </a:p>
        </p:txBody>
      </p:sp>
      <p:sp>
        <p:nvSpPr>
          <p:cNvPr id="10" name="Alternate Process 9"/>
          <p:cNvSpPr/>
          <p:nvPr/>
        </p:nvSpPr>
        <p:spPr>
          <a:xfrm>
            <a:off x="838200" y="2667000"/>
            <a:ext cx="1295400" cy="990600"/>
          </a:xfrm>
          <a:prstGeom prst="flowChartAlternateProcess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>
            <a:normAutofit/>
          </a:bodyPr>
          <a:lstStyle/>
          <a:p>
            <a:pPr algn="ctr"/>
            <a:r>
              <a:rPr lang="en-US" dirty="0" smtClean="0"/>
              <a:t>Computer</a:t>
            </a:r>
          </a:p>
          <a:p>
            <a:pPr algn="ctr"/>
            <a:r>
              <a:rPr lang="en-US" dirty="0" err="1" smtClean="0"/>
              <a:t>LabView</a:t>
            </a:r>
            <a:endParaRPr lang="en-US" dirty="0"/>
          </a:p>
        </p:txBody>
      </p:sp>
      <p:sp>
        <p:nvSpPr>
          <p:cNvPr id="15" name="Alternate Process 14"/>
          <p:cNvSpPr/>
          <p:nvPr/>
        </p:nvSpPr>
        <p:spPr>
          <a:xfrm>
            <a:off x="3200400" y="2933700"/>
            <a:ext cx="1371600" cy="4572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DAq</a:t>
            </a:r>
            <a:r>
              <a:rPr lang="en-US" dirty="0" smtClean="0"/>
              <a:t> Box</a:t>
            </a:r>
            <a:endParaRPr lang="en-US" dirty="0"/>
          </a:p>
        </p:txBody>
      </p:sp>
      <p:cxnSp>
        <p:nvCxnSpPr>
          <p:cNvPr id="17" name="Elbow Connector 16"/>
          <p:cNvCxnSpPr>
            <a:stCxn id="10" idx="3"/>
            <a:endCxn id="15" idx="1"/>
          </p:cNvCxnSpPr>
          <p:nvPr/>
        </p:nvCxnSpPr>
        <p:spPr>
          <a:xfrm>
            <a:off x="2133600" y="3162300"/>
            <a:ext cx="1066800" cy="1588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lternate Process 17"/>
          <p:cNvSpPr/>
          <p:nvPr/>
        </p:nvSpPr>
        <p:spPr>
          <a:xfrm>
            <a:off x="6096000" y="1868269"/>
            <a:ext cx="2590800" cy="34153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Pulse/Ox Sensor</a:t>
            </a:r>
            <a:endParaRPr lang="en-US" dirty="0"/>
          </a:p>
        </p:txBody>
      </p:sp>
      <p:sp>
        <p:nvSpPr>
          <p:cNvPr id="19" name="Alternate Process 18"/>
          <p:cNvSpPr/>
          <p:nvPr/>
        </p:nvSpPr>
        <p:spPr>
          <a:xfrm>
            <a:off x="6096000" y="4953000"/>
            <a:ext cx="2590800" cy="3048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Isoflurane</a:t>
            </a:r>
            <a:r>
              <a:rPr lang="en-US" dirty="0" smtClean="0"/>
              <a:t> &amp; O</a:t>
            </a:r>
            <a:r>
              <a:rPr lang="en-US" baseline="-25000" dirty="0" smtClean="0"/>
              <a:t>2</a:t>
            </a:r>
            <a:r>
              <a:rPr lang="en-US" dirty="0" smtClean="0"/>
              <a:t> Control</a:t>
            </a:r>
            <a:endParaRPr lang="en-US" dirty="0"/>
          </a:p>
        </p:txBody>
      </p:sp>
      <p:cxnSp>
        <p:nvCxnSpPr>
          <p:cNvPr id="20" name="Curved Connector 19"/>
          <p:cNvCxnSpPr>
            <a:stCxn id="15" idx="3"/>
            <a:endCxn id="18" idx="1"/>
          </p:cNvCxnSpPr>
          <p:nvPr/>
        </p:nvCxnSpPr>
        <p:spPr>
          <a:xfrm flipV="1">
            <a:off x="4572000" y="2039035"/>
            <a:ext cx="1524000" cy="1123265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5" idx="3"/>
            <a:endCxn id="19" idx="1"/>
          </p:cNvCxnSpPr>
          <p:nvPr/>
        </p:nvCxnSpPr>
        <p:spPr>
          <a:xfrm>
            <a:off x="4572000" y="3162300"/>
            <a:ext cx="1524000" cy="19431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lternate Process 21"/>
          <p:cNvSpPr/>
          <p:nvPr/>
        </p:nvSpPr>
        <p:spPr>
          <a:xfrm>
            <a:off x="6096000" y="2935069"/>
            <a:ext cx="2590800" cy="34153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Thermometer</a:t>
            </a:r>
            <a:endParaRPr lang="en-US" dirty="0"/>
          </a:p>
        </p:txBody>
      </p:sp>
      <p:sp>
        <p:nvSpPr>
          <p:cNvPr id="23" name="Alternate Process 22"/>
          <p:cNvSpPr/>
          <p:nvPr/>
        </p:nvSpPr>
        <p:spPr>
          <a:xfrm>
            <a:off x="6096000" y="3925669"/>
            <a:ext cx="2590800" cy="34153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Respiratory Rate</a:t>
            </a:r>
            <a:endParaRPr lang="en-US" dirty="0"/>
          </a:p>
        </p:txBody>
      </p:sp>
      <p:cxnSp>
        <p:nvCxnSpPr>
          <p:cNvPr id="24" name="Curved Connector 23"/>
          <p:cNvCxnSpPr>
            <a:stCxn id="15" idx="3"/>
            <a:endCxn id="22" idx="1"/>
          </p:cNvCxnSpPr>
          <p:nvPr/>
        </p:nvCxnSpPr>
        <p:spPr>
          <a:xfrm flipV="1">
            <a:off x="4572000" y="3105835"/>
            <a:ext cx="1524000" cy="56465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5" idx="3"/>
            <a:endCxn id="23" idx="1"/>
          </p:cNvCxnSpPr>
          <p:nvPr/>
        </p:nvCxnSpPr>
        <p:spPr>
          <a:xfrm>
            <a:off x="4572000" y="3162300"/>
            <a:ext cx="1524000" cy="934135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n1215777057_30079574_652.jpg"/>
          <p:cNvPicPr>
            <a:picLocks noChangeAspect="1"/>
          </p:cNvPicPr>
          <p:nvPr/>
        </p:nvPicPr>
        <p:blipFill>
          <a:blip r:embed="rId2"/>
          <a:srcRect l="32119" t="11589" r="41060" b="45707"/>
          <a:stretch>
            <a:fillRect/>
          </a:stretch>
        </p:blipFill>
        <p:spPr>
          <a:xfrm>
            <a:off x="185803" y="5562600"/>
            <a:ext cx="957197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Webster, J. G., </a:t>
            </a:r>
            <a:r>
              <a:rPr lang="en-US" i="1" dirty="0" smtClean="0"/>
              <a:t>Design of Pulse </a:t>
            </a:r>
            <a:r>
              <a:rPr lang="en-US" i="1" dirty="0" err="1" smtClean="0"/>
              <a:t>Oximeters</a:t>
            </a:r>
            <a:r>
              <a:rPr lang="en-US" dirty="0" smtClean="0"/>
              <a:t>. IOP Publishing Ltd 1997.</a:t>
            </a:r>
          </a:p>
          <a:p>
            <a:r>
              <a:rPr lang="en-US" dirty="0" smtClean="0"/>
              <a:t>D. Ford</a:t>
            </a:r>
            <a:r>
              <a:rPr lang="en-US" dirty="0" smtClean="0"/>
              <a:t>, </a:t>
            </a:r>
            <a:r>
              <a:rPr lang="en-US" dirty="0" smtClean="0"/>
              <a:t>D. </a:t>
            </a:r>
            <a:r>
              <a:rPr lang="en-US" dirty="0" err="1" smtClean="0"/>
              <a:t>Nachreiner</a:t>
            </a:r>
            <a:r>
              <a:rPr lang="en-US" dirty="0" smtClean="0"/>
              <a:t>, </a:t>
            </a:r>
            <a:r>
              <a:rPr lang="en-US" dirty="0" smtClean="0"/>
              <a:t>R. </a:t>
            </a:r>
            <a:r>
              <a:rPr lang="en-US" dirty="0" smtClean="0"/>
              <a:t>Thomas, “Design of a Pulse </a:t>
            </a:r>
            <a:r>
              <a:rPr lang="en-US" dirty="0" err="1" smtClean="0"/>
              <a:t>Oximeter</a:t>
            </a:r>
            <a:r>
              <a:rPr lang="en-US" dirty="0" smtClean="0"/>
              <a:t> for Use in </a:t>
            </a:r>
            <a:r>
              <a:rPr lang="en-US" dirty="0" smtClean="0"/>
              <a:t>Mice” , 2005</a:t>
            </a:r>
          </a:p>
          <a:p>
            <a:r>
              <a:rPr lang="en-US" dirty="0" smtClean="0"/>
              <a:t>Starr Life Sciences,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http</a:t>
            </a:r>
            <a:r>
              <a:rPr lang="en-US" dirty="0" smtClean="0"/>
              <a:t>://starrlifesciences.com</a:t>
            </a:r>
            <a:r>
              <a:rPr lang="en-US" dirty="0" smtClean="0"/>
              <a:t>/ (website).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133600" y="1752600"/>
            <a:ext cx="4953000" cy="2362200"/>
          </a:xfrm>
          <a:prstGeom prst="wedgeEllipseCallout">
            <a:avLst>
              <a:gd name="adj1" fmla="val 66376"/>
              <a:gd name="adj2" fmla="val 11674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1700"/>
            <a:ext cx="8229600" cy="1143000"/>
          </a:xfrm>
        </p:spPr>
        <p:txBody>
          <a:bodyPr>
            <a:noAutofit/>
          </a:bodyPr>
          <a:lstStyle/>
          <a:p>
            <a:r>
              <a:rPr lang="en-US" sz="15000" i="1" dirty="0" smtClean="0"/>
              <a:t>?</a:t>
            </a:r>
            <a:endParaRPr lang="en-US" sz="15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Vitals for anesthetized rats during PET imaging</a:t>
            </a:r>
          </a:p>
          <a:p>
            <a:pPr lvl="1"/>
            <a:r>
              <a:rPr lang="en-US" dirty="0" smtClean="0"/>
              <a:t>SpO</a:t>
            </a:r>
            <a:r>
              <a:rPr lang="en-US" baseline="-25000" dirty="0" smtClean="0"/>
              <a:t>2</a:t>
            </a:r>
            <a:r>
              <a:rPr lang="en-US" dirty="0" smtClean="0"/>
              <a:t> (±2%)</a:t>
            </a:r>
          </a:p>
          <a:p>
            <a:pPr lvl="1"/>
            <a:r>
              <a:rPr lang="en-US" dirty="0" smtClean="0"/>
              <a:t>Heart rate (200-500 </a:t>
            </a:r>
            <a:r>
              <a:rPr lang="en-US" dirty="0" err="1" smtClean="0"/>
              <a:t>bpm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Rectal temperature (93 – 100° F)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espiration rate (20-30 </a:t>
            </a:r>
            <a:r>
              <a:rPr lang="en-US" dirty="0" err="1" smtClean="0"/>
              <a:t>bpm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Current </a:t>
            </a:r>
            <a:r>
              <a:rPr lang="en-US" dirty="0" err="1" smtClean="0"/>
              <a:t>oximeter</a:t>
            </a:r>
            <a:r>
              <a:rPr lang="en-US" dirty="0" smtClean="0"/>
              <a:t> is designed for “small animals”</a:t>
            </a:r>
          </a:p>
          <a:p>
            <a:pPr lvl="1"/>
            <a:r>
              <a:rPr lang="en-US" dirty="0" smtClean="0"/>
              <a:t>Inaccurate at faster heart rates </a:t>
            </a:r>
          </a:p>
          <a:p>
            <a:r>
              <a:rPr lang="en-US" dirty="0" smtClean="0"/>
              <a:t>Current devices too expensive</a:t>
            </a:r>
          </a:p>
          <a:p>
            <a:pPr lvl="1"/>
            <a:r>
              <a:rPr lang="en-US" dirty="0" smtClean="0"/>
              <a:t>Budget = $4,000 USD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97586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Problem Statement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: Background Info : Strategy : Future Work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Jack Ho</a:t>
            </a:r>
          </a:p>
          <a:p>
            <a:r>
              <a:rPr lang="en-US" sz="1200" dirty="0" smtClean="0">
                <a:cs typeface="Times New Roman"/>
              </a:rPr>
              <a:t>Team Leader</a:t>
            </a:r>
            <a:endParaRPr lang="en-US" sz="1200" dirty="0">
              <a:cs typeface="Times New Roman"/>
            </a:endParaRPr>
          </a:p>
        </p:txBody>
      </p:sp>
      <p:pic>
        <p:nvPicPr>
          <p:cNvPr id="10" name="Picture 9" descr="n510192867_47388_9725.jpg"/>
          <p:cNvPicPr>
            <a:picLocks noChangeAspect="1"/>
          </p:cNvPicPr>
          <p:nvPr/>
        </p:nvPicPr>
        <p:blipFill>
          <a:blip r:embed="rId2"/>
          <a:srcRect l="16419" t="38588" r="49012" b="35278"/>
          <a:stretch>
            <a:fillRect/>
          </a:stretch>
        </p:blipFill>
        <p:spPr>
          <a:xfrm>
            <a:off x="152400" y="5630242"/>
            <a:ext cx="1066800" cy="1075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Quad Adjustable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Isoflurane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Delivery</a:t>
            </a:r>
            <a:r>
              <a:rPr kumimoji="0" lang="en-US" sz="3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</a:t>
            </a:r>
            <a:endParaRPr kumimoji="0" lang="en-US" sz="36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IM0015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6552" y="3489717"/>
            <a:ext cx="3079648" cy="2309401"/>
          </a:xfrm>
          <a:prstGeom prst="rect">
            <a:avLst/>
          </a:prstGeom>
          <a:noFill/>
        </p:spPr>
      </p:pic>
      <p:pic>
        <p:nvPicPr>
          <p:cNvPr id="7" name="Picture 4" descr="IM0015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6552" y="994364"/>
            <a:ext cx="3079648" cy="2309403"/>
          </a:xfrm>
          <a:prstGeom prst="rect">
            <a:avLst/>
          </a:prstGeom>
          <a:noFill/>
        </p:spPr>
      </p:pic>
      <p:grpSp>
        <p:nvGrpSpPr>
          <p:cNvPr id="77" name="Group 76"/>
          <p:cNvGrpSpPr/>
          <p:nvPr/>
        </p:nvGrpSpPr>
        <p:grpSpPr>
          <a:xfrm>
            <a:off x="123825" y="1381126"/>
            <a:ext cx="3914775" cy="4417992"/>
            <a:chOff x="123825" y="1381125"/>
            <a:chExt cx="4219575" cy="4991100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28588" y="2209800"/>
              <a:ext cx="14478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O</a:t>
              </a:r>
              <a:r>
                <a:rPr lang="en-US" baseline="-25000"/>
                <a:t>2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23825" y="1381125"/>
              <a:ext cx="14478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/>
                <a:t>Isoflurane</a:t>
              </a:r>
              <a:endParaRPr lang="en-US" baseline="-25000" dirty="0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 rot="-21600000">
              <a:off x="1828800" y="3048000"/>
              <a:ext cx="2514600" cy="3276600"/>
              <a:chOff x="2976" y="672"/>
              <a:chExt cx="1104" cy="1632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974" y="1972"/>
                <a:ext cx="1103" cy="337"/>
                <a:chOff x="3024" y="1920"/>
                <a:chExt cx="1296" cy="480"/>
              </a:xfrm>
            </p:grpSpPr>
            <p:grpSp>
              <p:nvGrpSpPr>
                <p:cNvPr id="48" name="Group 9"/>
                <p:cNvGrpSpPr>
                  <a:grpSpLocks/>
                </p:cNvGrpSpPr>
                <p:nvPr/>
              </p:nvGrpSpPr>
              <p:grpSpPr bwMode="auto">
                <a:xfrm>
                  <a:off x="3286" y="1920"/>
                  <a:ext cx="236" cy="134"/>
                  <a:chOff x="4320" y="912"/>
                  <a:chExt cx="384" cy="240"/>
                </a:xfrm>
              </p:grpSpPr>
              <p:sp>
                <p:nvSpPr>
                  <p:cNvPr id="57" name="AutoShape 1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96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AutoShape 11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488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" name="Group 12"/>
                <p:cNvGrpSpPr>
                  <a:grpSpLocks/>
                </p:cNvGrpSpPr>
                <p:nvPr/>
              </p:nvGrpSpPr>
              <p:grpSpPr bwMode="auto">
                <a:xfrm>
                  <a:off x="3286" y="2266"/>
                  <a:ext cx="236" cy="134"/>
                  <a:chOff x="4320" y="912"/>
                  <a:chExt cx="384" cy="240"/>
                </a:xfrm>
              </p:grpSpPr>
              <p:sp>
                <p:nvSpPr>
                  <p:cNvPr id="55" name="AutoShape 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96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AutoShape 14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488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" name="Line 15"/>
                <p:cNvSpPr>
                  <a:spLocks noChangeShapeType="1"/>
                </p:cNvSpPr>
                <p:nvPr/>
              </p:nvSpPr>
              <p:spPr bwMode="auto">
                <a:xfrm>
                  <a:off x="3024" y="2333"/>
                  <a:ext cx="705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16"/>
                <p:cNvSpPr>
                  <a:spLocks noChangeShapeType="1"/>
                </p:cNvSpPr>
                <p:nvPr/>
              </p:nvSpPr>
              <p:spPr bwMode="auto">
                <a:xfrm>
                  <a:off x="3168" y="1987"/>
                  <a:ext cx="56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Line 17"/>
                <p:cNvSpPr>
                  <a:spLocks noChangeShapeType="1"/>
                </p:cNvSpPr>
                <p:nvPr/>
              </p:nvSpPr>
              <p:spPr bwMode="auto">
                <a:xfrm>
                  <a:off x="3729" y="1985"/>
                  <a:ext cx="1" cy="3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Line 18"/>
                <p:cNvSpPr>
                  <a:spLocks noChangeShapeType="1"/>
                </p:cNvSpPr>
                <p:nvPr/>
              </p:nvSpPr>
              <p:spPr bwMode="auto">
                <a:xfrm>
                  <a:off x="3729" y="2147"/>
                  <a:ext cx="23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965" y="2065"/>
                  <a:ext cx="355" cy="20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>
                      <a:latin typeface="Arial" pitchFamily="-65" charset="0"/>
                    </a:rPr>
                    <a:t>Rat</a:t>
                  </a:r>
                  <a:endParaRPr lang="en-US" sz="1200" baseline="-25000">
                    <a:latin typeface="Arial" pitchFamily="-65" charset="0"/>
                  </a:endParaRPr>
                </a:p>
              </p:txBody>
            </p:sp>
          </p:grpSp>
          <p:grpSp>
            <p:nvGrpSpPr>
              <p:cNvPr id="12" name="Group 20"/>
              <p:cNvGrpSpPr>
                <a:grpSpLocks/>
              </p:cNvGrpSpPr>
              <p:nvPr/>
            </p:nvGrpSpPr>
            <p:grpSpPr bwMode="auto">
              <a:xfrm>
                <a:off x="2974" y="676"/>
                <a:ext cx="1103" cy="337"/>
                <a:chOff x="3024" y="1920"/>
                <a:chExt cx="1296" cy="480"/>
              </a:xfrm>
            </p:grpSpPr>
            <p:grpSp>
              <p:nvGrpSpPr>
                <p:cNvPr id="37" name="Group 21"/>
                <p:cNvGrpSpPr>
                  <a:grpSpLocks/>
                </p:cNvGrpSpPr>
                <p:nvPr/>
              </p:nvGrpSpPr>
              <p:grpSpPr bwMode="auto">
                <a:xfrm>
                  <a:off x="3286" y="1920"/>
                  <a:ext cx="236" cy="134"/>
                  <a:chOff x="4320" y="912"/>
                  <a:chExt cx="384" cy="240"/>
                </a:xfrm>
              </p:grpSpPr>
              <p:sp>
                <p:nvSpPr>
                  <p:cNvPr id="46" name="AutoShape 2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96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AutoShape 23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488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" name="Group 24"/>
                <p:cNvGrpSpPr>
                  <a:grpSpLocks/>
                </p:cNvGrpSpPr>
                <p:nvPr/>
              </p:nvGrpSpPr>
              <p:grpSpPr bwMode="auto">
                <a:xfrm>
                  <a:off x="3286" y="2266"/>
                  <a:ext cx="236" cy="134"/>
                  <a:chOff x="4320" y="912"/>
                  <a:chExt cx="384" cy="240"/>
                </a:xfrm>
              </p:grpSpPr>
              <p:sp>
                <p:nvSpPr>
                  <p:cNvPr id="44" name="AutoShape 2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96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AutoShape 26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488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auto">
                <a:xfrm>
                  <a:off x="3024" y="2333"/>
                  <a:ext cx="705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auto">
                <a:xfrm>
                  <a:off x="3168" y="1987"/>
                  <a:ext cx="56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auto">
                <a:xfrm>
                  <a:off x="3729" y="1985"/>
                  <a:ext cx="1" cy="3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auto">
                <a:xfrm>
                  <a:off x="3729" y="2147"/>
                  <a:ext cx="23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965" y="2065"/>
                  <a:ext cx="355" cy="20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>
                      <a:latin typeface="Arial" pitchFamily="-65" charset="0"/>
                    </a:rPr>
                    <a:t>Rat</a:t>
                  </a:r>
                  <a:endParaRPr lang="en-US" sz="1200" baseline="-25000">
                    <a:latin typeface="Arial" pitchFamily="-65" charset="0"/>
                  </a:endParaRPr>
                </a:p>
              </p:txBody>
            </p:sp>
          </p:grpSp>
          <p:grpSp>
            <p:nvGrpSpPr>
              <p:cNvPr id="13" name="Group 32"/>
              <p:cNvGrpSpPr>
                <a:grpSpLocks/>
              </p:cNvGrpSpPr>
              <p:nvPr/>
            </p:nvGrpSpPr>
            <p:grpSpPr bwMode="auto">
              <a:xfrm>
                <a:off x="2974" y="1108"/>
                <a:ext cx="1103" cy="337"/>
                <a:chOff x="3024" y="1920"/>
                <a:chExt cx="1296" cy="480"/>
              </a:xfrm>
            </p:grpSpPr>
            <p:grpSp>
              <p:nvGrpSpPr>
                <p:cNvPr id="26" name="Group 33"/>
                <p:cNvGrpSpPr>
                  <a:grpSpLocks/>
                </p:cNvGrpSpPr>
                <p:nvPr/>
              </p:nvGrpSpPr>
              <p:grpSpPr bwMode="auto">
                <a:xfrm>
                  <a:off x="3286" y="1920"/>
                  <a:ext cx="236" cy="134"/>
                  <a:chOff x="4320" y="912"/>
                  <a:chExt cx="384" cy="240"/>
                </a:xfrm>
              </p:grpSpPr>
              <p:sp>
                <p:nvSpPr>
                  <p:cNvPr id="35" name="AutoShape 3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96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AutoShape 35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488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36"/>
                <p:cNvGrpSpPr>
                  <a:grpSpLocks/>
                </p:cNvGrpSpPr>
                <p:nvPr/>
              </p:nvGrpSpPr>
              <p:grpSpPr bwMode="auto">
                <a:xfrm>
                  <a:off x="3286" y="2266"/>
                  <a:ext cx="236" cy="134"/>
                  <a:chOff x="4320" y="912"/>
                  <a:chExt cx="384" cy="240"/>
                </a:xfrm>
              </p:grpSpPr>
              <p:sp>
                <p:nvSpPr>
                  <p:cNvPr id="33" name="AutoShape 3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96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AutoShape 38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488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Line 39"/>
                <p:cNvSpPr>
                  <a:spLocks noChangeShapeType="1"/>
                </p:cNvSpPr>
                <p:nvPr/>
              </p:nvSpPr>
              <p:spPr bwMode="auto">
                <a:xfrm>
                  <a:off x="3024" y="2333"/>
                  <a:ext cx="705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Line 40"/>
                <p:cNvSpPr>
                  <a:spLocks noChangeShapeType="1"/>
                </p:cNvSpPr>
                <p:nvPr/>
              </p:nvSpPr>
              <p:spPr bwMode="auto">
                <a:xfrm>
                  <a:off x="3168" y="1987"/>
                  <a:ext cx="56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Line 41"/>
                <p:cNvSpPr>
                  <a:spLocks noChangeShapeType="1"/>
                </p:cNvSpPr>
                <p:nvPr/>
              </p:nvSpPr>
              <p:spPr bwMode="auto">
                <a:xfrm>
                  <a:off x="3729" y="1985"/>
                  <a:ext cx="1" cy="3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Line 42"/>
                <p:cNvSpPr>
                  <a:spLocks noChangeShapeType="1"/>
                </p:cNvSpPr>
                <p:nvPr/>
              </p:nvSpPr>
              <p:spPr bwMode="auto">
                <a:xfrm>
                  <a:off x="3729" y="2147"/>
                  <a:ext cx="23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965" y="2065"/>
                  <a:ext cx="355" cy="20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>
                      <a:latin typeface="Arial" pitchFamily="-65" charset="0"/>
                    </a:rPr>
                    <a:t>Rat</a:t>
                  </a:r>
                  <a:endParaRPr lang="en-US" sz="1200" baseline="-25000">
                    <a:latin typeface="Arial" pitchFamily="-65" charset="0"/>
                  </a:endParaRPr>
                </a:p>
              </p:txBody>
            </p:sp>
          </p:grpSp>
          <p:grpSp>
            <p:nvGrpSpPr>
              <p:cNvPr id="14" name="Group 44"/>
              <p:cNvGrpSpPr>
                <a:grpSpLocks/>
              </p:cNvGrpSpPr>
              <p:nvPr/>
            </p:nvGrpSpPr>
            <p:grpSpPr bwMode="auto">
              <a:xfrm>
                <a:off x="2974" y="1540"/>
                <a:ext cx="1103" cy="337"/>
                <a:chOff x="3024" y="1920"/>
                <a:chExt cx="1296" cy="480"/>
              </a:xfrm>
            </p:grpSpPr>
            <p:grpSp>
              <p:nvGrpSpPr>
                <p:cNvPr id="15" name="Group 45"/>
                <p:cNvGrpSpPr>
                  <a:grpSpLocks/>
                </p:cNvGrpSpPr>
                <p:nvPr/>
              </p:nvGrpSpPr>
              <p:grpSpPr bwMode="auto">
                <a:xfrm>
                  <a:off x="3286" y="1920"/>
                  <a:ext cx="236" cy="134"/>
                  <a:chOff x="4320" y="912"/>
                  <a:chExt cx="384" cy="240"/>
                </a:xfrm>
              </p:grpSpPr>
              <p:sp>
                <p:nvSpPr>
                  <p:cNvPr id="24" name="AutoShape 4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96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AutoShape 47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488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48"/>
                <p:cNvGrpSpPr>
                  <a:grpSpLocks/>
                </p:cNvGrpSpPr>
                <p:nvPr/>
              </p:nvGrpSpPr>
              <p:grpSpPr bwMode="auto">
                <a:xfrm>
                  <a:off x="3286" y="2266"/>
                  <a:ext cx="236" cy="134"/>
                  <a:chOff x="4320" y="912"/>
                  <a:chExt cx="384" cy="240"/>
                </a:xfrm>
              </p:grpSpPr>
              <p:sp>
                <p:nvSpPr>
                  <p:cNvPr id="22" name="AutoShape 4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96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AutoShape 50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488" y="936"/>
                    <a:ext cx="240" cy="192"/>
                  </a:xfrm>
                  <a:prstGeom prst="flowChartExtra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" name="Line 51"/>
                <p:cNvSpPr>
                  <a:spLocks noChangeShapeType="1"/>
                </p:cNvSpPr>
                <p:nvPr/>
              </p:nvSpPr>
              <p:spPr bwMode="auto">
                <a:xfrm>
                  <a:off x="3024" y="2333"/>
                  <a:ext cx="705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52"/>
                <p:cNvSpPr>
                  <a:spLocks noChangeShapeType="1"/>
                </p:cNvSpPr>
                <p:nvPr/>
              </p:nvSpPr>
              <p:spPr bwMode="auto">
                <a:xfrm>
                  <a:off x="3168" y="1987"/>
                  <a:ext cx="56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53"/>
                <p:cNvSpPr>
                  <a:spLocks noChangeShapeType="1"/>
                </p:cNvSpPr>
                <p:nvPr/>
              </p:nvSpPr>
              <p:spPr bwMode="auto">
                <a:xfrm>
                  <a:off x="3729" y="1985"/>
                  <a:ext cx="1" cy="3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Line 54"/>
                <p:cNvSpPr>
                  <a:spLocks noChangeShapeType="1"/>
                </p:cNvSpPr>
                <p:nvPr/>
              </p:nvSpPr>
              <p:spPr bwMode="auto">
                <a:xfrm>
                  <a:off x="3729" y="2147"/>
                  <a:ext cx="23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965" y="2065"/>
                  <a:ext cx="355" cy="20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>
                      <a:latin typeface="Arial" pitchFamily="-65" charset="0"/>
                    </a:rPr>
                    <a:t>Rat</a:t>
                  </a:r>
                  <a:endParaRPr lang="en-US" sz="1200" baseline="-25000">
                    <a:latin typeface="Arial" pitchFamily="-65" charset="0"/>
                  </a:endParaRPr>
                </a:p>
              </p:txBody>
            </p:sp>
          </p:grpSp>
        </p:grp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 flipV="1">
              <a:off x="2105025" y="1619250"/>
              <a:ext cx="0" cy="411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7"/>
            <p:cNvSpPr>
              <a:spLocks noChangeShapeType="1"/>
            </p:cNvSpPr>
            <p:nvPr/>
          </p:nvSpPr>
          <p:spPr bwMode="auto">
            <a:xfrm flipH="1">
              <a:off x="1571625" y="160972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 flipH="1">
              <a:off x="1566863" y="2438400"/>
              <a:ext cx="2619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9"/>
            <p:cNvSpPr>
              <a:spLocks noChangeShapeType="1"/>
            </p:cNvSpPr>
            <p:nvPr/>
          </p:nvSpPr>
          <p:spPr bwMode="auto">
            <a:xfrm flipV="1">
              <a:off x="1828800" y="2438400"/>
              <a:ext cx="0" cy="3790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0"/>
            <p:cNvSpPr>
              <a:spLocks noChangeArrowheads="1"/>
            </p:cNvSpPr>
            <p:nvPr/>
          </p:nvSpPr>
          <p:spPr bwMode="auto">
            <a:xfrm>
              <a:off x="3157538" y="33337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3157538" y="419576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auto">
            <a:xfrm>
              <a:off x="3157538" y="592931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3157538" y="506253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4"/>
            <p:cNvSpPr>
              <a:spLocks noChangeShapeType="1"/>
            </p:cNvSpPr>
            <p:nvPr/>
          </p:nvSpPr>
          <p:spPr bwMode="auto">
            <a:xfrm flipV="1">
              <a:off x="2514600" y="2971800"/>
              <a:ext cx="1143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5"/>
            <p:cNvSpPr>
              <a:spLocks noChangeShapeType="1"/>
            </p:cNvSpPr>
            <p:nvPr/>
          </p:nvSpPr>
          <p:spPr bwMode="auto">
            <a:xfrm flipV="1">
              <a:off x="2528888" y="3448050"/>
              <a:ext cx="1143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 flipV="1">
              <a:off x="2514600" y="3833813"/>
              <a:ext cx="1143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7"/>
            <p:cNvSpPr>
              <a:spLocks noChangeShapeType="1"/>
            </p:cNvSpPr>
            <p:nvPr/>
          </p:nvSpPr>
          <p:spPr bwMode="auto">
            <a:xfrm flipV="1">
              <a:off x="2528888" y="4310063"/>
              <a:ext cx="1143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8"/>
            <p:cNvSpPr>
              <a:spLocks noChangeShapeType="1"/>
            </p:cNvSpPr>
            <p:nvPr/>
          </p:nvSpPr>
          <p:spPr bwMode="auto">
            <a:xfrm flipV="1">
              <a:off x="2509838" y="4724400"/>
              <a:ext cx="1143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 flipV="1">
              <a:off x="2524125" y="5200650"/>
              <a:ext cx="1143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70"/>
            <p:cNvSpPr>
              <a:spLocks noChangeShapeType="1"/>
            </p:cNvSpPr>
            <p:nvPr/>
          </p:nvSpPr>
          <p:spPr bwMode="auto">
            <a:xfrm flipV="1">
              <a:off x="2509838" y="5591175"/>
              <a:ext cx="1143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1"/>
            <p:cNvSpPr>
              <a:spLocks noChangeShapeType="1"/>
            </p:cNvSpPr>
            <p:nvPr/>
          </p:nvSpPr>
          <p:spPr bwMode="auto">
            <a:xfrm flipV="1">
              <a:off x="2524125" y="6067425"/>
              <a:ext cx="1143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1722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*Slide by Dr. Alex Converse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590800" y="597586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Problem Statement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: Background Info : Strategy : Future Work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192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Jack Ho</a:t>
            </a:r>
          </a:p>
          <a:p>
            <a:r>
              <a:rPr lang="en-US" sz="1200" dirty="0" smtClean="0">
                <a:cs typeface="Times New Roman"/>
              </a:rPr>
              <a:t>Team Leader</a:t>
            </a:r>
            <a:endParaRPr lang="en-US" sz="1200" dirty="0">
              <a:cs typeface="Times New Roman"/>
            </a:endParaRPr>
          </a:p>
        </p:txBody>
      </p:sp>
      <p:pic>
        <p:nvPicPr>
          <p:cNvPr id="80" name="Picture 79" descr="n510192867_47388_9725.jpg"/>
          <p:cNvPicPr>
            <a:picLocks noChangeAspect="1"/>
          </p:cNvPicPr>
          <p:nvPr/>
        </p:nvPicPr>
        <p:blipFill>
          <a:blip r:embed="rId4"/>
          <a:srcRect l="16419" t="38588" r="49012" b="35278"/>
          <a:stretch>
            <a:fillRect/>
          </a:stretch>
        </p:blipFill>
        <p:spPr>
          <a:xfrm>
            <a:off x="152400" y="5630242"/>
            <a:ext cx="1066800" cy="1075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57200" y="5791200"/>
            <a:ext cx="9829800" cy="1295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001576"/>
          <p:cNvPicPr>
            <a:picLocks noChangeAspect="1" noChangeArrowheads="1"/>
          </p:cNvPicPr>
          <p:nvPr/>
        </p:nvPicPr>
        <p:blipFill>
          <a:blip r:embed="rId2"/>
          <a:srcRect t="19050" r="16190"/>
          <a:stretch>
            <a:fillRect/>
          </a:stretch>
        </p:blipFill>
        <p:spPr bwMode="auto">
          <a:xfrm>
            <a:off x="-8806" y="0"/>
            <a:ext cx="9152806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1025" y="3712091"/>
            <a:ext cx="22637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</a:t>
            </a:r>
            <a:r>
              <a:rPr lang="en-US" dirty="0" err="1" smtClean="0"/>
              <a:t>Oximeter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68"/>
              </a:spcBef>
            </a:pPr>
            <a:r>
              <a:rPr lang="en-US" dirty="0" smtClean="0"/>
              <a:t>Red and infrared LED and photodiode</a:t>
            </a:r>
          </a:p>
          <a:p>
            <a:pPr>
              <a:spcBef>
                <a:spcPts val="168"/>
              </a:spcBef>
            </a:pPr>
            <a:r>
              <a:rPr lang="en-US" dirty="0" smtClean="0"/>
              <a:t>Absorption is different between </a:t>
            </a:r>
            <a:r>
              <a:rPr lang="en-US" dirty="0" err="1" smtClean="0"/>
              <a:t>oxyhemoglobin</a:t>
            </a:r>
            <a:r>
              <a:rPr lang="en-US" dirty="0" smtClean="0"/>
              <a:t> and its deoxygenated form</a:t>
            </a:r>
          </a:p>
          <a:p>
            <a:pPr>
              <a:spcBef>
                <a:spcPts val="168"/>
              </a:spcBef>
            </a:pPr>
            <a:r>
              <a:rPr lang="en-US" dirty="0" smtClean="0"/>
              <a:t>Oxygen absorption can calculated from ratio</a:t>
            </a:r>
          </a:p>
          <a:p>
            <a:pPr>
              <a:spcBef>
                <a:spcPts val="168"/>
              </a:spcBef>
            </a:pPr>
            <a:r>
              <a:rPr lang="en-US" dirty="0" smtClean="0"/>
              <a:t>Measures heart rate</a:t>
            </a:r>
          </a:p>
          <a:p>
            <a:pPr>
              <a:spcBef>
                <a:spcPts val="168"/>
              </a:spcBef>
            </a:pPr>
            <a:r>
              <a:rPr lang="en-US" dirty="0" smtClean="0"/>
              <a:t>Mostly for humans</a:t>
            </a:r>
          </a:p>
          <a:p>
            <a:pPr>
              <a:spcBef>
                <a:spcPts val="168"/>
              </a:spcBef>
            </a:pPr>
            <a:r>
              <a:rPr lang="en-US" dirty="0" err="1" smtClean="0"/>
              <a:t>Nellcor</a:t>
            </a:r>
            <a:r>
              <a:rPr lang="en-US" dirty="0" smtClean="0"/>
              <a:t>, </a:t>
            </a:r>
            <a:r>
              <a:rPr lang="en-US" dirty="0" err="1" smtClean="0"/>
              <a:t>Criticare</a:t>
            </a:r>
            <a:r>
              <a:rPr lang="en-US" dirty="0" smtClean="0"/>
              <a:t>, </a:t>
            </a:r>
            <a:r>
              <a:rPr lang="en-US" dirty="0" err="1" smtClean="0"/>
              <a:t>Nonin</a:t>
            </a:r>
            <a:r>
              <a:rPr lang="en-US" dirty="0" smtClean="0"/>
              <a:t>, etc.</a:t>
            </a:r>
          </a:p>
          <a:p>
            <a:endParaRPr lang="en-US" dirty="0"/>
          </a:p>
        </p:txBody>
      </p:sp>
      <p:pic>
        <p:nvPicPr>
          <p:cNvPr id="4" name="Picture 28" descr="jo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15000"/>
            <a:ext cx="990600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597586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Problem Statement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600" dirty="0" smtClean="0">
                <a:solidFill>
                  <a:srgbClr val="000000"/>
                </a:solidFill>
              </a:rPr>
              <a:t>Background Info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Strategy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Future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Work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Joseph Yuen</a:t>
            </a:r>
          </a:p>
          <a:p>
            <a:r>
              <a:rPr lang="en-US" sz="1200" dirty="0" smtClean="0">
                <a:cs typeface="Times New Roman"/>
              </a:rPr>
              <a:t>BSAC</a:t>
            </a:r>
            <a:endParaRPr lang="en-US" sz="1200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Veterinary </a:t>
            </a:r>
            <a:r>
              <a:rPr lang="en-US" dirty="0" err="1" smtClean="0"/>
              <a:t>Oximeters</a:t>
            </a:r>
            <a:endParaRPr lang="en-US" dirty="0" smtClean="0"/>
          </a:p>
          <a:p>
            <a:pPr lvl="1"/>
            <a:r>
              <a:rPr lang="en-US" dirty="0" err="1" smtClean="0"/>
              <a:t>Nonin</a:t>
            </a:r>
            <a:r>
              <a:rPr lang="en-US" dirty="0" smtClean="0"/>
              <a:t>, </a:t>
            </a:r>
            <a:r>
              <a:rPr lang="en-US" dirty="0" err="1" smtClean="0"/>
              <a:t>Bionet</a:t>
            </a:r>
            <a:r>
              <a:rPr lang="en-US" dirty="0" smtClean="0"/>
              <a:t>, etc. </a:t>
            </a:r>
          </a:p>
          <a:p>
            <a:r>
              <a:rPr lang="en-US" dirty="0" smtClean="0"/>
              <a:t>Starr Life Sciences</a:t>
            </a:r>
          </a:p>
          <a:p>
            <a:pPr lvl="1"/>
            <a:r>
              <a:rPr lang="en-US" dirty="0" err="1" smtClean="0"/>
              <a:t>MouseOx</a:t>
            </a:r>
            <a:endParaRPr lang="en-US" dirty="0" smtClean="0"/>
          </a:p>
          <a:p>
            <a:r>
              <a:rPr lang="en-US" dirty="0" smtClean="0"/>
              <a:t>Expensive</a:t>
            </a:r>
          </a:p>
          <a:p>
            <a:endParaRPr lang="en-US" dirty="0"/>
          </a:p>
        </p:txBody>
      </p:sp>
      <p:pic>
        <p:nvPicPr>
          <p:cNvPr id="4" name="Picture 28" descr="jo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715000"/>
            <a:ext cx="990600" cy="990600"/>
          </a:xfrm>
          <a:prstGeom prst="rect">
            <a:avLst/>
          </a:prstGeom>
          <a:noFill/>
        </p:spPr>
      </p:pic>
      <p:pic>
        <p:nvPicPr>
          <p:cNvPr id="5" name="Picture 2" descr="C:\Documents and Settings\pc_user\Desktop\untit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2428" y="1378848"/>
            <a:ext cx="3019425" cy="273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0800" y="597586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Problem Statement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600" dirty="0" smtClean="0">
                <a:solidFill>
                  <a:srgbClr val="000000"/>
                </a:solidFill>
              </a:rPr>
              <a:t>Background Info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Strategy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Future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Joseph Yuen</a:t>
            </a:r>
          </a:p>
          <a:p>
            <a:r>
              <a:rPr lang="en-US" sz="1200" dirty="0" smtClean="0">
                <a:cs typeface="Times New Roman"/>
              </a:rPr>
              <a:t>BSAC</a:t>
            </a:r>
            <a:endParaRPr lang="en-US" sz="1200" dirty="0"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00400" y="3617290"/>
            <a:ext cx="2162028" cy="2358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352800" cy="19811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Buy pulse </a:t>
            </a:r>
            <a:r>
              <a:rPr lang="en-US" dirty="0" err="1" smtClean="0"/>
              <a:t>oximeter</a:t>
            </a:r>
            <a:r>
              <a:rPr lang="en-US" dirty="0" smtClean="0"/>
              <a:t> built for rats/mice</a:t>
            </a:r>
          </a:p>
          <a:p>
            <a:r>
              <a:rPr lang="en-US" dirty="0" smtClean="0"/>
              <a:t>Buy sensors designed for rats/mice</a:t>
            </a:r>
          </a:p>
          <a:p>
            <a:r>
              <a:rPr lang="en-US" dirty="0" smtClean="0"/>
              <a:t>Build a multiplexor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1" name="Group 47"/>
          <p:cNvGraphicFramePr>
            <a:graphicFrameLocks/>
          </p:cNvGraphicFramePr>
          <p:nvPr/>
        </p:nvGraphicFramePr>
        <p:xfrm>
          <a:off x="228600" y="4038600"/>
          <a:ext cx="8705850" cy="1143000"/>
        </p:xfrm>
        <a:graphic>
          <a:graphicData uri="http://schemas.openxmlformats.org/drawingml/2006/table">
            <a:tbl>
              <a:tblPr/>
              <a:tblGrid>
                <a:gridCol w="1095375"/>
                <a:gridCol w="769938"/>
                <a:gridCol w="1866900"/>
                <a:gridCol w="2382837"/>
                <a:gridCol w="1524000"/>
                <a:gridCol w="1066800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Design/planning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Adaptable</a:t>
                      </a:r>
                      <a:endParaRPr lang="en-US" sz="2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rats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Design 1: Buy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597586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Problem Statement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Background Info : </a:t>
            </a:r>
            <a:r>
              <a:rPr lang="en-US" sz="1600" dirty="0" smtClean="0"/>
              <a:t>Strategy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Future Work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 descr="nate.jpg"/>
          <p:cNvPicPr>
            <a:picLocks noChangeAspect="1"/>
          </p:cNvPicPr>
          <p:nvPr/>
        </p:nvPicPr>
        <p:blipFill>
          <a:blip r:embed="rId2"/>
          <a:srcRect l="24172" t="26159" r="52980" b="39404"/>
          <a:stretch>
            <a:fillRect/>
          </a:stretch>
        </p:blipFill>
        <p:spPr>
          <a:xfrm>
            <a:off x="228600" y="5638800"/>
            <a:ext cx="914400" cy="10336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Nate </a:t>
            </a:r>
            <a:r>
              <a:rPr lang="en-US" sz="1400" dirty="0" err="1" smtClean="0">
                <a:cs typeface="Times New Roman"/>
              </a:rPr>
              <a:t>Werbeckes</a:t>
            </a:r>
            <a:endParaRPr lang="en-US" sz="1400" dirty="0" smtClean="0">
              <a:cs typeface="Times New Roman"/>
            </a:endParaRPr>
          </a:p>
          <a:p>
            <a:r>
              <a:rPr lang="en-US" sz="1200" dirty="0" smtClean="0">
                <a:cs typeface="Times New Roman"/>
              </a:rPr>
              <a:t>BWIG</a:t>
            </a:r>
            <a:endParaRPr lang="en-US" sz="1200" dirty="0"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759451" y="1600200"/>
            <a:ext cx="2516632" cy="2154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05200" cy="2438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Build sensor designed for rat’s paw</a:t>
            </a:r>
          </a:p>
          <a:p>
            <a:r>
              <a:rPr lang="en-US" dirty="0" smtClean="0"/>
              <a:t>Build filters, comparators, differential amps, etc. to compute pulse/ox</a:t>
            </a:r>
          </a:p>
          <a:p>
            <a:r>
              <a:rPr lang="en-US" dirty="0" smtClean="0"/>
              <a:t>Convert to digital signal and input through USB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1" name="Group 47"/>
          <p:cNvGraphicFramePr>
            <a:graphicFrameLocks/>
          </p:cNvGraphicFramePr>
          <p:nvPr/>
        </p:nvGraphicFramePr>
        <p:xfrm>
          <a:off x="228600" y="4038600"/>
          <a:ext cx="8705850" cy="1143000"/>
        </p:xfrm>
        <a:graphic>
          <a:graphicData uri="http://schemas.openxmlformats.org/drawingml/2006/table">
            <a:tbl>
              <a:tblPr/>
              <a:tblGrid>
                <a:gridCol w="1095375"/>
                <a:gridCol w="769938"/>
                <a:gridCol w="1866900"/>
                <a:gridCol w="2382837"/>
                <a:gridCol w="1524000"/>
                <a:gridCol w="1066800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Design/planning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Adaptable</a:t>
                      </a:r>
                      <a:endParaRPr lang="en-US" sz="2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rats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Design 2: Build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597586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Problem Statement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Background Info : </a:t>
            </a:r>
            <a:r>
              <a:rPr lang="en-US" sz="1600" dirty="0" smtClean="0"/>
              <a:t>Strategy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Future Work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nate.jpg"/>
          <p:cNvPicPr>
            <a:picLocks noChangeAspect="1"/>
          </p:cNvPicPr>
          <p:nvPr/>
        </p:nvPicPr>
        <p:blipFill>
          <a:blip r:embed="rId2"/>
          <a:srcRect l="24172" t="26159" r="52980" b="39404"/>
          <a:stretch>
            <a:fillRect/>
          </a:stretch>
        </p:blipFill>
        <p:spPr>
          <a:xfrm>
            <a:off x="228600" y="5638800"/>
            <a:ext cx="914400" cy="10336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Nate </a:t>
            </a:r>
            <a:r>
              <a:rPr lang="en-US" sz="1400" dirty="0" err="1" smtClean="0">
                <a:cs typeface="Times New Roman"/>
              </a:rPr>
              <a:t>Werbeckes</a:t>
            </a:r>
            <a:endParaRPr lang="en-US" sz="1400" dirty="0" smtClean="0">
              <a:cs typeface="Times New Roman"/>
            </a:endParaRPr>
          </a:p>
          <a:p>
            <a:r>
              <a:rPr lang="en-US" sz="1200" dirty="0" smtClean="0">
                <a:cs typeface="Times New Roman"/>
              </a:rPr>
              <a:t>BWIG</a:t>
            </a:r>
            <a:endParaRPr lang="en-US" sz="1200" dirty="0"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520375" y="1600201"/>
            <a:ext cx="2404425" cy="2071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352800" cy="2438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Reverse engineer human sensor</a:t>
            </a:r>
          </a:p>
          <a:p>
            <a:r>
              <a:rPr lang="en-US" dirty="0" smtClean="0"/>
              <a:t>Split wires and plug into data acquisition box</a:t>
            </a:r>
          </a:p>
          <a:p>
            <a:r>
              <a:rPr lang="en-US" dirty="0" smtClean="0"/>
              <a:t>Code pulse/ox computation in </a:t>
            </a:r>
            <a:r>
              <a:rPr lang="en-US" dirty="0" err="1" smtClean="0"/>
              <a:t>LabVIEW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1" name="Group 47"/>
          <p:cNvGraphicFramePr>
            <a:graphicFrameLocks/>
          </p:cNvGraphicFramePr>
          <p:nvPr/>
        </p:nvGraphicFramePr>
        <p:xfrm>
          <a:off x="228600" y="4038600"/>
          <a:ext cx="8705850" cy="1143000"/>
        </p:xfrm>
        <a:graphic>
          <a:graphicData uri="http://schemas.openxmlformats.org/drawingml/2006/table">
            <a:tbl>
              <a:tblPr/>
              <a:tblGrid>
                <a:gridCol w="1095375"/>
                <a:gridCol w="769938"/>
                <a:gridCol w="1866900"/>
                <a:gridCol w="2382837"/>
                <a:gridCol w="1524000"/>
                <a:gridCol w="1066800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Design/planning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Adaptable</a:t>
                      </a:r>
                      <a:endParaRPr lang="en-US" sz="2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rats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-65" charset="2"/>
                        <a:buNone/>
                        <a:tabLst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Design 3: Adapt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597586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Problem Statement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Background Info : </a:t>
            </a:r>
            <a:r>
              <a:rPr lang="en-US" sz="1600" dirty="0" smtClean="0"/>
              <a:t>Strategy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: Future Work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nate.jpg"/>
          <p:cNvPicPr>
            <a:picLocks noChangeAspect="1"/>
          </p:cNvPicPr>
          <p:nvPr/>
        </p:nvPicPr>
        <p:blipFill>
          <a:blip r:embed="rId2"/>
          <a:srcRect l="24172" t="26159" r="52980" b="39404"/>
          <a:stretch>
            <a:fillRect/>
          </a:stretch>
        </p:blipFill>
        <p:spPr>
          <a:xfrm>
            <a:off x="228600" y="5638800"/>
            <a:ext cx="914400" cy="10336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6213157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Times New Roman"/>
              </a:rPr>
              <a:t>Nate </a:t>
            </a:r>
            <a:r>
              <a:rPr lang="en-US" sz="1400" dirty="0" err="1" smtClean="0">
                <a:cs typeface="Times New Roman"/>
              </a:rPr>
              <a:t>Werbeckes</a:t>
            </a:r>
            <a:endParaRPr lang="en-US" sz="1400" dirty="0" smtClean="0">
              <a:cs typeface="Times New Roman"/>
            </a:endParaRPr>
          </a:p>
          <a:p>
            <a:r>
              <a:rPr lang="en-US" sz="1200" dirty="0" smtClean="0">
                <a:cs typeface="Times New Roman"/>
              </a:rPr>
              <a:t>BWIG</a:t>
            </a:r>
            <a:endParaRPr lang="en-US" sz="1200" dirty="0"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24401" y="1417638"/>
            <a:ext cx="1371600" cy="1110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953249" y="1219200"/>
            <a:ext cx="1981201" cy="2256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953002" y="2528634"/>
            <a:ext cx="1142999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599</Words>
  <Application>Microsoft Macintosh PowerPoint</Application>
  <PresentationFormat>On-screen Show (4:3)</PresentationFormat>
  <Paragraphs>204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Quad Rat Vitals Monitor</vt:lpstr>
      <vt:lpstr>Problem Statement</vt:lpstr>
      <vt:lpstr>Slide 3</vt:lpstr>
      <vt:lpstr>Slide 4</vt:lpstr>
      <vt:lpstr>Pulse Oximeter</vt:lpstr>
      <vt:lpstr>Current Devices</vt:lpstr>
      <vt:lpstr>Design 1: Buy</vt:lpstr>
      <vt:lpstr>Design 2: Build</vt:lpstr>
      <vt:lpstr>Design 3: Adapt</vt:lpstr>
      <vt:lpstr>Design Matrix</vt:lpstr>
      <vt:lpstr>Flow Chart of LabVIEW processes </vt:lpstr>
      <vt:lpstr>Future Work</vt:lpstr>
      <vt:lpstr>References</vt:lpstr>
      <vt:lpstr>?</vt:lpstr>
    </vt:vector>
  </TitlesOfParts>
  <Manager/>
  <Company>University of Wisconsin - Madison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 Vitals Monitor</dc:title>
  <dc:subject/>
  <dc:creator>Jack Ho</dc:creator>
  <cp:keywords/>
  <dc:description/>
  <cp:lastModifiedBy>Jack Ho</cp:lastModifiedBy>
  <cp:revision>46</cp:revision>
  <dcterms:created xsi:type="dcterms:W3CDTF">2008-10-17T03:28:10Z</dcterms:created>
  <dcterms:modified xsi:type="dcterms:W3CDTF">2008-10-17T03:41:41Z</dcterms:modified>
  <cp:category/>
</cp:coreProperties>
</file>