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20931188" cy="29770388"/>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26"/>
    <a:srgbClr val="B83133"/>
    <a:srgbClr val="990033"/>
    <a:srgbClr val="005F8E"/>
    <a:srgbClr val="660033"/>
    <a:srgbClr val="B84333"/>
    <a:srgbClr val="B85633"/>
    <a:srgbClr val="C80412"/>
  </p:clrMru>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4578" autoAdjust="0"/>
    <p:restoredTop sz="99028" autoAdjust="0"/>
  </p:normalViewPr>
  <p:slideViewPr>
    <p:cSldViewPr>
      <p:cViewPr varScale="1">
        <p:scale>
          <a:sx n="20" d="100"/>
          <a:sy n="20" d="100"/>
        </p:scale>
        <p:origin x="-240" y="-306"/>
      </p:cViewPr>
      <p:guideLst>
        <p:guide orient="horz" pos="4560"/>
        <p:guide orient="horz" pos="528"/>
        <p:guide orient="horz" pos="2832"/>
        <p:guide orient="horz" pos="20208"/>
        <p:guide pos="528"/>
        <p:guide pos="16416"/>
        <p:guide pos="23808"/>
        <p:guide pos="24384"/>
        <p:guide pos="31728"/>
        <p:guide pos="15840"/>
        <p:guide pos="8496"/>
        <p:guide pos="7920"/>
      </p:guideLst>
    </p:cSldViewPr>
  </p:slideViewPr>
  <p:outlineViewPr>
    <p:cViewPr>
      <p:scale>
        <a:sx n="50" d="100"/>
        <a:sy n="50" d="100"/>
      </p:scale>
      <p:origin x="0" y="0"/>
    </p:cViewPr>
  </p:outlin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mywebspace.wisc.edu/jbwhite2/Copy%20of%20Tensile%20Testing%20Data.xls?uniq=1pqig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Verdana" pitchFamily="34" charset="0"/>
              </a:defRPr>
            </a:pPr>
            <a:r>
              <a:rPr lang="en-US" sz="2400">
                <a:latin typeface="Verdana" pitchFamily="34" charset="0"/>
              </a:rPr>
              <a:t>Tensile Failure vs. Attachment Type</a:t>
            </a:r>
          </a:p>
        </c:rich>
      </c:tx>
      <c:layout/>
    </c:title>
    <c:plotArea>
      <c:layout>
        <c:manualLayout>
          <c:layoutTarget val="inner"/>
          <c:xMode val="edge"/>
          <c:yMode val="edge"/>
          <c:x val="6.4485332715763483E-2"/>
          <c:y val="0.1024375"/>
          <c:w val="0.88693315942869111"/>
          <c:h val="0.72433497375328082"/>
        </c:manualLayout>
      </c:layout>
      <c:barChart>
        <c:barDir val="col"/>
        <c:grouping val="clustered"/>
        <c:ser>
          <c:idx val="0"/>
          <c:order val="0"/>
          <c:tx>
            <c:strRef>
              <c:f>'[Copy of Tensile Testing Data.xls]Sheet1'!$D$3</c:f>
              <c:strCache>
                <c:ptCount val="1"/>
                <c:pt idx="0">
                  <c:v>10 mm/min</c:v>
                </c:pt>
              </c:strCache>
            </c:strRef>
          </c:tx>
          <c:spPr>
            <a:solidFill>
              <a:srgbClr val="002060"/>
            </a:solidFill>
          </c:spPr>
          <c:errBars>
            <c:errBarType val="both"/>
            <c:errValType val="cust"/>
            <c:plus>
              <c:numRef>
                <c:f>'[Copy of Tensile Testing Data.xls]Sheet1'!$C$7</c:f>
                <c:numCache>
                  <c:formatCode>General</c:formatCode>
                  <c:ptCount val="1"/>
                  <c:pt idx="0">
                    <c:v>0.1024288370853962</c:v>
                  </c:pt>
                </c:numCache>
              </c:numRef>
            </c:plus>
            <c:minus>
              <c:numRef>
                <c:f>'[Copy of Tensile Testing Data.xls]Sheet1'!$C$7</c:f>
                <c:numCache>
                  <c:formatCode>General</c:formatCode>
                  <c:ptCount val="1"/>
                  <c:pt idx="0">
                    <c:v>0.1024288370853962</c:v>
                  </c:pt>
                </c:numCache>
              </c:numRef>
            </c:minus>
            <c:spPr>
              <a:ln w="22225"/>
            </c:spPr>
          </c:errBars>
          <c:cat>
            <c:strRef>
              <c:f>'[Copy of Tensile Testing Data.xls]Sheet1'!$E$2:$G$2</c:f>
              <c:strCache>
                <c:ptCount val="3"/>
                <c:pt idx="0">
                  <c:v>Maxi-Magnet</c:v>
                </c:pt>
                <c:pt idx="1">
                  <c:v>O-Ring Magnet</c:v>
                </c:pt>
                <c:pt idx="2">
                  <c:v>Prototype</c:v>
                </c:pt>
              </c:strCache>
            </c:strRef>
          </c:cat>
          <c:val>
            <c:numRef>
              <c:f>'[Copy of Tensile Testing Data.xls]Sheet1'!$E$3:$G$3</c:f>
              <c:numCache>
                <c:formatCode>General</c:formatCode>
                <c:ptCount val="3"/>
                <c:pt idx="0">
                  <c:v>0.58300000000000007</c:v>
                </c:pt>
                <c:pt idx="1">
                  <c:v>0.70000000000000018</c:v>
                </c:pt>
                <c:pt idx="2">
                  <c:v>0.26666666666666677</c:v>
                </c:pt>
              </c:numCache>
            </c:numRef>
          </c:val>
        </c:ser>
        <c:ser>
          <c:idx val="1"/>
          <c:order val="1"/>
          <c:tx>
            <c:strRef>
              <c:f>'[Copy of Tensile Testing Data.xls]Sheet1'!$D$4</c:f>
              <c:strCache>
                <c:ptCount val="1"/>
                <c:pt idx="0">
                  <c:v>500 mm/min</c:v>
                </c:pt>
              </c:strCache>
            </c:strRef>
          </c:tx>
          <c:spPr>
            <a:solidFill>
              <a:srgbClr val="9E0026"/>
            </a:solidFill>
          </c:spPr>
          <c:errBars>
            <c:errBarType val="both"/>
            <c:errValType val="fixedVal"/>
            <c:val val="4.0000000000000029E-2"/>
            <c:spPr>
              <a:ln w="22225"/>
            </c:spPr>
          </c:errBars>
          <c:cat>
            <c:strRef>
              <c:f>'[Copy of Tensile Testing Data.xls]Sheet1'!$E$2:$F$2</c:f>
              <c:strCache>
                <c:ptCount val="2"/>
                <c:pt idx="0">
                  <c:v>Maxi-Magnet</c:v>
                </c:pt>
                <c:pt idx="1">
                  <c:v>O-Ring Magnet</c:v>
                </c:pt>
              </c:strCache>
            </c:strRef>
          </c:cat>
          <c:val>
            <c:numRef>
              <c:f>'[Copy of Tensile Testing Data.xls]Sheet1'!$E$4:$G$4</c:f>
              <c:numCache>
                <c:formatCode>General</c:formatCode>
                <c:ptCount val="3"/>
                <c:pt idx="0">
                  <c:v>0.59300000000000008</c:v>
                </c:pt>
                <c:pt idx="1">
                  <c:v>0.51</c:v>
                </c:pt>
                <c:pt idx="2">
                  <c:v>0.53600000000000003</c:v>
                </c:pt>
              </c:numCache>
            </c:numRef>
          </c:val>
        </c:ser>
        <c:axId val="78267904"/>
        <c:axId val="78269824"/>
      </c:barChart>
      <c:catAx>
        <c:axId val="78267904"/>
        <c:scaling>
          <c:orientation val="minMax"/>
        </c:scaling>
        <c:axPos val="b"/>
        <c:title>
          <c:tx>
            <c:rich>
              <a:bodyPr/>
              <a:lstStyle/>
              <a:p>
                <a:pPr>
                  <a:defRPr sz="2000">
                    <a:latin typeface="Verdana" pitchFamily="34" charset="0"/>
                  </a:defRPr>
                </a:pPr>
                <a:r>
                  <a:rPr lang="en-US" sz="2000">
                    <a:latin typeface="Verdana" pitchFamily="34" charset="0"/>
                  </a:rPr>
                  <a:t>Attachment Type</a:t>
                </a:r>
              </a:p>
            </c:rich>
          </c:tx>
          <c:layout/>
        </c:title>
        <c:numFmt formatCode="General" sourceLinked="1"/>
        <c:tickLblPos val="nextTo"/>
        <c:txPr>
          <a:bodyPr/>
          <a:lstStyle/>
          <a:p>
            <a:pPr>
              <a:defRPr sz="1800" b="1">
                <a:latin typeface="Verdana" pitchFamily="34" charset="0"/>
              </a:defRPr>
            </a:pPr>
            <a:endParaRPr lang="en-US"/>
          </a:p>
        </c:txPr>
        <c:crossAx val="78269824"/>
        <c:crosses val="autoZero"/>
        <c:auto val="1"/>
        <c:lblAlgn val="ctr"/>
        <c:lblOffset val="100"/>
      </c:catAx>
      <c:valAx>
        <c:axId val="78269824"/>
        <c:scaling>
          <c:orientation val="minMax"/>
        </c:scaling>
        <c:axPos val="l"/>
        <c:majorGridlines/>
        <c:title>
          <c:tx>
            <c:rich>
              <a:bodyPr rot="-5400000" vert="horz"/>
              <a:lstStyle/>
              <a:p>
                <a:pPr>
                  <a:defRPr sz="2000">
                    <a:latin typeface="Verdana" pitchFamily="34" charset="0"/>
                  </a:defRPr>
                </a:pPr>
                <a:r>
                  <a:rPr lang="en-US" sz="2000" dirty="0">
                    <a:latin typeface="Verdana" pitchFamily="34" charset="0"/>
                  </a:rPr>
                  <a:t>Tensile Failure (kg)</a:t>
                </a:r>
              </a:p>
            </c:rich>
          </c:tx>
          <c:layout/>
        </c:title>
        <c:numFmt formatCode="General" sourceLinked="1"/>
        <c:tickLblPos val="nextTo"/>
        <c:crossAx val="78267904"/>
        <c:crosses val="autoZero"/>
        <c:crossBetween val="between"/>
      </c:valAx>
    </c:plotArea>
    <c:legend>
      <c:legendPos val="r"/>
      <c:layout>
        <c:manualLayout>
          <c:xMode val="edge"/>
          <c:yMode val="edge"/>
          <c:x val="0.66075160182183124"/>
          <c:y val="9.8811515748031514E-2"/>
          <c:w val="0.20657654006484483"/>
          <c:h val="0.16279363517060372"/>
        </c:manualLayout>
      </c:layout>
      <c:txPr>
        <a:bodyPr/>
        <a:lstStyle/>
        <a:p>
          <a:pPr>
            <a:defRPr sz="1800" b="1">
              <a:latin typeface="Verdana" pitchFamily="34" charset="0"/>
            </a:defRPr>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9070975" cy="1490663"/>
          </a:xfrm>
          <a:prstGeom prst="rect">
            <a:avLst/>
          </a:prstGeom>
          <a:noFill/>
          <a:ln w="9525">
            <a:noFill/>
            <a:miter lim="800000"/>
            <a:headEnd/>
            <a:tailEnd/>
          </a:ln>
          <a:effectLst/>
        </p:spPr>
        <p:txBody>
          <a:bodyPr vert="horz" wrap="square" lIns="288012" tIns="144005" rIns="288012" bIns="144005" numCol="1" anchor="t" anchorCtr="0" compatLnSpc="1">
            <a:prstTxWarp prst="textNoShape">
              <a:avLst/>
            </a:prstTxWarp>
          </a:bodyPr>
          <a:lstStyle>
            <a:lvl1pPr defTabSz="2881313">
              <a:defRPr sz="3900"/>
            </a:lvl1pPr>
          </a:lstStyle>
          <a:p>
            <a:endParaRPr lang="en-US"/>
          </a:p>
        </p:txBody>
      </p:sp>
      <p:sp>
        <p:nvSpPr>
          <p:cNvPr id="4099" name="Rectangle 1027"/>
          <p:cNvSpPr>
            <a:spLocks noGrp="1" noChangeArrowheads="1"/>
          </p:cNvSpPr>
          <p:nvPr>
            <p:ph type="dt" sz="quarter" idx="1"/>
          </p:nvPr>
        </p:nvSpPr>
        <p:spPr bwMode="auto">
          <a:xfrm>
            <a:off x="11860213" y="0"/>
            <a:ext cx="9070975" cy="1490663"/>
          </a:xfrm>
          <a:prstGeom prst="rect">
            <a:avLst/>
          </a:prstGeom>
          <a:noFill/>
          <a:ln w="9525">
            <a:noFill/>
            <a:miter lim="800000"/>
            <a:headEnd/>
            <a:tailEnd/>
          </a:ln>
          <a:effectLst/>
        </p:spPr>
        <p:txBody>
          <a:bodyPr vert="horz" wrap="square" lIns="288012" tIns="144005" rIns="288012" bIns="144005" numCol="1" anchor="t" anchorCtr="0" compatLnSpc="1">
            <a:prstTxWarp prst="textNoShape">
              <a:avLst/>
            </a:prstTxWarp>
          </a:bodyPr>
          <a:lstStyle>
            <a:lvl1pPr algn="r" defTabSz="2881313">
              <a:defRPr sz="3900"/>
            </a:lvl1pPr>
          </a:lstStyle>
          <a:p>
            <a:endParaRPr lang="en-US"/>
          </a:p>
        </p:txBody>
      </p:sp>
      <p:sp>
        <p:nvSpPr>
          <p:cNvPr id="4100" name="Rectangle 1028"/>
          <p:cNvSpPr>
            <a:spLocks noGrp="1" noChangeArrowheads="1"/>
          </p:cNvSpPr>
          <p:nvPr>
            <p:ph type="ftr" sz="quarter" idx="2"/>
          </p:nvPr>
        </p:nvSpPr>
        <p:spPr bwMode="auto">
          <a:xfrm>
            <a:off x="0" y="28279725"/>
            <a:ext cx="9070975" cy="1490663"/>
          </a:xfrm>
          <a:prstGeom prst="rect">
            <a:avLst/>
          </a:prstGeom>
          <a:noFill/>
          <a:ln w="9525">
            <a:noFill/>
            <a:miter lim="800000"/>
            <a:headEnd/>
            <a:tailEnd/>
          </a:ln>
          <a:effectLst/>
        </p:spPr>
        <p:txBody>
          <a:bodyPr vert="horz" wrap="square" lIns="288012" tIns="144005" rIns="288012" bIns="144005" numCol="1" anchor="b" anchorCtr="0" compatLnSpc="1">
            <a:prstTxWarp prst="textNoShape">
              <a:avLst/>
            </a:prstTxWarp>
          </a:bodyPr>
          <a:lstStyle>
            <a:lvl1pPr defTabSz="2881313">
              <a:defRPr sz="3900"/>
            </a:lvl1pPr>
          </a:lstStyle>
          <a:p>
            <a:endParaRPr lang="en-US"/>
          </a:p>
        </p:txBody>
      </p:sp>
      <p:sp>
        <p:nvSpPr>
          <p:cNvPr id="4101" name="Rectangle 1029"/>
          <p:cNvSpPr>
            <a:spLocks noGrp="1" noChangeArrowheads="1"/>
          </p:cNvSpPr>
          <p:nvPr>
            <p:ph type="sldNum" sz="quarter" idx="3"/>
          </p:nvPr>
        </p:nvSpPr>
        <p:spPr bwMode="auto">
          <a:xfrm>
            <a:off x="11860213" y="28279725"/>
            <a:ext cx="9070975" cy="1490663"/>
          </a:xfrm>
          <a:prstGeom prst="rect">
            <a:avLst/>
          </a:prstGeom>
          <a:noFill/>
          <a:ln w="9525">
            <a:noFill/>
            <a:miter lim="800000"/>
            <a:headEnd/>
            <a:tailEnd/>
          </a:ln>
          <a:effectLst/>
        </p:spPr>
        <p:txBody>
          <a:bodyPr vert="horz" wrap="square" lIns="288012" tIns="144005" rIns="288012" bIns="144005" numCol="1" anchor="b" anchorCtr="0" compatLnSpc="1">
            <a:prstTxWarp prst="textNoShape">
              <a:avLst/>
            </a:prstTxWarp>
          </a:bodyPr>
          <a:lstStyle>
            <a:lvl1pPr algn="r" defTabSz="2881313">
              <a:defRPr sz="3900"/>
            </a:lvl1pPr>
          </a:lstStyle>
          <a:p>
            <a:fld id="{2EFB4AD3-C197-4FFC-86A4-8D4635464A2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9070975" cy="148907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lvl1pPr defTabSz="568325">
              <a:defRPr sz="700"/>
            </a:lvl1pPr>
          </a:lstStyle>
          <a:p>
            <a:endParaRPr lang="en-US"/>
          </a:p>
        </p:txBody>
      </p:sp>
      <p:sp>
        <p:nvSpPr>
          <p:cNvPr id="6147" name="Rectangle 3"/>
          <p:cNvSpPr>
            <a:spLocks noGrp="1" noChangeArrowheads="1"/>
          </p:cNvSpPr>
          <p:nvPr>
            <p:ph type="dt" idx="1"/>
          </p:nvPr>
        </p:nvSpPr>
        <p:spPr bwMode="auto">
          <a:xfrm>
            <a:off x="11855450" y="0"/>
            <a:ext cx="9070975" cy="148907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lvl1pPr algn="r" defTabSz="568325">
              <a:defRPr sz="700"/>
            </a:lvl1pPr>
          </a:lstStyle>
          <a:p>
            <a:endParaRPr lang="en-US"/>
          </a:p>
        </p:txBody>
      </p:sp>
      <p:sp>
        <p:nvSpPr>
          <p:cNvPr id="3076" name="Rectangle 4"/>
          <p:cNvSpPr>
            <a:spLocks noGrp="1" noRot="1" noChangeAspect="1" noChangeArrowheads="1" noTextEdit="1"/>
          </p:cNvSpPr>
          <p:nvPr>
            <p:ph type="sldImg" idx="2"/>
          </p:nvPr>
        </p:nvSpPr>
        <p:spPr bwMode="auto">
          <a:xfrm>
            <a:off x="1782763" y="2233613"/>
            <a:ext cx="17365662" cy="111633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2093913" y="14141450"/>
            <a:ext cx="16744950" cy="1339532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28276550"/>
            <a:ext cx="9070975" cy="1489075"/>
          </a:xfrm>
          <a:prstGeom prst="rect">
            <a:avLst/>
          </a:prstGeom>
          <a:noFill/>
          <a:ln w="9525">
            <a:noFill/>
            <a:miter lim="800000"/>
            <a:headEnd/>
            <a:tailEnd/>
          </a:ln>
          <a:effectLst/>
        </p:spPr>
        <p:txBody>
          <a:bodyPr vert="horz" wrap="square" lIns="56793" tIns="28397" rIns="56793" bIns="28397" numCol="1" anchor="b" anchorCtr="0" compatLnSpc="1">
            <a:prstTxWarp prst="textNoShape">
              <a:avLst/>
            </a:prstTxWarp>
          </a:bodyPr>
          <a:lstStyle>
            <a:lvl1pPr defTabSz="568325">
              <a:defRPr sz="700"/>
            </a:lvl1pPr>
          </a:lstStyle>
          <a:p>
            <a:endParaRPr lang="en-US"/>
          </a:p>
        </p:txBody>
      </p:sp>
      <p:sp>
        <p:nvSpPr>
          <p:cNvPr id="6151" name="Rectangle 7"/>
          <p:cNvSpPr>
            <a:spLocks noGrp="1" noChangeArrowheads="1"/>
          </p:cNvSpPr>
          <p:nvPr>
            <p:ph type="sldNum" sz="quarter" idx="5"/>
          </p:nvPr>
        </p:nvSpPr>
        <p:spPr bwMode="auto">
          <a:xfrm>
            <a:off x="11855450" y="28276550"/>
            <a:ext cx="9070975" cy="1489075"/>
          </a:xfrm>
          <a:prstGeom prst="rect">
            <a:avLst/>
          </a:prstGeom>
          <a:noFill/>
          <a:ln w="9525">
            <a:noFill/>
            <a:miter lim="800000"/>
            <a:headEnd/>
            <a:tailEnd/>
          </a:ln>
          <a:effectLst/>
        </p:spPr>
        <p:txBody>
          <a:bodyPr vert="horz" wrap="square" lIns="56793" tIns="28397" rIns="56793" bIns="28397" numCol="1" anchor="b" anchorCtr="0" compatLnSpc="1">
            <a:prstTxWarp prst="textNoShape">
              <a:avLst/>
            </a:prstTxWarp>
          </a:bodyPr>
          <a:lstStyle>
            <a:lvl1pPr algn="r" defTabSz="568325">
              <a:defRPr sz="700"/>
            </a:lvl1pPr>
          </a:lstStyle>
          <a:p>
            <a:fld id="{33D6FEE5-9653-499E-92DE-437B24C886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731118DC-E797-4F80-AE14-F7AA83689E77}"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75416F2-3500-4DFB-AD9A-A9A26B4CD72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88A207-31EB-4F88-8A58-50996EA3822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19DE135-AE5A-415E-AC2D-2E8A14DC1C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AEC9E8F-AEF3-46CF-BB51-A0358CDF3E6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E3379FA-FAF4-43FC-8664-40FF99F2298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B289802-0009-4BDD-89A2-5BE4E1205F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3A878B6-FA7C-429A-8527-B9F6EF1236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2B12F6B-006D-4585-92D9-0D71C52D79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4A8E682-A1BB-42A6-90CF-8F84C9E1F9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334E043-78D4-4CD9-8107-D0AD1AD368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B4E471-4707-4A47-BECB-35CF8E8BA7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vl1pPr>
          </a:lstStyle>
          <a:p>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vl1pPr>
          </a:lstStyle>
          <a:p>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A811A0DC-D3DD-49E9-AEAF-1A019496D5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fontAlgn="base">
        <a:spcBef>
          <a:spcPct val="0"/>
        </a:spcBef>
        <a:spcAft>
          <a:spcPct val="0"/>
        </a:spcAft>
        <a:defRPr sz="23100">
          <a:solidFill>
            <a:schemeClr val="tx2"/>
          </a:solidFill>
          <a:latin typeface="Times New Roman" pitchFamily="18" charset="0"/>
        </a:defRPr>
      </a:lvl6pPr>
      <a:lvl7pPr marL="914400" algn="ctr" defTabSz="4806950" rtl="0" fontAlgn="base">
        <a:spcBef>
          <a:spcPct val="0"/>
        </a:spcBef>
        <a:spcAft>
          <a:spcPct val="0"/>
        </a:spcAft>
        <a:defRPr sz="23100">
          <a:solidFill>
            <a:schemeClr val="tx2"/>
          </a:solidFill>
          <a:latin typeface="Times New Roman" pitchFamily="18" charset="0"/>
        </a:defRPr>
      </a:lvl7pPr>
      <a:lvl8pPr marL="1371600" algn="ctr" defTabSz="4806950" rtl="0" fontAlgn="base">
        <a:spcBef>
          <a:spcPct val="0"/>
        </a:spcBef>
        <a:spcAft>
          <a:spcPct val="0"/>
        </a:spcAft>
        <a:defRPr sz="23100">
          <a:solidFill>
            <a:schemeClr val="tx2"/>
          </a:solidFill>
          <a:latin typeface="Times New Roman" pitchFamily="18" charset="0"/>
        </a:defRPr>
      </a:lvl8pPr>
      <a:lvl9pPr marL="1828800" algn="ctr" defTabSz="4806950" rtl="0" fontAlgn="base">
        <a:spcBef>
          <a:spcPct val="0"/>
        </a:spcBef>
        <a:spcAft>
          <a:spcPct val="0"/>
        </a:spcAft>
        <a:defRPr sz="23100">
          <a:solidFill>
            <a:schemeClr val="tx2"/>
          </a:solidFill>
          <a:latin typeface="Times New Roman"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chart" Target="../charts/chart1.xm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9"/>
          <p:cNvSpPr txBox="1">
            <a:spLocks noChangeArrowheads="1"/>
          </p:cNvSpPr>
          <p:nvPr/>
        </p:nvSpPr>
        <p:spPr bwMode="auto">
          <a:xfrm>
            <a:off x="13716000" y="12268200"/>
            <a:ext cx="11353800" cy="523875"/>
          </a:xfrm>
          <a:prstGeom prst="rect">
            <a:avLst/>
          </a:prstGeom>
          <a:noFill/>
          <a:ln w="9525">
            <a:noFill/>
            <a:miter lim="800000"/>
            <a:headEnd/>
            <a:tailEnd/>
          </a:ln>
        </p:spPr>
        <p:txBody>
          <a:bodyPr>
            <a:spAutoFit/>
          </a:bodyPr>
          <a:lstStyle/>
          <a:p>
            <a:pPr>
              <a:buFont typeface="Arial" charset="0"/>
              <a:buChar char="•"/>
            </a:pPr>
            <a:endParaRPr lang="en-US" b="1">
              <a:latin typeface="Verdana" pitchFamily="34" charset="0"/>
            </a:endParaRPr>
          </a:p>
        </p:txBody>
      </p:sp>
      <p:sp>
        <p:nvSpPr>
          <p:cNvPr id="2051" name="Text Box 138"/>
          <p:cNvSpPr txBox="1">
            <a:spLocks noChangeArrowheads="1"/>
          </p:cNvSpPr>
          <p:nvPr/>
        </p:nvSpPr>
        <p:spPr bwMode="auto">
          <a:xfrm>
            <a:off x="762000" y="15762287"/>
            <a:ext cx="11582400" cy="2677656"/>
          </a:xfrm>
          <a:prstGeom prst="rect">
            <a:avLst/>
          </a:prstGeom>
          <a:noFill/>
          <a:ln w="9525">
            <a:noFill/>
            <a:miter lim="800000"/>
            <a:headEnd/>
            <a:tailEnd/>
          </a:ln>
        </p:spPr>
        <p:txBody>
          <a:bodyPr>
            <a:spAutoFit/>
          </a:bodyPr>
          <a:lstStyle/>
          <a:p>
            <a:pPr lvl="1">
              <a:lnSpc>
                <a:spcPct val="150000"/>
              </a:lnSpc>
              <a:buFont typeface="Arial" charset="0"/>
              <a:buChar char="•"/>
            </a:pPr>
            <a:r>
              <a:rPr lang="en-US" b="1" dirty="0" err="1">
                <a:latin typeface="Verdana" pitchFamily="34" charset="0"/>
              </a:rPr>
              <a:t>Microtia</a:t>
            </a:r>
            <a:r>
              <a:rPr lang="en-US" b="1" dirty="0">
                <a:latin typeface="Verdana" pitchFamily="34" charset="0"/>
              </a:rPr>
              <a:t> affects 1:10,000 </a:t>
            </a:r>
            <a:r>
              <a:rPr lang="en-US" b="1" dirty="0" err="1" smtClean="0">
                <a:latin typeface="Verdana" pitchFamily="34" charset="0"/>
              </a:rPr>
              <a:t>births</a:t>
            </a:r>
            <a:r>
              <a:rPr lang="en-US" b="1" baseline="30000" dirty="0" err="1" smtClean="0">
                <a:latin typeface="Verdana" pitchFamily="34" charset="0"/>
              </a:rPr>
              <a:t>a</a:t>
            </a:r>
            <a:endParaRPr lang="en-US" b="1" baseline="30000" dirty="0">
              <a:latin typeface="Verdana" pitchFamily="34" charset="0"/>
            </a:endParaRPr>
          </a:p>
          <a:p>
            <a:pPr lvl="1">
              <a:lnSpc>
                <a:spcPct val="150000"/>
              </a:lnSpc>
              <a:buFont typeface="Arial" charset="0"/>
              <a:buChar char="•"/>
            </a:pPr>
            <a:r>
              <a:rPr lang="en-US" b="1" dirty="0">
                <a:latin typeface="Verdana" pitchFamily="34" charset="0"/>
              </a:rPr>
              <a:t>Improve quality of life for </a:t>
            </a:r>
            <a:r>
              <a:rPr lang="en-US" b="1" dirty="0" err="1" smtClean="0">
                <a:latin typeface="Verdana" pitchFamily="34" charset="0"/>
              </a:rPr>
              <a:t>patients</a:t>
            </a:r>
            <a:r>
              <a:rPr lang="en-US" b="1" baseline="30000" dirty="0" err="1" smtClean="0">
                <a:latin typeface="Verdana" pitchFamily="34" charset="0"/>
              </a:rPr>
              <a:t>b</a:t>
            </a:r>
            <a:endParaRPr lang="en-US" b="1" baseline="30000" dirty="0">
              <a:latin typeface="Verdana" pitchFamily="34" charset="0"/>
            </a:endParaRPr>
          </a:p>
          <a:p>
            <a:pPr lvl="1">
              <a:lnSpc>
                <a:spcPct val="150000"/>
              </a:lnSpc>
              <a:buFont typeface="Arial" charset="0"/>
              <a:buChar char="•"/>
            </a:pPr>
            <a:r>
              <a:rPr lang="en-US" b="1" dirty="0" smtClean="0">
                <a:latin typeface="Verdana" pitchFamily="34" charset="0"/>
              </a:rPr>
              <a:t>Develop b</a:t>
            </a:r>
            <a:r>
              <a:rPr lang="en-US" b="1" dirty="0" smtClean="0">
                <a:latin typeface="Verdana" pitchFamily="34" charset="0"/>
              </a:rPr>
              <a:t>etter </a:t>
            </a:r>
            <a:r>
              <a:rPr lang="en-US" b="1" dirty="0">
                <a:latin typeface="Verdana" pitchFamily="34" charset="0"/>
              </a:rPr>
              <a:t>outcomes than </a:t>
            </a:r>
            <a:r>
              <a:rPr lang="en-US" b="1" dirty="0" err="1" smtClean="0">
                <a:latin typeface="Verdana" pitchFamily="34" charset="0"/>
              </a:rPr>
              <a:t>reconstruction</a:t>
            </a:r>
            <a:r>
              <a:rPr lang="en-US" b="1" baseline="30000" dirty="0" err="1" smtClean="0">
                <a:latin typeface="Verdana" pitchFamily="34" charset="0"/>
              </a:rPr>
              <a:t>b</a:t>
            </a:r>
            <a:endParaRPr lang="en-US" b="1" baseline="30000" dirty="0">
              <a:latin typeface="Verdana" pitchFamily="34" charset="0"/>
            </a:endParaRPr>
          </a:p>
          <a:p>
            <a:pPr lvl="1">
              <a:lnSpc>
                <a:spcPct val="150000"/>
              </a:lnSpc>
              <a:buFont typeface="Arial" charset="0"/>
              <a:buChar char="•"/>
            </a:pPr>
            <a:r>
              <a:rPr lang="en-US" b="1" dirty="0">
                <a:latin typeface="Verdana" pitchFamily="34" charset="0"/>
              </a:rPr>
              <a:t>6% patients unhappy with stability of </a:t>
            </a:r>
            <a:r>
              <a:rPr lang="en-US" b="1" dirty="0" err="1" smtClean="0">
                <a:latin typeface="Verdana" pitchFamily="34" charset="0"/>
              </a:rPr>
              <a:t>prosthetic</a:t>
            </a:r>
            <a:r>
              <a:rPr lang="en-US" b="1" baseline="30000" dirty="0" err="1" smtClean="0">
                <a:latin typeface="Verdana" pitchFamily="34" charset="0"/>
              </a:rPr>
              <a:t>c</a:t>
            </a:r>
            <a:endParaRPr lang="en-US" b="1" baseline="30000" dirty="0">
              <a:latin typeface="Verdana" pitchFamily="34" charset="0"/>
            </a:endParaRPr>
          </a:p>
        </p:txBody>
      </p:sp>
      <p:sp>
        <p:nvSpPr>
          <p:cNvPr id="41" name="AutoShape 19"/>
          <p:cNvSpPr>
            <a:spLocks noChangeArrowheads="1"/>
          </p:cNvSpPr>
          <p:nvPr/>
        </p:nvSpPr>
        <p:spPr bwMode="auto">
          <a:xfrm>
            <a:off x="762000" y="6934200"/>
            <a:ext cx="11658600" cy="985838"/>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Problem Statement</a:t>
            </a:r>
          </a:p>
        </p:txBody>
      </p:sp>
      <p:sp>
        <p:nvSpPr>
          <p:cNvPr id="42" name="AutoShape 23"/>
          <p:cNvSpPr>
            <a:spLocks noChangeArrowheads="1"/>
          </p:cNvSpPr>
          <p:nvPr/>
        </p:nvSpPr>
        <p:spPr bwMode="auto">
          <a:xfrm>
            <a:off x="13296900" y="6934200"/>
            <a:ext cx="243078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Abstract</a:t>
            </a:r>
          </a:p>
        </p:txBody>
      </p:sp>
      <p:sp>
        <p:nvSpPr>
          <p:cNvPr id="45" name="AutoShape 504"/>
          <p:cNvSpPr>
            <a:spLocks noChangeArrowheads="1"/>
          </p:cNvSpPr>
          <p:nvPr/>
        </p:nvSpPr>
        <p:spPr bwMode="auto">
          <a:xfrm>
            <a:off x="38354000" y="69342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Testing  </a:t>
            </a:r>
          </a:p>
        </p:txBody>
      </p:sp>
      <p:sp>
        <p:nvSpPr>
          <p:cNvPr id="46" name="AutoShape 20"/>
          <p:cNvSpPr>
            <a:spLocks noChangeArrowheads="1"/>
          </p:cNvSpPr>
          <p:nvPr/>
        </p:nvSpPr>
        <p:spPr bwMode="auto">
          <a:xfrm>
            <a:off x="762000" y="144780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Motivation</a:t>
            </a:r>
          </a:p>
        </p:txBody>
      </p:sp>
      <p:sp>
        <p:nvSpPr>
          <p:cNvPr id="47" name="AutoShape 19"/>
          <p:cNvSpPr>
            <a:spLocks noChangeArrowheads="1"/>
          </p:cNvSpPr>
          <p:nvPr/>
        </p:nvSpPr>
        <p:spPr bwMode="auto">
          <a:xfrm>
            <a:off x="762000" y="19054762"/>
            <a:ext cx="11658600" cy="985838"/>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Background</a:t>
            </a:r>
          </a:p>
        </p:txBody>
      </p:sp>
      <p:sp>
        <p:nvSpPr>
          <p:cNvPr id="48" name="AutoShape 21"/>
          <p:cNvSpPr>
            <a:spLocks noChangeArrowheads="1"/>
          </p:cNvSpPr>
          <p:nvPr/>
        </p:nvSpPr>
        <p:spPr bwMode="auto">
          <a:xfrm>
            <a:off x="13258800" y="18059400"/>
            <a:ext cx="24384000" cy="9906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Design Development</a:t>
            </a:r>
          </a:p>
        </p:txBody>
      </p:sp>
      <p:sp>
        <p:nvSpPr>
          <p:cNvPr id="49" name="AutoShape 18"/>
          <p:cNvSpPr>
            <a:spLocks noChangeArrowheads="1"/>
          </p:cNvSpPr>
          <p:nvPr/>
        </p:nvSpPr>
        <p:spPr bwMode="auto">
          <a:xfrm>
            <a:off x="38404800" y="237744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Future Work  </a:t>
            </a:r>
          </a:p>
        </p:txBody>
      </p:sp>
      <p:sp>
        <p:nvSpPr>
          <p:cNvPr id="50" name="AutoShape 16"/>
          <p:cNvSpPr>
            <a:spLocks noChangeArrowheads="1"/>
          </p:cNvSpPr>
          <p:nvPr/>
        </p:nvSpPr>
        <p:spPr bwMode="auto">
          <a:xfrm>
            <a:off x="38176200" y="297180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References  </a:t>
            </a:r>
          </a:p>
        </p:txBody>
      </p:sp>
      <p:sp>
        <p:nvSpPr>
          <p:cNvPr id="51" name="AutoShape 27"/>
          <p:cNvSpPr>
            <a:spLocks noChangeArrowheads="1"/>
          </p:cNvSpPr>
          <p:nvPr/>
        </p:nvSpPr>
        <p:spPr bwMode="auto">
          <a:xfrm>
            <a:off x="6026944" y="762000"/>
            <a:ext cx="39152513" cy="3475038"/>
          </a:xfrm>
          <a:prstGeom prst="roundRect">
            <a:avLst>
              <a:gd name="adj" fmla="val 50000"/>
            </a:avLst>
          </a:prstGeom>
          <a:solidFill>
            <a:srgbClr val="B83133"/>
          </a:solidFill>
          <a:ln>
            <a:solidFill>
              <a:srgbClr val="9E0026"/>
            </a:solidFill>
            <a:headEnd/>
            <a:tailEnd/>
          </a:ln>
          <a:effectLst>
            <a:glow rad="63500">
              <a:schemeClr val="accent4">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196169" tIns="182880" rIns="196169" bIns="101091" anchor="ctr" anchorCtr="1"/>
          <a:lstStyle/>
          <a:p>
            <a:pPr algn="ctr" defTabSz="4806950">
              <a:defRPr/>
            </a:pPr>
            <a:r>
              <a:rPr lang="en-US" sz="12500" dirty="0">
                <a:ln w="18415" cmpd="sng">
                  <a:solidFill>
                    <a:srgbClr val="FFFFFF"/>
                  </a:solidFill>
                  <a:prstDash val="solid"/>
                </a:ln>
                <a:solidFill>
                  <a:srgbClr val="FFFFFF"/>
                </a:solidFill>
                <a:effectLst>
                  <a:outerShdw blurRad="215900" dist="165100" dir="6660000" sx="101000" sy="101000" algn="tl" rotWithShape="0">
                    <a:srgbClr val="000000">
                      <a:alpha val="70000"/>
                    </a:srgbClr>
                  </a:outerShdw>
                </a:effectLst>
                <a:latin typeface="Verdana" pitchFamily="34" charset="0"/>
              </a:rPr>
              <a:t>Ear Prosthetic Attachment</a:t>
            </a:r>
          </a:p>
        </p:txBody>
      </p:sp>
      <p:sp>
        <p:nvSpPr>
          <p:cNvPr id="52" name="Text Box 2"/>
          <p:cNvSpPr txBox="1">
            <a:spLocks noChangeArrowheads="1"/>
          </p:cNvSpPr>
          <p:nvPr/>
        </p:nvSpPr>
        <p:spPr bwMode="auto">
          <a:xfrm>
            <a:off x="0" y="4316413"/>
            <a:ext cx="51206400" cy="2973387"/>
          </a:xfrm>
          <a:prstGeom prst="rect">
            <a:avLst/>
          </a:prstGeom>
          <a:noFill/>
          <a:ln w="12700">
            <a:noFill/>
            <a:miter lim="800000"/>
            <a:headEnd/>
            <a:tailEnd/>
          </a:ln>
          <a:effectLst>
            <a:outerShdw dist="35921" dir="2700000" algn="ctr" rotWithShape="0">
              <a:schemeClr val="tx1"/>
            </a:outerShdw>
          </a:effectLst>
        </p:spPr>
        <p:txBody>
          <a:bodyPr lIns="196169" tIns="101091" rIns="196169" bIns="101091">
            <a:spAutoFit/>
          </a:bodyPr>
          <a:lstStyle/>
          <a:p>
            <a:pPr marL="457200" indent="-457200" algn="ctr" eaLnBrk="0" hangingPunct="0">
              <a:spcBef>
                <a:spcPct val="50000"/>
              </a:spcBef>
              <a:tabLst>
                <a:tab pos="40030400" algn="l"/>
              </a:tabLst>
            </a:pPr>
            <a:r>
              <a:rPr lang="en-CA" sz="7200" b="1">
                <a:effectLst>
                  <a:outerShdw blurRad="38100" dist="38100" dir="2700000" algn="tl">
                    <a:srgbClr val="C0C0C0"/>
                  </a:outerShdw>
                </a:effectLst>
                <a:latin typeface="Verdana" pitchFamily="34" charset="0"/>
              </a:rPr>
              <a:t>C. Flanagan, S. Offutt, A. Rieves, J. White</a:t>
            </a:r>
            <a:endParaRPr lang="en-CA" sz="7700" b="1">
              <a:effectLst>
                <a:outerShdw blurRad="38100" dist="38100" dir="2700000" algn="tl">
                  <a:srgbClr val="C0C0C0"/>
                </a:outerShdw>
              </a:effectLst>
              <a:latin typeface="Verdana" pitchFamily="34" charset="0"/>
            </a:endParaRPr>
          </a:p>
          <a:p>
            <a:pPr marL="457200" indent="-457200" algn="ctr" eaLnBrk="0" hangingPunct="0">
              <a:tabLst>
                <a:tab pos="40030400" algn="l"/>
              </a:tabLst>
            </a:pPr>
            <a:r>
              <a:rPr lang="en-US" sz="5400" b="1">
                <a:effectLst>
                  <a:outerShdw blurRad="38100" dist="38100" dir="2700000" algn="tl">
                    <a:srgbClr val="C0C0C0"/>
                  </a:outerShdw>
                </a:effectLst>
                <a:latin typeface="Verdana" pitchFamily="34" charset="0"/>
              </a:rPr>
              <a:t>Client: Gregory G. Gion, BA, BS, MMS, CCA</a:t>
            </a:r>
            <a:r>
              <a:rPr lang="en-US" sz="5400" b="1" baseline="30000">
                <a:effectLst>
                  <a:outerShdw blurRad="38100" dist="38100" dir="2700000" algn="tl">
                    <a:srgbClr val="C0C0C0"/>
                  </a:outerShdw>
                </a:effectLst>
                <a:latin typeface="Verdana" pitchFamily="34" charset="0"/>
              </a:rPr>
              <a:t>1</a:t>
            </a:r>
            <a:r>
              <a:rPr lang="en-US" sz="5400" b="1">
                <a:effectLst>
                  <a:outerShdw blurRad="38100" dist="38100" dir="2700000" algn="tl">
                    <a:srgbClr val="C0C0C0"/>
                  </a:outerShdw>
                </a:effectLst>
                <a:latin typeface="Verdana" pitchFamily="34" charset="0"/>
              </a:rPr>
              <a:t>  Advisor: William Murphy, Ph.D</a:t>
            </a:r>
            <a:r>
              <a:rPr lang="en-US" sz="5400" b="1" baseline="30000">
                <a:effectLst>
                  <a:outerShdw blurRad="38100" dist="38100" dir="2700000" algn="tl">
                    <a:srgbClr val="C0C0C0"/>
                  </a:outerShdw>
                </a:effectLst>
                <a:latin typeface="Verdana" pitchFamily="34" charset="0"/>
              </a:rPr>
              <a:t>2</a:t>
            </a:r>
          </a:p>
          <a:p>
            <a:pPr marL="457200" indent="-457200" algn="ctr" eaLnBrk="0" hangingPunct="0">
              <a:tabLst>
                <a:tab pos="40030400" algn="l"/>
              </a:tabLst>
            </a:pPr>
            <a:endParaRPr lang="en-US" sz="5400" b="1">
              <a:effectLst>
                <a:outerShdw blurRad="38100" dist="38100" dir="2700000" algn="tl">
                  <a:srgbClr val="C0C0C0"/>
                </a:outerShdw>
              </a:effectLst>
              <a:latin typeface="Verdana" pitchFamily="34" charset="0"/>
            </a:endParaRPr>
          </a:p>
        </p:txBody>
      </p:sp>
      <p:sp>
        <p:nvSpPr>
          <p:cNvPr id="2062" name="TextBox 217"/>
          <p:cNvSpPr txBox="1">
            <a:spLocks noChangeArrowheads="1"/>
          </p:cNvSpPr>
          <p:nvPr/>
        </p:nvSpPr>
        <p:spPr bwMode="auto">
          <a:xfrm>
            <a:off x="19583400" y="6400800"/>
            <a:ext cx="12039600" cy="461963"/>
          </a:xfrm>
          <a:prstGeom prst="rect">
            <a:avLst/>
          </a:prstGeom>
          <a:noFill/>
          <a:ln w="9525">
            <a:noFill/>
            <a:miter lim="800000"/>
            <a:headEnd/>
            <a:tailEnd/>
          </a:ln>
        </p:spPr>
        <p:txBody>
          <a:bodyPr>
            <a:spAutoFit/>
          </a:bodyPr>
          <a:lstStyle/>
          <a:p>
            <a:r>
              <a:rPr lang="en-US" sz="2400" baseline="30000">
                <a:latin typeface="Verdana" pitchFamily="34" charset="0"/>
              </a:rPr>
              <a:t>1</a:t>
            </a:r>
            <a:r>
              <a:rPr lang="en-US" sz="2400">
                <a:latin typeface="Verdana" pitchFamily="34" charset="0"/>
              </a:rPr>
              <a:t>The Medical Art Prosthetics Clinic </a:t>
            </a:r>
            <a:r>
              <a:rPr lang="en-US" sz="2400" baseline="30000">
                <a:latin typeface="Verdana" pitchFamily="34" charset="0"/>
              </a:rPr>
              <a:t>2</a:t>
            </a:r>
            <a:r>
              <a:rPr lang="en-US" sz="2400">
                <a:latin typeface="Verdana" pitchFamily="34" charset="0"/>
              </a:rPr>
              <a:t>Department of Biomedical Engineering</a:t>
            </a:r>
          </a:p>
        </p:txBody>
      </p:sp>
      <p:sp>
        <p:nvSpPr>
          <p:cNvPr id="55" name="AutoShape 131"/>
          <p:cNvSpPr>
            <a:spLocks noChangeArrowheads="1"/>
          </p:cNvSpPr>
          <p:nvPr/>
        </p:nvSpPr>
        <p:spPr bwMode="auto">
          <a:xfrm>
            <a:off x="13411200" y="113538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smtClean="0">
                <a:solidFill>
                  <a:schemeClr val="bg1"/>
                </a:solidFill>
                <a:effectLst>
                  <a:outerShdw blurRad="38100" dist="38100" dir="2700000" algn="tl">
                    <a:srgbClr val="000000">
                      <a:alpha val="43137"/>
                    </a:srgbClr>
                  </a:outerShdw>
                </a:effectLst>
                <a:latin typeface="Verdana" pitchFamily="34" charset="0"/>
              </a:rPr>
              <a:t>Competing Products</a:t>
            </a:r>
            <a:endParaRPr lang="en-US" sz="4400" b="1" dirty="0">
              <a:solidFill>
                <a:schemeClr val="bg1"/>
              </a:solidFill>
              <a:effectLst>
                <a:outerShdw blurRad="38100" dist="38100" dir="2700000" algn="tl">
                  <a:srgbClr val="000000">
                    <a:alpha val="43137"/>
                  </a:srgbClr>
                </a:outerShdw>
              </a:effectLst>
              <a:latin typeface="Verdana" pitchFamily="34" charset="0"/>
            </a:endParaRPr>
          </a:p>
        </p:txBody>
      </p:sp>
      <p:sp>
        <p:nvSpPr>
          <p:cNvPr id="56" name="AutoShape 15"/>
          <p:cNvSpPr>
            <a:spLocks noChangeArrowheads="1"/>
          </p:cNvSpPr>
          <p:nvPr/>
        </p:nvSpPr>
        <p:spPr bwMode="auto">
          <a:xfrm>
            <a:off x="26136600" y="11353800"/>
            <a:ext cx="11658600" cy="914400"/>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lIns="43748" tIns="21122" rIns="43748" bIns="21122" anchor="ctr"/>
          <a:lstStyle/>
          <a:p>
            <a:pPr algn="ctr" defTabSz="412750" eaLnBrk="0" hangingPunct="0">
              <a:defRPr/>
            </a:pPr>
            <a:r>
              <a:rPr lang="en-US" sz="4400" b="1" dirty="0" smtClean="0">
                <a:solidFill>
                  <a:schemeClr val="bg1"/>
                </a:solidFill>
                <a:effectLst>
                  <a:outerShdw blurRad="38100" dist="38100" dir="2700000" algn="tl">
                    <a:srgbClr val="000000">
                      <a:alpha val="43137"/>
                    </a:srgbClr>
                  </a:outerShdw>
                </a:effectLst>
                <a:latin typeface="Verdana" pitchFamily="34" charset="0"/>
              </a:rPr>
              <a:t>Design Constraints</a:t>
            </a:r>
            <a:endParaRPr lang="en-US" sz="4400" b="1" dirty="0">
              <a:solidFill>
                <a:schemeClr val="bg1"/>
              </a:solidFill>
              <a:effectLst>
                <a:outerShdw blurRad="38100" dist="38100" dir="2700000" algn="tl">
                  <a:srgbClr val="000000">
                    <a:alpha val="43137"/>
                  </a:srgbClr>
                </a:outerShdw>
              </a:effectLst>
              <a:latin typeface="Verdana" pitchFamily="34" charset="0"/>
            </a:endParaRPr>
          </a:p>
        </p:txBody>
      </p:sp>
      <p:sp>
        <p:nvSpPr>
          <p:cNvPr id="54" name="Rectangle 53"/>
          <p:cNvSpPr/>
          <p:nvPr/>
        </p:nvSpPr>
        <p:spPr>
          <a:xfrm>
            <a:off x="35814000" y="13106400"/>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Verdana" pitchFamily="34" charset="0"/>
            </a:endParaRPr>
          </a:p>
        </p:txBody>
      </p:sp>
      <p:sp>
        <p:nvSpPr>
          <p:cNvPr id="2066" name="TextBox 57"/>
          <p:cNvSpPr txBox="1">
            <a:spLocks noChangeArrowheads="1"/>
          </p:cNvSpPr>
          <p:nvPr/>
        </p:nvSpPr>
        <p:spPr bwMode="auto">
          <a:xfrm>
            <a:off x="38328600" y="24993600"/>
            <a:ext cx="11506200" cy="4832092"/>
          </a:xfrm>
          <a:prstGeom prst="rect">
            <a:avLst/>
          </a:prstGeom>
          <a:noFill/>
          <a:ln w="9525">
            <a:noFill/>
            <a:miter lim="800000"/>
            <a:headEnd/>
            <a:tailEnd/>
          </a:ln>
        </p:spPr>
        <p:txBody>
          <a:bodyPr>
            <a:spAutoFit/>
          </a:bodyPr>
          <a:lstStyle/>
          <a:p>
            <a:r>
              <a:rPr lang="en-US" b="1" dirty="0">
                <a:solidFill>
                  <a:srgbClr val="B83133"/>
                </a:solidFill>
                <a:latin typeface="Verdana" pitchFamily="34" charset="0"/>
              </a:rPr>
              <a:t>Technology</a:t>
            </a:r>
          </a:p>
          <a:p>
            <a:pPr lvl="1"/>
            <a:r>
              <a:rPr lang="en-US" b="1" dirty="0">
                <a:latin typeface="Verdana" pitchFamily="34" charset="0"/>
              </a:rPr>
              <a:t>Further improve mating mechanism between post 	and abutment cap</a:t>
            </a:r>
          </a:p>
          <a:p>
            <a:pPr lvl="1"/>
            <a:r>
              <a:rPr lang="en-US" b="1" dirty="0" smtClean="0">
                <a:latin typeface="Verdana" pitchFamily="34" charset="0"/>
              </a:rPr>
              <a:t>Improve </a:t>
            </a:r>
            <a:r>
              <a:rPr lang="en-US" b="1" dirty="0">
                <a:latin typeface="Verdana" pitchFamily="34" charset="0"/>
              </a:rPr>
              <a:t>interaction between post and silicon ear</a:t>
            </a:r>
          </a:p>
          <a:p>
            <a:pPr lvl="1"/>
            <a:r>
              <a:rPr lang="en-US" b="1" dirty="0" smtClean="0">
                <a:latin typeface="Verdana" pitchFamily="34" charset="0"/>
              </a:rPr>
              <a:t>Perform longitudinal studies on usability and strength</a:t>
            </a:r>
            <a:endParaRPr lang="en-US" b="1" dirty="0">
              <a:latin typeface="Verdana" pitchFamily="34" charset="0"/>
            </a:endParaRPr>
          </a:p>
          <a:p>
            <a:pPr lvl="1"/>
            <a:r>
              <a:rPr lang="en-US" b="1" dirty="0">
                <a:latin typeface="Verdana" pitchFamily="34" charset="0"/>
              </a:rPr>
              <a:t>Investigate  resistive materials for added support</a:t>
            </a:r>
          </a:p>
          <a:p>
            <a:pPr lvl="1"/>
            <a:endParaRPr lang="en-US" b="1" dirty="0">
              <a:latin typeface="Verdana" pitchFamily="34" charset="0"/>
            </a:endParaRPr>
          </a:p>
          <a:p>
            <a:r>
              <a:rPr lang="en-US" b="1" dirty="0">
                <a:solidFill>
                  <a:srgbClr val="B83133"/>
                </a:solidFill>
                <a:latin typeface="Verdana" pitchFamily="34" charset="0"/>
              </a:rPr>
              <a:t>Translation</a:t>
            </a:r>
          </a:p>
          <a:p>
            <a:pPr lvl="1"/>
            <a:r>
              <a:rPr lang="en-US" b="1" dirty="0">
                <a:latin typeface="Verdana" pitchFamily="34" charset="0"/>
              </a:rPr>
              <a:t>Modify design to other prosthetic types</a:t>
            </a:r>
          </a:p>
          <a:p>
            <a:pPr lvl="1"/>
            <a:r>
              <a:rPr lang="en-US" b="1" dirty="0">
                <a:latin typeface="Verdana" pitchFamily="34" charset="0"/>
              </a:rPr>
              <a:t>Work with Mr. </a:t>
            </a:r>
            <a:r>
              <a:rPr lang="en-US" b="1" dirty="0" err="1">
                <a:latin typeface="Verdana" pitchFamily="34" charset="0"/>
              </a:rPr>
              <a:t>Gion’s</a:t>
            </a:r>
            <a:r>
              <a:rPr lang="en-US" b="1" dirty="0">
                <a:latin typeface="Verdana" pitchFamily="34" charset="0"/>
              </a:rPr>
              <a:t> patient populace</a:t>
            </a:r>
          </a:p>
          <a:p>
            <a:r>
              <a:rPr lang="en-US" b="1" dirty="0">
                <a:latin typeface="Verdana" pitchFamily="34" charset="0"/>
              </a:rPr>
              <a:t>	</a:t>
            </a:r>
          </a:p>
        </p:txBody>
      </p:sp>
      <p:sp>
        <p:nvSpPr>
          <p:cNvPr id="57" name="TextBox 56"/>
          <p:cNvSpPr txBox="1"/>
          <p:nvPr/>
        </p:nvSpPr>
        <p:spPr>
          <a:xfrm>
            <a:off x="14578013" y="19278600"/>
            <a:ext cx="6629400" cy="646113"/>
          </a:xfrm>
          <a:prstGeom prst="rect">
            <a:avLst/>
          </a:prstGeom>
          <a:noFill/>
        </p:spPr>
        <p:txBody>
          <a:bodyPr anchor="ctr">
            <a:spAutoFit/>
          </a:bodyPr>
          <a:lstStyle/>
          <a:p>
            <a:pPr>
              <a:defRPr/>
            </a:pPr>
            <a:r>
              <a:rPr lang="en-US" sz="3600" b="1" dirty="0">
                <a:effectLst>
                  <a:outerShdw blurRad="38100" dist="38100" dir="2700000" algn="tl">
                    <a:srgbClr val="000000">
                      <a:alpha val="43137"/>
                    </a:srgbClr>
                  </a:outerShdw>
                </a:effectLst>
                <a:latin typeface="Verdana" pitchFamily="34" charset="0"/>
              </a:rPr>
              <a:t>Generation 0</a:t>
            </a:r>
          </a:p>
        </p:txBody>
      </p:sp>
      <p:sp>
        <p:nvSpPr>
          <p:cNvPr id="60" name="TextBox 59"/>
          <p:cNvSpPr txBox="1"/>
          <p:nvPr/>
        </p:nvSpPr>
        <p:spPr>
          <a:xfrm>
            <a:off x="12954000" y="8199438"/>
            <a:ext cx="25527000" cy="4146550"/>
          </a:xfrm>
          <a:prstGeom prst="rect">
            <a:avLst/>
          </a:prstGeom>
          <a:noFill/>
        </p:spPr>
        <p:txBody>
          <a:bodyPr>
            <a:spAutoFit/>
          </a:bodyPr>
          <a:lstStyle/>
          <a:p>
            <a:r>
              <a:rPr lang="en-US" sz="2300" dirty="0">
                <a:latin typeface="Verdana" pitchFamily="34" charset="0"/>
              </a:rPr>
              <a:t>	</a:t>
            </a:r>
            <a:r>
              <a:rPr lang="en-US" sz="2400" dirty="0">
                <a:latin typeface="Verdana" pitchFamily="34" charset="0"/>
              </a:rPr>
              <a:t>Prosthetic ears are created for patients with </a:t>
            </a:r>
            <a:r>
              <a:rPr lang="en-US" sz="2400" dirty="0" err="1">
                <a:latin typeface="Verdana" pitchFamily="34" charset="0"/>
              </a:rPr>
              <a:t>microtia</a:t>
            </a:r>
            <a:r>
              <a:rPr lang="en-US" sz="2400" dirty="0">
                <a:latin typeface="Verdana" pitchFamily="34" charset="0"/>
              </a:rPr>
              <a:t>, a congenital defect that affects 1 in </a:t>
            </a:r>
            <a:r>
              <a:rPr lang="en-US" sz="2400" dirty="0" smtClean="0">
                <a:latin typeface="Verdana" pitchFamily="34" charset="0"/>
              </a:rPr>
              <a:t>10,000 </a:t>
            </a:r>
            <a:r>
              <a:rPr lang="en-US" sz="2400" dirty="0">
                <a:latin typeface="Verdana" pitchFamily="34" charset="0"/>
              </a:rPr>
              <a:t>births, as well as patients that have ears removed due to cancer and trauma.  The current standard for ear prostheses is </a:t>
            </a:r>
            <a:r>
              <a:rPr lang="en-US" sz="2400" dirty="0" err="1">
                <a:latin typeface="Verdana" pitchFamily="34" charset="0"/>
              </a:rPr>
              <a:t>osseointegrated</a:t>
            </a:r>
            <a:r>
              <a:rPr lang="en-US" sz="2400" dirty="0">
                <a:latin typeface="Verdana" pitchFamily="34" charset="0"/>
              </a:rPr>
              <a:t> abutments and either magnets or bar clip prosthetic attachments.  </a:t>
            </a:r>
            <a:r>
              <a:rPr lang="en-US" sz="2400" dirty="0" err="1">
                <a:latin typeface="Verdana" pitchFamily="34" charset="0"/>
              </a:rPr>
              <a:t>Osseointegration</a:t>
            </a:r>
            <a:r>
              <a:rPr lang="en-US" sz="2400" dirty="0">
                <a:latin typeface="Verdana" pitchFamily="34" charset="0"/>
              </a:rPr>
              <a:t> is a technology that grew out of the dental industry and was not effectively translated to other prosthetic applications.  The magnet and bar clip attachments are not ideal because they do not adequately support an active lifestyle.  To optimize the ear prosthesis attachment; two generations of designs were created.  The mechanism for both is the same; the attachment is snapped into place and is secured by the flanges of the abutment cap.  To remove, the attachment is rotated and moved along guiding tracks until free of the abutment cap.  The final generation was constructed with polyethylene with alterations from the first generation that allowed for increased flexibility.  Tensile tests were done using an </a:t>
            </a:r>
            <a:r>
              <a:rPr lang="en-US" sz="2400" dirty="0" err="1">
                <a:latin typeface="Verdana" pitchFamily="34" charset="0"/>
              </a:rPr>
              <a:t>Instron</a:t>
            </a:r>
            <a:r>
              <a:rPr lang="en-US" sz="2400" dirty="0">
                <a:latin typeface="Verdana" pitchFamily="34" charset="0"/>
              </a:rPr>
              <a:t> to compare the retentive strengths of the final prototype to the Maxi-magnet and O-ring magnet.  In future generations, the aim is to improve the mating mechanism and perform other mechanical tests including impact, shear and fatigue. </a:t>
            </a:r>
          </a:p>
          <a:p>
            <a:endParaRPr lang="en-US" sz="2300" dirty="0">
              <a:latin typeface="Verdana" pitchFamily="34" charset="0"/>
            </a:endParaRPr>
          </a:p>
          <a:p>
            <a:endParaRPr lang="en-US" sz="2400" dirty="0">
              <a:latin typeface="Verdana" pitchFamily="34" charset="0"/>
            </a:endParaRPr>
          </a:p>
          <a:p>
            <a:endParaRPr lang="en-US" sz="2400" dirty="0">
              <a:latin typeface="Verdana" pitchFamily="34" charset="0"/>
            </a:endParaRPr>
          </a:p>
        </p:txBody>
      </p:sp>
      <p:grpSp>
        <p:nvGrpSpPr>
          <p:cNvPr id="2069" name="Group 92"/>
          <p:cNvGrpSpPr>
            <a:grpSpLocks/>
          </p:cNvGrpSpPr>
          <p:nvPr/>
        </p:nvGrpSpPr>
        <p:grpSpPr bwMode="auto">
          <a:xfrm>
            <a:off x="762000" y="762000"/>
            <a:ext cx="49590325" cy="4495800"/>
            <a:chOff x="914400" y="762000"/>
            <a:chExt cx="49499328" cy="4495800"/>
          </a:xfrm>
        </p:grpSpPr>
        <p:grpSp>
          <p:nvGrpSpPr>
            <p:cNvPr id="2150" name="Group 71"/>
            <p:cNvGrpSpPr>
              <a:grpSpLocks/>
            </p:cNvGrpSpPr>
            <p:nvPr/>
          </p:nvGrpSpPr>
          <p:grpSpPr bwMode="auto">
            <a:xfrm>
              <a:off x="45720000" y="762000"/>
              <a:ext cx="4693728" cy="4495800"/>
              <a:chOff x="45110400" y="762000"/>
              <a:chExt cx="4693728" cy="4495800"/>
            </a:xfrm>
          </p:grpSpPr>
          <p:pic>
            <p:nvPicPr>
              <p:cNvPr id="2154" name="Picture 65"/>
              <p:cNvPicPr>
                <a:picLocks noChangeAspect="1" noChangeArrowheads="1"/>
              </p:cNvPicPr>
              <p:nvPr/>
            </p:nvPicPr>
            <p:blipFill>
              <a:blip r:embed="rId3"/>
              <a:srcRect/>
              <a:stretch>
                <a:fillRect/>
              </a:stretch>
            </p:blipFill>
            <p:spPr bwMode="auto">
              <a:xfrm>
                <a:off x="45110400" y="762000"/>
                <a:ext cx="4693728" cy="4495800"/>
              </a:xfrm>
              <a:prstGeom prst="rect">
                <a:avLst/>
              </a:prstGeom>
              <a:noFill/>
              <a:ln w="9525">
                <a:noFill/>
                <a:miter lim="800000"/>
                <a:headEnd/>
                <a:tailEnd/>
              </a:ln>
            </p:spPr>
          </p:pic>
          <p:pic>
            <p:nvPicPr>
              <p:cNvPr id="2155" name="Picture 7" descr="Midsemester Template copy"/>
              <p:cNvPicPr>
                <a:picLocks noChangeAspect="1" noChangeArrowheads="1"/>
              </p:cNvPicPr>
              <p:nvPr/>
            </p:nvPicPr>
            <p:blipFill>
              <a:blip r:embed="rId4">
                <a:clrChange>
                  <a:clrFrom>
                    <a:srgbClr val="FFFEF9"/>
                  </a:clrFrom>
                  <a:clrTo>
                    <a:srgbClr val="FFFEF9">
                      <a:alpha val="0"/>
                    </a:srgbClr>
                  </a:clrTo>
                </a:clrChange>
              </a:blip>
              <a:srcRect l="84404" t="89999"/>
              <a:stretch>
                <a:fillRect/>
              </a:stretch>
            </p:blipFill>
            <p:spPr bwMode="auto">
              <a:xfrm>
                <a:off x="45110400" y="4191000"/>
                <a:ext cx="2217738" cy="1066800"/>
              </a:xfrm>
              <a:prstGeom prst="rect">
                <a:avLst/>
              </a:prstGeom>
              <a:noFill/>
              <a:ln w="9525">
                <a:noFill/>
                <a:miter lim="800000"/>
                <a:headEnd/>
                <a:tailEnd/>
              </a:ln>
            </p:spPr>
          </p:pic>
        </p:grpSp>
        <p:grpSp>
          <p:nvGrpSpPr>
            <p:cNvPr id="2151" name="Group 70"/>
            <p:cNvGrpSpPr>
              <a:grpSpLocks/>
            </p:cNvGrpSpPr>
            <p:nvPr/>
          </p:nvGrpSpPr>
          <p:grpSpPr bwMode="auto">
            <a:xfrm>
              <a:off x="914400" y="762000"/>
              <a:ext cx="4693728" cy="4495800"/>
              <a:chOff x="914400" y="914400"/>
              <a:chExt cx="4693728" cy="4495800"/>
            </a:xfrm>
          </p:grpSpPr>
          <p:pic>
            <p:nvPicPr>
              <p:cNvPr id="2152" name="Picture 65"/>
              <p:cNvPicPr>
                <a:picLocks noChangeAspect="1" noChangeArrowheads="1"/>
              </p:cNvPicPr>
              <p:nvPr/>
            </p:nvPicPr>
            <p:blipFill>
              <a:blip r:embed="rId3"/>
              <a:srcRect/>
              <a:stretch>
                <a:fillRect/>
              </a:stretch>
            </p:blipFill>
            <p:spPr bwMode="auto">
              <a:xfrm flipH="1">
                <a:off x="914400" y="914400"/>
                <a:ext cx="4693728" cy="4495800"/>
              </a:xfrm>
              <a:prstGeom prst="rect">
                <a:avLst/>
              </a:prstGeom>
              <a:noFill/>
              <a:ln w="9525">
                <a:noFill/>
                <a:miter lim="800000"/>
                <a:headEnd/>
                <a:tailEnd/>
              </a:ln>
            </p:spPr>
          </p:pic>
          <p:pic>
            <p:nvPicPr>
              <p:cNvPr id="2153" name="Picture 7" descr="Midsemester Template copy"/>
              <p:cNvPicPr>
                <a:picLocks noChangeAspect="1" noChangeArrowheads="1"/>
              </p:cNvPicPr>
              <p:nvPr/>
            </p:nvPicPr>
            <p:blipFill>
              <a:blip r:embed="rId4">
                <a:clrChange>
                  <a:clrFrom>
                    <a:srgbClr val="FFFEF9"/>
                  </a:clrFrom>
                  <a:clrTo>
                    <a:srgbClr val="FFFEF9">
                      <a:alpha val="0"/>
                    </a:srgbClr>
                  </a:clrTo>
                </a:clrChange>
              </a:blip>
              <a:srcRect l="84404" t="89999"/>
              <a:stretch>
                <a:fillRect/>
              </a:stretch>
            </p:blipFill>
            <p:spPr bwMode="auto">
              <a:xfrm>
                <a:off x="3390390" y="4343400"/>
                <a:ext cx="2217738" cy="1066800"/>
              </a:xfrm>
              <a:prstGeom prst="rect">
                <a:avLst/>
              </a:prstGeom>
              <a:noFill/>
              <a:ln w="9525">
                <a:noFill/>
                <a:miter lim="800000"/>
                <a:headEnd/>
                <a:tailEnd/>
              </a:ln>
            </p:spPr>
          </p:pic>
        </p:grpSp>
      </p:grpSp>
      <p:sp>
        <p:nvSpPr>
          <p:cNvPr id="2070" name="Rectangle 72"/>
          <p:cNvSpPr>
            <a:spLocks noChangeArrowheads="1"/>
          </p:cNvSpPr>
          <p:nvPr/>
        </p:nvSpPr>
        <p:spPr bwMode="auto">
          <a:xfrm>
            <a:off x="1066800" y="20143410"/>
            <a:ext cx="11201400" cy="9941183"/>
          </a:xfrm>
          <a:prstGeom prst="rect">
            <a:avLst/>
          </a:prstGeom>
          <a:noFill/>
          <a:ln w="9525">
            <a:noFill/>
            <a:miter lim="800000"/>
            <a:headEnd/>
            <a:tailEnd/>
          </a:ln>
        </p:spPr>
        <p:txBody>
          <a:bodyPr wrap="square">
            <a:spAutoFit/>
          </a:bodyPr>
          <a:lstStyle/>
          <a:p>
            <a:endParaRPr lang="en-US" b="1" dirty="0">
              <a:solidFill>
                <a:srgbClr val="B83133"/>
              </a:solidFill>
              <a:latin typeface="Verdana" pitchFamily="34" charset="0"/>
            </a:endParaRPr>
          </a:p>
          <a:p>
            <a:pPr>
              <a:spcAft>
                <a:spcPts val="600"/>
              </a:spcAft>
            </a:pPr>
            <a:r>
              <a:rPr lang="en-US" b="1" dirty="0" err="1">
                <a:solidFill>
                  <a:srgbClr val="B83133"/>
                </a:solidFill>
                <a:latin typeface="Verdana" pitchFamily="34" charset="0"/>
              </a:rPr>
              <a:t>Microtia</a:t>
            </a:r>
            <a:r>
              <a:rPr lang="en-US" b="1" dirty="0">
                <a:solidFill>
                  <a:srgbClr val="B83133"/>
                </a:solidFill>
                <a:latin typeface="Verdana" pitchFamily="34" charset="0"/>
              </a:rPr>
              <a:t> </a:t>
            </a:r>
            <a:r>
              <a:rPr lang="en-US" b="1" dirty="0">
                <a:latin typeface="Verdana" pitchFamily="34" charset="0"/>
              </a:rPr>
              <a:t>– Congenital deformity of </a:t>
            </a:r>
            <a:r>
              <a:rPr lang="en-US" b="1" dirty="0" err="1">
                <a:latin typeface="Verdana" pitchFamily="34" charset="0"/>
              </a:rPr>
              <a:t>pinna</a:t>
            </a:r>
            <a:endParaRPr lang="en-US" b="1" dirty="0">
              <a:latin typeface="Verdana" pitchFamily="34" charset="0"/>
            </a:endParaRPr>
          </a:p>
          <a:p>
            <a:pPr lvl="1">
              <a:spcAft>
                <a:spcPts val="600"/>
              </a:spcAft>
              <a:buFont typeface="Arial" charset="0"/>
              <a:buChar char="•"/>
            </a:pPr>
            <a:r>
              <a:rPr lang="en-US" b="1" dirty="0">
                <a:latin typeface="Verdana" pitchFamily="34" charset="0"/>
              </a:rPr>
              <a:t>Four </a:t>
            </a:r>
            <a:r>
              <a:rPr lang="en-US" b="1" dirty="0" err="1" smtClean="0">
                <a:latin typeface="Verdana" pitchFamily="34" charset="0"/>
              </a:rPr>
              <a:t>Grades</a:t>
            </a:r>
            <a:r>
              <a:rPr lang="en-US" b="1" baseline="30000" dirty="0" err="1" smtClean="0">
                <a:latin typeface="Verdana" pitchFamily="34" charset="0"/>
              </a:rPr>
              <a:t>d</a:t>
            </a:r>
            <a:endParaRPr lang="en-US" b="1" baseline="30000" dirty="0">
              <a:latin typeface="Verdana" pitchFamily="34" charset="0"/>
            </a:endParaRPr>
          </a:p>
          <a:p>
            <a:pPr lvl="2">
              <a:spcAft>
                <a:spcPts val="600"/>
              </a:spcAft>
              <a:buFont typeface="Arial" charset="0"/>
              <a:buChar char="•"/>
            </a:pPr>
            <a:r>
              <a:rPr lang="en-US" b="1" dirty="0">
                <a:latin typeface="Verdana" pitchFamily="34" charset="0"/>
              </a:rPr>
              <a:t>Slightly smaller ear, small but present ear canal</a:t>
            </a:r>
          </a:p>
          <a:p>
            <a:pPr lvl="2">
              <a:spcAft>
                <a:spcPts val="600"/>
              </a:spcAft>
              <a:buFont typeface="Arial" charset="0"/>
              <a:buChar char="•"/>
            </a:pPr>
            <a:r>
              <a:rPr lang="en-US" b="1" dirty="0">
                <a:latin typeface="Verdana" pitchFamily="34" charset="0"/>
              </a:rPr>
              <a:t>Partial or </a:t>
            </a:r>
            <a:r>
              <a:rPr lang="en-US" b="1" dirty="0" err="1">
                <a:latin typeface="Verdana" pitchFamily="34" charset="0"/>
              </a:rPr>
              <a:t>hemiear</a:t>
            </a:r>
            <a:r>
              <a:rPr lang="en-US" b="1" dirty="0">
                <a:latin typeface="Verdana" pitchFamily="34" charset="0"/>
              </a:rPr>
              <a:t>, </a:t>
            </a:r>
            <a:r>
              <a:rPr lang="en-US" b="1" dirty="0" err="1">
                <a:latin typeface="Verdana" pitchFamily="34" charset="0"/>
              </a:rPr>
              <a:t>stenotic</a:t>
            </a:r>
            <a:r>
              <a:rPr lang="en-US" b="1" dirty="0">
                <a:latin typeface="Verdana" pitchFamily="34" charset="0"/>
              </a:rPr>
              <a:t> ear canal</a:t>
            </a:r>
          </a:p>
          <a:p>
            <a:pPr lvl="2">
              <a:spcAft>
                <a:spcPts val="600"/>
              </a:spcAft>
              <a:buFont typeface="Arial" charset="0"/>
              <a:buChar char="•"/>
            </a:pPr>
            <a:r>
              <a:rPr lang="en-US" b="1" dirty="0">
                <a:latin typeface="Verdana" pitchFamily="34" charset="0"/>
              </a:rPr>
              <a:t>Absence of external ear, absent ear canal</a:t>
            </a:r>
          </a:p>
          <a:p>
            <a:pPr lvl="2">
              <a:spcAft>
                <a:spcPts val="600"/>
              </a:spcAft>
              <a:buFont typeface="Arial" charset="0"/>
              <a:buChar char="•"/>
            </a:pPr>
            <a:r>
              <a:rPr lang="en-US" b="1" dirty="0" err="1">
                <a:latin typeface="Verdana" pitchFamily="34" charset="0"/>
              </a:rPr>
              <a:t>Anotia</a:t>
            </a:r>
            <a:endParaRPr lang="en-US" b="1" dirty="0">
              <a:latin typeface="Verdana" pitchFamily="34" charset="0"/>
            </a:endParaRPr>
          </a:p>
          <a:p>
            <a:pPr>
              <a:lnSpc>
                <a:spcPct val="150000"/>
              </a:lnSpc>
              <a:spcAft>
                <a:spcPts val="600"/>
              </a:spcAft>
            </a:pPr>
            <a:endParaRPr lang="en-US" b="1" dirty="0">
              <a:solidFill>
                <a:srgbClr val="B83133"/>
              </a:solidFill>
              <a:latin typeface="Verdana" pitchFamily="34" charset="0"/>
            </a:endParaRPr>
          </a:p>
          <a:p>
            <a:pPr>
              <a:spcAft>
                <a:spcPts val="600"/>
              </a:spcAft>
            </a:pPr>
            <a:r>
              <a:rPr lang="en-US" b="1" dirty="0" err="1" smtClean="0">
                <a:solidFill>
                  <a:srgbClr val="B83133"/>
                </a:solidFill>
                <a:latin typeface="Verdana" pitchFamily="34" charset="0"/>
              </a:rPr>
              <a:t>Osseointegration</a:t>
            </a:r>
            <a:r>
              <a:rPr lang="en-US" b="1" dirty="0" smtClean="0">
                <a:solidFill>
                  <a:srgbClr val="B83133"/>
                </a:solidFill>
                <a:latin typeface="Verdana" pitchFamily="34" charset="0"/>
              </a:rPr>
              <a:t> </a:t>
            </a:r>
            <a:endParaRPr lang="en-US" b="1" dirty="0">
              <a:solidFill>
                <a:srgbClr val="B83133"/>
              </a:solidFill>
              <a:latin typeface="Verdana" pitchFamily="34" charset="0"/>
            </a:endParaRPr>
          </a:p>
          <a:p>
            <a:pPr lvl="1">
              <a:spcAft>
                <a:spcPts val="600"/>
              </a:spcAft>
              <a:buFont typeface="Arial" charset="0"/>
              <a:buChar char="•"/>
            </a:pPr>
            <a:r>
              <a:rPr lang="en-US" b="1" dirty="0" smtClean="0">
                <a:latin typeface="Verdana" pitchFamily="34" charset="0"/>
              </a:rPr>
              <a:t>Dr. </a:t>
            </a:r>
            <a:r>
              <a:rPr lang="en-US" b="1" dirty="0" err="1" smtClean="0">
                <a:latin typeface="Verdana" pitchFamily="34" charset="0"/>
              </a:rPr>
              <a:t>Branemark</a:t>
            </a:r>
            <a:r>
              <a:rPr lang="en-US" b="1" dirty="0" smtClean="0">
                <a:latin typeface="Verdana" pitchFamily="34" charset="0"/>
              </a:rPr>
              <a:t> </a:t>
            </a:r>
            <a:endParaRPr lang="en-US" b="1" dirty="0">
              <a:latin typeface="Verdana" pitchFamily="34" charset="0"/>
            </a:endParaRPr>
          </a:p>
          <a:p>
            <a:pPr lvl="1">
              <a:spcAft>
                <a:spcPts val="600"/>
              </a:spcAft>
              <a:buFont typeface="Arial" charset="0"/>
              <a:buChar char="•"/>
            </a:pPr>
            <a:r>
              <a:rPr lang="en-US" b="1" dirty="0" smtClean="0">
                <a:latin typeface="Verdana" pitchFamily="34" charset="0"/>
              </a:rPr>
              <a:t>Many technologies </a:t>
            </a:r>
          </a:p>
          <a:p>
            <a:pPr lvl="1">
              <a:spcAft>
                <a:spcPts val="600"/>
              </a:spcAft>
            </a:pPr>
            <a:r>
              <a:rPr lang="en-US" b="1" dirty="0" smtClean="0">
                <a:latin typeface="Verdana" pitchFamily="34" charset="0"/>
              </a:rPr>
              <a:t>	borrowed from dental </a:t>
            </a:r>
          </a:p>
          <a:p>
            <a:pPr lvl="1">
              <a:spcAft>
                <a:spcPts val="600"/>
              </a:spcAft>
            </a:pPr>
            <a:r>
              <a:rPr lang="en-US" b="1" dirty="0" smtClean="0">
                <a:latin typeface="Verdana" pitchFamily="34" charset="0"/>
              </a:rPr>
              <a:t>	industry</a:t>
            </a:r>
          </a:p>
          <a:p>
            <a:pPr lvl="1">
              <a:spcAft>
                <a:spcPts val="600"/>
              </a:spcAft>
              <a:buFont typeface="Arial" charset="0"/>
              <a:buChar char="•"/>
            </a:pPr>
            <a:r>
              <a:rPr lang="en-US" b="1" dirty="0" smtClean="0">
                <a:latin typeface="Verdana" pitchFamily="34" charset="0"/>
              </a:rPr>
              <a:t>Other applications:</a:t>
            </a:r>
          </a:p>
          <a:p>
            <a:pPr lvl="2">
              <a:spcAft>
                <a:spcPts val="600"/>
              </a:spcAft>
              <a:buFont typeface="Arial" charset="0"/>
              <a:buChar char="•"/>
            </a:pPr>
            <a:r>
              <a:rPr lang="en-US" b="1" dirty="0" smtClean="0">
                <a:latin typeface="Verdana" pitchFamily="34" charset="0"/>
              </a:rPr>
              <a:t>Craniofacial </a:t>
            </a:r>
            <a:r>
              <a:rPr lang="en-US" b="1" dirty="0">
                <a:latin typeface="Verdana" pitchFamily="34" charset="0"/>
              </a:rPr>
              <a:t>prostheses</a:t>
            </a:r>
          </a:p>
          <a:p>
            <a:pPr lvl="2">
              <a:spcAft>
                <a:spcPts val="600"/>
              </a:spcAft>
              <a:buFont typeface="Arial" charset="0"/>
              <a:buChar char="•"/>
            </a:pPr>
            <a:r>
              <a:rPr lang="en-US" b="1" dirty="0">
                <a:latin typeface="Verdana" pitchFamily="34" charset="0"/>
              </a:rPr>
              <a:t>BAHA</a:t>
            </a:r>
          </a:p>
          <a:p>
            <a:pPr lvl="2">
              <a:spcAft>
                <a:spcPts val="600"/>
              </a:spcAft>
              <a:buFont typeface="Arial" charset="0"/>
              <a:buChar char="•"/>
            </a:pPr>
            <a:r>
              <a:rPr lang="en-US" b="1" dirty="0" smtClean="0">
                <a:latin typeface="Verdana" pitchFamily="34" charset="0"/>
              </a:rPr>
              <a:t>Clip </a:t>
            </a:r>
            <a:r>
              <a:rPr lang="en-US" b="1" dirty="0">
                <a:latin typeface="Verdana" pitchFamily="34" charset="0"/>
              </a:rPr>
              <a:t>designs</a:t>
            </a:r>
          </a:p>
          <a:p>
            <a:endParaRPr lang="en-US" b="1" dirty="0">
              <a:solidFill>
                <a:srgbClr val="B83133"/>
              </a:solidFill>
              <a:latin typeface="Verdana" pitchFamily="34" charset="0"/>
            </a:endParaRPr>
          </a:p>
          <a:p>
            <a:pPr>
              <a:lnSpc>
                <a:spcPct val="150000"/>
              </a:lnSpc>
            </a:pPr>
            <a:endParaRPr lang="en-US" b="1" dirty="0">
              <a:solidFill>
                <a:srgbClr val="B83133"/>
              </a:solidFill>
              <a:latin typeface="Verdana" pitchFamily="34" charset="0"/>
            </a:endParaRPr>
          </a:p>
        </p:txBody>
      </p:sp>
      <p:sp>
        <p:nvSpPr>
          <p:cNvPr id="2072" name="Rectangle 74"/>
          <p:cNvSpPr>
            <a:spLocks noChangeArrowheads="1"/>
          </p:cNvSpPr>
          <p:nvPr/>
        </p:nvSpPr>
        <p:spPr bwMode="auto">
          <a:xfrm>
            <a:off x="13563600" y="12725400"/>
            <a:ext cx="11811000" cy="5262979"/>
          </a:xfrm>
          <a:prstGeom prst="rect">
            <a:avLst/>
          </a:prstGeom>
          <a:noFill/>
          <a:ln w="9525">
            <a:noFill/>
            <a:miter lim="800000"/>
            <a:headEnd/>
            <a:tailEnd/>
          </a:ln>
        </p:spPr>
        <p:txBody>
          <a:bodyPr>
            <a:spAutoFit/>
          </a:bodyPr>
          <a:lstStyle/>
          <a:p>
            <a:pPr>
              <a:lnSpc>
                <a:spcPct val="150000"/>
              </a:lnSpc>
              <a:buFont typeface="Arial" charset="0"/>
              <a:buChar char="•"/>
            </a:pPr>
            <a:r>
              <a:rPr lang="en-US" b="1" dirty="0" smtClean="0">
                <a:latin typeface="Verdana" pitchFamily="34" charset="0"/>
              </a:rPr>
              <a:t>Magnetic Retention</a:t>
            </a:r>
          </a:p>
          <a:p>
            <a:pPr lvl="1">
              <a:lnSpc>
                <a:spcPct val="150000"/>
              </a:lnSpc>
              <a:buFont typeface="Arial" charset="0"/>
              <a:buChar char="•"/>
            </a:pPr>
            <a:r>
              <a:rPr lang="en-US" b="1" dirty="0" smtClean="0">
                <a:latin typeface="Verdana" pitchFamily="34" charset="0"/>
              </a:rPr>
              <a:t>O-Ring with Magnet</a:t>
            </a:r>
          </a:p>
          <a:p>
            <a:pPr lvl="1">
              <a:lnSpc>
                <a:spcPct val="150000"/>
              </a:lnSpc>
              <a:buFont typeface="Arial" charset="0"/>
              <a:buChar char="•"/>
            </a:pPr>
            <a:r>
              <a:rPr lang="en-US" b="1" dirty="0" err="1" smtClean="0">
                <a:latin typeface="Verdana" pitchFamily="34" charset="0"/>
              </a:rPr>
              <a:t>Teloscopic</a:t>
            </a:r>
            <a:endParaRPr lang="en-US" b="1" dirty="0" smtClean="0">
              <a:latin typeface="Verdana" pitchFamily="34" charset="0"/>
            </a:endParaRPr>
          </a:p>
          <a:p>
            <a:pPr lvl="1">
              <a:lnSpc>
                <a:spcPct val="150000"/>
              </a:lnSpc>
              <a:buFont typeface="Arial" charset="0"/>
              <a:buChar char="•"/>
            </a:pPr>
            <a:r>
              <a:rPr lang="en-US" b="1" dirty="0" smtClean="0">
                <a:latin typeface="Verdana" pitchFamily="34" charset="0"/>
              </a:rPr>
              <a:t>Spherical</a:t>
            </a:r>
          </a:p>
          <a:p>
            <a:pPr>
              <a:lnSpc>
                <a:spcPct val="150000"/>
              </a:lnSpc>
              <a:buFont typeface="Arial" charset="0"/>
              <a:buChar char="•"/>
            </a:pPr>
            <a:r>
              <a:rPr lang="en-US" b="1" dirty="0" smtClean="0">
                <a:latin typeface="Verdana" pitchFamily="34" charset="0"/>
              </a:rPr>
              <a:t>Clip Designs</a:t>
            </a:r>
          </a:p>
          <a:p>
            <a:pPr lvl="1">
              <a:lnSpc>
                <a:spcPct val="150000"/>
              </a:lnSpc>
              <a:buFont typeface="Arial" charset="0"/>
              <a:buChar char="•"/>
            </a:pPr>
            <a:r>
              <a:rPr lang="en-US" b="1" dirty="0" smtClean="0">
                <a:latin typeface="Verdana" pitchFamily="34" charset="0"/>
              </a:rPr>
              <a:t>Splinted</a:t>
            </a:r>
          </a:p>
          <a:p>
            <a:pPr lvl="1">
              <a:lnSpc>
                <a:spcPct val="150000"/>
              </a:lnSpc>
              <a:buFont typeface="Arial" charset="0"/>
              <a:buChar char="•"/>
            </a:pPr>
            <a:r>
              <a:rPr lang="en-US" b="1" dirty="0" err="1" smtClean="0">
                <a:latin typeface="Verdana" pitchFamily="34" charset="0"/>
              </a:rPr>
              <a:t>Unsplinted</a:t>
            </a:r>
            <a:endParaRPr lang="en-US" b="1" dirty="0" smtClean="0">
              <a:latin typeface="Verdana" pitchFamily="34" charset="0"/>
            </a:endParaRPr>
          </a:p>
          <a:p>
            <a:pPr>
              <a:lnSpc>
                <a:spcPct val="150000"/>
              </a:lnSpc>
              <a:buFont typeface="Arial" charset="0"/>
              <a:buChar char="•"/>
            </a:pPr>
            <a:endParaRPr lang="en-US" b="1" dirty="0">
              <a:latin typeface="Verdana" pitchFamily="34" charset="0"/>
            </a:endParaRPr>
          </a:p>
        </p:txBody>
      </p:sp>
      <p:sp>
        <p:nvSpPr>
          <p:cNvPr id="2074" name="Rectangle 78"/>
          <p:cNvSpPr>
            <a:spLocks noChangeArrowheads="1"/>
          </p:cNvSpPr>
          <p:nvPr/>
        </p:nvSpPr>
        <p:spPr bwMode="auto">
          <a:xfrm>
            <a:off x="38328600" y="14249400"/>
            <a:ext cx="12115800" cy="9848850"/>
          </a:xfrm>
          <a:prstGeom prst="rect">
            <a:avLst/>
          </a:prstGeom>
          <a:noFill/>
          <a:ln w="9525">
            <a:noFill/>
            <a:miter lim="800000"/>
            <a:headEnd/>
            <a:tailEnd/>
          </a:ln>
        </p:spPr>
        <p:txBody>
          <a:bodyPr wrap="square">
            <a:spAutoFit/>
          </a:bodyPr>
          <a:lstStyle/>
          <a:p>
            <a:pPr>
              <a:spcAft>
                <a:spcPts val="1200"/>
              </a:spcAft>
            </a:pPr>
            <a:r>
              <a:rPr lang="en-US" b="1" dirty="0" smtClean="0">
                <a:solidFill>
                  <a:srgbClr val="B83133"/>
                </a:solidFill>
                <a:latin typeface="Verdana" pitchFamily="34" charset="0"/>
              </a:rPr>
              <a:t>Tensile Testing</a:t>
            </a:r>
            <a:endParaRPr lang="en-US" b="1" dirty="0" smtClean="0">
              <a:latin typeface="Verdana" pitchFamily="34" charset="0"/>
            </a:endParaRPr>
          </a:p>
          <a:p>
            <a:pPr lvl="1">
              <a:spcAft>
                <a:spcPts val="1200"/>
              </a:spcAft>
              <a:buFont typeface="Arial" charset="0"/>
              <a:buChar char="•"/>
            </a:pPr>
            <a:r>
              <a:rPr lang="en-US" b="1" dirty="0" smtClean="0">
                <a:latin typeface="Verdana" pitchFamily="34" charset="0"/>
              </a:rPr>
              <a:t>Generation </a:t>
            </a:r>
            <a:r>
              <a:rPr lang="en-US" b="1" dirty="0">
                <a:latin typeface="Verdana" pitchFamily="34" charset="0"/>
              </a:rPr>
              <a:t>2 prototype exhibits lower tensile failure </a:t>
            </a:r>
            <a:r>
              <a:rPr lang="en-US" b="1" dirty="0" smtClean="0">
                <a:latin typeface="Verdana" pitchFamily="34" charset="0"/>
              </a:rPr>
              <a:t>	at </a:t>
            </a:r>
            <a:r>
              <a:rPr lang="en-US" b="1" dirty="0">
                <a:latin typeface="Verdana" pitchFamily="34" charset="0"/>
              </a:rPr>
              <a:t>lower strain </a:t>
            </a:r>
            <a:r>
              <a:rPr lang="en-US" b="1" dirty="0" smtClean="0">
                <a:latin typeface="Verdana" pitchFamily="34" charset="0"/>
              </a:rPr>
              <a:t>rates, likely due to</a:t>
            </a:r>
            <a:endParaRPr lang="en-US" b="1" dirty="0">
              <a:latin typeface="Verdana" pitchFamily="34" charset="0"/>
            </a:endParaRPr>
          </a:p>
          <a:p>
            <a:pPr lvl="2">
              <a:spcAft>
                <a:spcPts val="1200"/>
              </a:spcAft>
              <a:buFont typeface="Arial" charset="0"/>
              <a:buChar char="•"/>
            </a:pPr>
            <a:r>
              <a:rPr lang="en-US" b="1" dirty="0">
                <a:latin typeface="Verdana" pitchFamily="34" charset="0"/>
              </a:rPr>
              <a:t>Prong rotation</a:t>
            </a:r>
          </a:p>
          <a:p>
            <a:pPr lvl="2">
              <a:spcAft>
                <a:spcPts val="1200"/>
              </a:spcAft>
              <a:buFont typeface="Arial" charset="0"/>
              <a:buChar char="•"/>
            </a:pPr>
            <a:r>
              <a:rPr lang="en-US" b="1" dirty="0" smtClean="0">
                <a:latin typeface="Verdana" pitchFamily="34" charset="0"/>
              </a:rPr>
              <a:t>Improper alignment</a:t>
            </a:r>
            <a:endParaRPr lang="en-US" b="1" dirty="0">
              <a:latin typeface="Verdana" pitchFamily="34" charset="0"/>
            </a:endParaRPr>
          </a:p>
          <a:p>
            <a:pPr lvl="1">
              <a:spcAft>
                <a:spcPts val="1200"/>
              </a:spcAft>
              <a:buFont typeface="Arial" charset="0"/>
              <a:buChar char="•"/>
            </a:pPr>
            <a:r>
              <a:rPr lang="en-US" b="1" dirty="0">
                <a:latin typeface="Verdana" pitchFamily="34" charset="0"/>
              </a:rPr>
              <a:t>Prototype performed </a:t>
            </a:r>
            <a:r>
              <a:rPr lang="en-US" b="1" dirty="0" smtClean="0">
                <a:latin typeface="Verdana" pitchFamily="34" charset="0"/>
              </a:rPr>
              <a:t>comparably at </a:t>
            </a:r>
            <a:r>
              <a:rPr lang="en-US" b="1" dirty="0">
                <a:latin typeface="Verdana" pitchFamily="34" charset="0"/>
              </a:rPr>
              <a:t>higher strain </a:t>
            </a:r>
            <a:r>
              <a:rPr lang="en-US" b="1" dirty="0" smtClean="0">
                <a:latin typeface="Verdana" pitchFamily="34" charset="0"/>
              </a:rPr>
              <a:t>	rates</a:t>
            </a:r>
            <a:endParaRPr lang="en-US" b="1" dirty="0">
              <a:latin typeface="Verdana" pitchFamily="34" charset="0"/>
            </a:endParaRPr>
          </a:p>
          <a:p>
            <a:pPr lvl="1">
              <a:spcAft>
                <a:spcPts val="1200"/>
              </a:spcAft>
              <a:buFont typeface="Arial" charset="0"/>
              <a:buChar char="•"/>
            </a:pPr>
            <a:r>
              <a:rPr lang="en-US" b="1" dirty="0">
                <a:latin typeface="Verdana" pitchFamily="34" charset="0"/>
              </a:rPr>
              <a:t>Preliminary testing yielded positive results</a:t>
            </a:r>
          </a:p>
          <a:p>
            <a:pPr lvl="2">
              <a:spcAft>
                <a:spcPts val="1200"/>
              </a:spcAft>
              <a:buFont typeface="Arial" charset="0"/>
              <a:buChar char="•"/>
            </a:pPr>
            <a:r>
              <a:rPr lang="en-US" b="1" dirty="0" smtClean="0">
                <a:latin typeface="Verdana" pitchFamily="34" charset="0"/>
              </a:rPr>
              <a:t>Need to expand testing to analyze fatigue and other “normal” </a:t>
            </a:r>
            <a:r>
              <a:rPr lang="en-US" b="1" dirty="0" smtClean="0">
                <a:latin typeface="Verdana" pitchFamily="34" charset="0"/>
              </a:rPr>
              <a:t>stresses using full silicon ear model</a:t>
            </a:r>
            <a:endParaRPr lang="en-US" b="1" dirty="0" smtClean="0">
              <a:latin typeface="Verdana" pitchFamily="34" charset="0"/>
            </a:endParaRPr>
          </a:p>
          <a:p>
            <a:pPr>
              <a:spcAft>
                <a:spcPts val="1200"/>
              </a:spcAft>
            </a:pPr>
            <a:r>
              <a:rPr lang="en-US" b="1" dirty="0" smtClean="0">
                <a:solidFill>
                  <a:srgbClr val="B83133"/>
                </a:solidFill>
                <a:latin typeface="Verdana" pitchFamily="34" charset="0"/>
              </a:rPr>
              <a:t>Patient </a:t>
            </a:r>
            <a:r>
              <a:rPr lang="en-US" b="1" dirty="0">
                <a:solidFill>
                  <a:srgbClr val="B83133"/>
                </a:solidFill>
                <a:latin typeface="Verdana" pitchFamily="34" charset="0"/>
              </a:rPr>
              <a:t>Feedback</a:t>
            </a:r>
          </a:p>
          <a:p>
            <a:pPr lvl="1">
              <a:spcAft>
                <a:spcPts val="1200"/>
              </a:spcAft>
              <a:buFont typeface="Arial" charset="0"/>
              <a:buChar char="•"/>
            </a:pPr>
            <a:r>
              <a:rPr lang="en-US" b="1" dirty="0">
                <a:latin typeface="Verdana" pitchFamily="34" charset="0"/>
              </a:rPr>
              <a:t>Positive feedback regarding magnetic retentive 	device</a:t>
            </a:r>
          </a:p>
          <a:p>
            <a:pPr lvl="1">
              <a:spcAft>
                <a:spcPts val="1200"/>
              </a:spcAft>
              <a:buFont typeface="Arial" charset="0"/>
              <a:buChar char="•"/>
            </a:pPr>
            <a:r>
              <a:rPr lang="en-US" b="1" dirty="0">
                <a:latin typeface="Verdana" pitchFamily="34" charset="0"/>
              </a:rPr>
              <a:t>Patients enjoy the ease of removal and attachment</a:t>
            </a:r>
          </a:p>
          <a:p>
            <a:pPr lvl="1">
              <a:spcAft>
                <a:spcPts val="1200"/>
              </a:spcAft>
              <a:buFont typeface="Arial" charset="0"/>
              <a:buChar char="•"/>
            </a:pPr>
            <a:r>
              <a:rPr lang="en-US" b="1" dirty="0">
                <a:latin typeface="Verdana" pitchFamily="34" charset="0"/>
              </a:rPr>
              <a:t>Ear </a:t>
            </a:r>
            <a:r>
              <a:rPr lang="en-US" b="1" dirty="0" smtClean="0">
                <a:latin typeface="Verdana" pitchFamily="34" charset="0"/>
              </a:rPr>
              <a:t>displacement occurs while</a:t>
            </a:r>
            <a:endParaRPr lang="en-US" b="1" dirty="0" smtClean="0">
              <a:latin typeface="Verdana" pitchFamily="34" charset="0"/>
            </a:endParaRPr>
          </a:p>
          <a:p>
            <a:pPr lvl="2">
              <a:spcAft>
                <a:spcPts val="1200"/>
              </a:spcAft>
              <a:buFont typeface="Arial" charset="0"/>
              <a:buChar char="•"/>
            </a:pPr>
            <a:r>
              <a:rPr lang="en-US" b="1" dirty="0" smtClean="0">
                <a:latin typeface="Verdana" pitchFamily="34" charset="0"/>
              </a:rPr>
              <a:t>Removing shirt</a:t>
            </a:r>
          </a:p>
          <a:p>
            <a:pPr lvl="2">
              <a:spcAft>
                <a:spcPts val="1200"/>
              </a:spcAft>
              <a:buFont typeface="Arial" charset="0"/>
              <a:buChar char="•"/>
            </a:pPr>
            <a:r>
              <a:rPr lang="en-US" b="1" dirty="0" smtClean="0">
                <a:latin typeface="Verdana" pitchFamily="34" charset="0"/>
              </a:rPr>
              <a:t>Carrying large items</a:t>
            </a:r>
          </a:p>
          <a:p>
            <a:pPr>
              <a:buFont typeface="Arial" charset="0"/>
              <a:buChar char="•"/>
            </a:pPr>
            <a:endParaRPr lang="en-US" b="1" dirty="0">
              <a:latin typeface="Verdana" pitchFamily="34" charset="0"/>
            </a:endParaRPr>
          </a:p>
        </p:txBody>
      </p:sp>
      <p:sp>
        <p:nvSpPr>
          <p:cNvPr id="2075" name="Rectangle 80"/>
          <p:cNvSpPr>
            <a:spLocks noChangeArrowheads="1"/>
          </p:cNvSpPr>
          <p:nvPr/>
        </p:nvSpPr>
        <p:spPr bwMode="auto">
          <a:xfrm>
            <a:off x="1066800" y="8082201"/>
            <a:ext cx="11582400" cy="5786199"/>
          </a:xfrm>
          <a:prstGeom prst="rect">
            <a:avLst/>
          </a:prstGeom>
          <a:noFill/>
          <a:ln w="9525">
            <a:noFill/>
            <a:miter lim="800000"/>
            <a:headEnd/>
            <a:tailEnd/>
          </a:ln>
        </p:spPr>
        <p:txBody>
          <a:bodyPr>
            <a:spAutoFit/>
          </a:bodyPr>
          <a:lstStyle/>
          <a:p>
            <a:pPr lvl="0">
              <a:spcAft>
                <a:spcPts val="1200"/>
              </a:spcAft>
              <a:buFont typeface="Arial" pitchFamily="34" charset="0"/>
              <a:buChar char="•"/>
            </a:pPr>
            <a:r>
              <a:rPr lang="en-US" b="1" dirty="0" smtClean="0">
                <a:latin typeface="Verdana" pitchFamily="34" charset="0"/>
              </a:rPr>
              <a:t>Need for replacement of damaged tissues</a:t>
            </a:r>
          </a:p>
          <a:p>
            <a:pPr lvl="0">
              <a:spcAft>
                <a:spcPts val="1200"/>
              </a:spcAft>
              <a:buFont typeface="Arial" pitchFamily="34" charset="0"/>
              <a:buChar char="•"/>
            </a:pPr>
            <a:r>
              <a:rPr lang="en-US" b="1" dirty="0" smtClean="0">
                <a:latin typeface="Verdana" pitchFamily="34" charset="0"/>
              </a:rPr>
              <a:t>Ear reconstruction </a:t>
            </a:r>
            <a:r>
              <a:rPr lang="en-US" b="1" dirty="0" smtClean="0">
                <a:latin typeface="Verdana" pitchFamily="34" charset="0"/>
              </a:rPr>
              <a:t>options:</a:t>
            </a:r>
            <a:endParaRPr lang="en-US" b="1" dirty="0" smtClean="0">
              <a:latin typeface="Verdana" pitchFamily="34" charset="0"/>
            </a:endParaRPr>
          </a:p>
          <a:p>
            <a:pPr lvl="1">
              <a:spcAft>
                <a:spcPts val="1200"/>
              </a:spcAft>
              <a:buFont typeface="Arial" pitchFamily="34" charset="0"/>
              <a:buChar char="•"/>
            </a:pPr>
            <a:r>
              <a:rPr lang="en-US" b="1" dirty="0" smtClean="0">
                <a:latin typeface="Verdana" pitchFamily="34" charset="0"/>
              </a:rPr>
              <a:t>Reconstructive Surgery</a:t>
            </a:r>
          </a:p>
          <a:p>
            <a:pPr lvl="1">
              <a:spcAft>
                <a:spcPts val="1200"/>
              </a:spcAft>
              <a:buFont typeface="Arial" pitchFamily="34" charset="0"/>
              <a:buChar char="•"/>
            </a:pPr>
            <a:r>
              <a:rPr lang="en-US" b="1" dirty="0" smtClean="0">
                <a:latin typeface="Verdana" pitchFamily="34" charset="0"/>
              </a:rPr>
              <a:t>Prosthesis</a:t>
            </a:r>
          </a:p>
          <a:p>
            <a:pPr lvl="0">
              <a:spcAft>
                <a:spcPts val="1200"/>
              </a:spcAft>
              <a:buFont typeface="Arial" pitchFamily="34" charset="0"/>
              <a:buChar char="•"/>
            </a:pPr>
            <a:r>
              <a:rPr lang="en-US" b="1" dirty="0" smtClean="0">
                <a:latin typeface="Verdana" pitchFamily="34" charset="0"/>
              </a:rPr>
              <a:t>Project focus </a:t>
            </a:r>
            <a:r>
              <a:rPr lang="en-US" b="1" dirty="0" smtClean="0">
                <a:latin typeface="Verdana" pitchFamily="34" charset="0"/>
              </a:rPr>
              <a:t>on </a:t>
            </a:r>
            <a:r>
              <a:rPr lang="en-US" b="1" dirty="0" err="1" smtClean="0">
                <a:latin typeface="Verdana" pitchFamily="34" charset="0"/>
              </a:rPr>
              <a:t>osseointegration</a:t>
            </a:r>
            <a:endParaRPr lang="en-US" b="1" dirty="0" smtClean="0">
              <a:latin typeface="Verdana" pitchFamily="34" charset="0"/>
            </a:endParaRPr>
          </a:p>
          <a:p>
            <a:pPr lvl="0">
              <a:spcAft>
                <a:spcPts val="1200"/>
              </a:spcAft>
              <a:buFont typeface="Arial" pitchFamily="34" charset="0"/>
              <a:buChar char="•"/>
            </a:pPr>
            <a:r>
              <a:rPr lang="en-US" b="1" dirty="0" smtClean="0">
                <a:latin typeface="Verdana" pitchFamily="34" charset="0"/>
              </a:rPr>
              <a:t>Identify Performance of:</a:t>
            </a:r>
          </a:p>
          <a:p>
            <a:pPr lvl="1">
              <a:spcAft>
                <a:spcPts val="1200"/>
              </a:spcAft>
              <a:buFont typeface="Arial" pitchFamily="34" charset="0"/>
              <a:buChar char="•"/>
            </a:pPr>
            <a:r>
              <a:rPr lang="en-US" b="1" dirty="0" smtClean="0">
                <a:latin typeface="Verdana" pitchFamily="34" charset="0"/>
              </a:rPr>
              <a:t>Mechanics</a:t>
            </a:r>
          </a:p>
          <a:p>
            <a:pPr lvl="1">
              <a:spcAft>
                <a:spcPts val="1200"/>
              </a:spcAft>
              <a:buFont typeface="Arial" pitchFamily="34" charset="0"/>
              <a:buChar char="•"/>
            </a:pPr>
            <a:r>
              <a:rPr lang="en-US" b="1" dirty="0" smtClean="0">
                <a:latin typeface="Verdana" pitchFamily="34" charset="0"/>
              </a:rPr>
              <a:t>Aesthetics </a:t>
            </a:r>
          </a:p>
          <a:p>
            <a:pPr lvl="1">
              <a:spcAft>
                <a:spcPts val="1200"/>
              </a:spcAft>
              <a:buFont typeface="Arial" pitchFamily="34" charset="0"/>
              <a:buChar char="•"/>
            </a:pPr>
            <a:r>
              <a:rPr lang="en-US" b="1" dirty="0" smtClean="0">
                <a:latin typeface="Verdana" pitchFamily="34" charset="0"/>
              </a:rPr>
              <a:t>Materials</a:t>
            </a:r>
          </a:p>
          <a:p>
            <a:pPr lvl="0">
              <a:spcAft>
                <a:spcPts val="1200"/>
              </a:spcAft>
              <a:buFont typeface="Arial" pitchFamily="34" charset="0"/>
              <a:buChar char="•"/>
            </a:pPr>
            <a:r>
              <a:rPr lang="en-US" b="1" dirty="0" smtClean="0">
                <a:latin typeface="Verdana" pitchFamily="34" charset="0"/>
              </a:rPr>
              <a:t>Generalize mechanism to other prostheses</a:t>
            </a:r>
            <a:endParaRPr lang="en-US" b="1" dirty="0">
              <a:latin typeface="Verdana" pitchFamily="34" charset="0"/>
            </a:endParaRPr>
          </a:p>
        </p:txBody>
      </p:sp>
      <p:sp>
        <p:nvSpPr>
          <p:cNvPr id="2076" name="Rectangle 81"/>
          <p:cNvSpPr>
            <a:spLocks noChangeArrowheads="1"/>
          </p:cNvSpPr>
          <p:nvPr/>
        </p:nvSpPr>
        <p:spPr bwMode="auto">
          <a:xfrm>
            <a:off x="12954000" y="25346025"/>
            <a:ext cx="7467600" cy="6124575"/>
          </a:xfrm>
          <a:prstGeom prst="rect">
            <a:avLst/>
          </a:prstGeom>
          <a:noFill/>
          <a:ln w="9525">
            <a:noFill/>
            <a:miter lim="800000"/>
            <a:headEnd/>
            <a:tailEnd/>
          </a:ln>
        </p:spPr>
        <p:txBody>
          <a:bodyPr>
            <a:spAutoFit/>
          </a:bodyPr>
          <a:lstStyle/>
          <a:p>
            <a:r>
              <a:rPr lang="en-US" b="1" dirty="0">
                <a:solidFill>
                  <a:srgbClr val="B83133"/>
                </a:solidFill>
                <a:latin typeface="Verdana" pitchFamily="34" charset="0"/>
              </a:rPr>
              <a:t>Advantages</a:t>
            </a:r>
          </a:p>
          <a:p>
            <a:pPr lvl="1">
              <a:buFont typeface="Arial" charset="0"/>
              <a:buChar char="•"/>
            </a:pPr>
            <a:r>
              <a:rPr lang="en-US" b="1" dirty="0">
                <a:latin typeface="Verdana" pitchFamily="34" charset="0"/>
              </a:rPr>
              <a:t>Intuitive attachment and release</a:t>
            </a:r>
          </a:p>
          <a:p>
            <a:pPr lvl="1">
              <a:buFont typeface="Arial" charset="0"/>
              <a:buChar char="•"/>
            </a:pPr>
            <a:r>
              <a:rPr lang="en-US" b="1" dirty="0">
                <a:latin typeface="Verdana" pitchFamily="34" charset="0"/>
              </a:rPr>
              <a:t>Highly constrained, but </a:t>
            </a:r>
            <a:r>
              <a:rPr lang="en-US" b="1" dirty="0" smtClean="0">
                <a:latin typeface="Verdana" pitchFamily="34" charset="0"/>
              </a:rPr>
              <a:t>passive   	mechanical </a:t>
            </a:r>
            <a:r>
              <a:rPr lang="en-US" b="1" dirty="0">
                <a:latin typeface="Verdana" pitchFamily="34" charset="0"/>
              </a:rPr>
              <a:t>release </a:t>
            </a:r>
            <a:r>
              <a:rPr lang="en-US" b="1" dirty="0" smtClean="0">
                <a:latin typeface="Verdana" pitchFamily="34" charset="0"/>
              </a:rPr>
              <a:t>allows </a:t>
            </a:r>
            <a:r>
              <a:rPr lang="en-US" b="1" dirty="0">
                <a:latin typeface="Verdana" pitchFamily="34" charset="0"/>
              </a:rPr>
              <a:t>for </a:t>
            </a:r>
            <a:r>
              <a:rPr lang="en-US" b="1" dirty="0" smtClean="0">
                <a:latin typeface="Verdana" pitchFamily="34" charset="0"/>
              </a:rPr>
              <a:t>     	reliable connection and 	comfortable </a:t>
            </a:r>
            <a:r>
              <a:rPr lang="en-US" b="1" dirty="0">
                <a:latin typeface="Verdana" pitchFamily="34" charset="0"/>
              </a:rPr>
              <a:t>wear</a:t>
            </a:r>
          </a:p>
          <a:p>
            <a:pPr lvl="1">
              <a:buFont typeface="Arial" charset="0"/>
              <a:buChar char="•"/>
            </a:pPr>
            <a:r>
              <a:rPr lang="en-US" b="1" dirty="0">
                <a:latin typeface="Verdana" pitchFamily="34" charset="0"/>
              </a:rPr>
              <a:t>Adaptable for other prosthetics</a:t>
            </a:r>
          </a:p>
          <a:p>
            <a:pPr lvl="1">
              <a:buFont typeface="Arial" charset="0"/>
              <a:buChar char="•"/>
            </a:pPr>
            <a:endParaRPr lang="en-US" b="1" dirty="0">
              <a:latin typeface="Verdana" pitchFamily="34" charset="0"/>
            </a:endParaRPr>
          </a:p>
          <a:p>
            <a:r>
              <a:rPr lang="en-US" b="1" dirty="0">
                <a:solidFill>
                  <a:srgbClr val="B83133"/>
                </a:solidFill>
                <a:latin typeface="Verdana" pitchFamily="34" charset="0"/>
              </a:rPr>
              <a:t>Disadvantages</a:t>
            </a:r>
          </a:p>
          <a:p>
            <a:pPr lvl="1">
              <a:buFont typeface="Arial" charset="0"/>
              <a:buChar char="•"/>
            </a:pPr>
            <a:r>
              <a:rPr lang="en-US" b="1" dirty="0">
                <a:latin typeface="Verdana" pitchFamily="34" charset="0"/>
              </a:rPr>
              <a:t>Larger size required for magnets </a:t>
            </a:r>
            <a:r>
              <a:rPr lang="en-US" b="1" dirty="0" smtClean="0">
                <a:latin typeface="Verdana" pitchFamily="34" charset="0"/>
              </a:rPr>
              <a:t>	and </a:t>
            </a:r>
            <a:r>
              <a:rPr lang="en-US" b="1" dirty="0">
                <a:latin typeface="Verdana" pitchFamily="34" charset="0"/>
              </a:rPr>
              <a:t>springs</a:t>
            </a:r>
          </a:p>
          <a:p>
            <a:pPr lvl="1">
              <a:buFont typeface="Arial" charset="0"/>
              <a:buChar char="•"/>
            </a:pPr>
            <a:r>
              <a:rPr lang="en-US" b="1" dirty="0">
                <a:latin typeface="Verdana" pitchFamily="34" charset="0"/>
              </a:rPr>
              <a:t>Complex internal details not </a:t>
            </a:r>
            <a:r>
              <a:rPr lang="en-US" b="1" dirty="0" smtClean="0">
                <a:latin typeface="Verdana" pitchFamily="34" charset="0"/>
              </a:rPr>
              <a:t>	accessible </a:t>
            </a:r>
            <a:r>
              <a:rPr lang="en-US" b="1" dirty="0">
                <a:latin typeface="Verdana" pitchFamily="34" charset="0"/>
              </a:rPr>
              <a:t>with machine shop </a:t>
            </a:r>
            <a:r>
              <a:rPr lang="en-US" b="1" dirty="0" smtClean="0">
                <a:latin typeface="Verdana" pitchFamily="34" charset="0"/>
              </a:rPr>
              <a:t>	equipment</a:t>
            </a:r>
            <a:endParaRPr lang="en-US" b="1" dirty="0">
              <a:solidFill>
                <a:srgbClr val="B83133"/>
              </a:solidFill>
              <a:latin typeface="Verdana" pitchFamily="34" charset="0"/>
            </a:endParaRPr>
          </a:p>
        </p:txBody>
      </p:sp>
      <p:pic>
        <p:nvPicPr>
          <p:cNvPr id="2077" name="Picture 8" descr="side view.jpg"/>
          <p:cNvPicPr>
            <a:picLocks noChangeAspect="1"/>
          </p:cNvPicPr>
          <p:nvPr/>
        </p:nvPicPr>
        <p:blipFill>
          <a:blip r:embed="rId5">
            <a:clrChange>
              <a:clrFrom>
                <a:srgbClr val="FFFFFF"/>
              </a:clrFrom>
              <a:clrTo>
                <a:srgbClr val="FFFFFF">
                  <a:alpha val="0"/>
                </a:srgbClr>
              </a:clrTo>
            </a:clrChange>
          </a:blip>
          <a:srcRect l="8333" t="4109" r="42607" b="25835"/>
          <a:stretch>
            <a:fillRect/>
          </a:stretch>
        </p:blipFill>
        <p:spPr bwMode="auto">
          <a:xfrm>
            <a:off x="12725400" y="21107400"/>
            <a:ext cx="1770063" cy="1828800"/>
          </a:xfrm>
          <a:prstGeom prst="rect">
            <a:avLst/>
          </a:prstGeom>
          <a:noFill/>
          <a:ln w="9525">
            <a:noFill/>
            <a:miter lim="800000"/>
            <a:headEnd/>
            <a:tailEnd/>
          </a:ln>
        </p:spPr>
      </p:pic>
      <p:pic>
        <p:nvPicPr>
          <p:cNvPr id="2078" name="Picture 9" descr="step one.jpg"/>
          <p:cNvPicPr>
            <a:picLocks noChangeAspect="1"/>
          </p:cNvPicPr>
          <p:nvPr/>
        </p:nvPicPr>
        <p:blipFill>
          <a:blip r:embed="rId6">
            <a:clrChange>
              <a:clrFrom>
                <a:srgbClr val="FFFFFF"/>
              </a:clrFrom>
              <a:clrTo>
                <a:srgbClr val="FFFFFF">
                  <a:alpha val="0"/>
                </a:srgbClr>
              </a:clrTo>
            </a:clrChange>
          </a:blip>
          <a:srcRect l="7813" t="5222" r="42188" b="25684"/>
          <a:stretch>
            <a:fillRect/>
          </a:stretch>
        </p:blipFill>
        <p:spPr bwMode="auto">
          <a:xfrm>
            <a:off x="14401800" y="19888200"/>
            <a:ext cx="1828800" cy="1828800"/>
          </a:xfrm>
          <a:prstGeom prst="rect">
            <a:avLst/>
          </a:prstGeom>
          <a:noFill/>
          <a:ln w="9525">
            <a:noFill/>
            <a:miter lim="800000"/>
            <a:headEnd/>
            <a:tailEnd/>
          </a:ln>
        </p:spPr>
      </p:pic>
      <p:pic>
        <p:nvPicPr>
          <p:cNvPr id="2079" name="Picture 10" descr="step two.jpg"/>
          <p:cNvPicPr>
            <a:picLocks noChangeAspect="1"/>
          </p:cNvPicPr>
          <p:nvPr/>
        </p:nvPicPr>
        <p:blipFill>
          <a:blip r:embed="rId7">
            <a:clrChange>
              <a:clrFrom>
                <a:srgbClr val="FFFFFF"/>
              </a:clrFrom>
              <a:clrTo>
                <a:srgbClr val="FFFFFF">
                  <a:alpha val="0"/>
                </a:srgbClr>
              </a:clrTo>
            </a:clrChange>
          </a:blip>
          <a:srcRect l="7137" t="6575" r="42905" b="27673"/>
          <a:stretch>
            <a:fillRect/>
          </a:stretch>
        </p:blipFill>
        <p:spPr bwMode="auto">
          <a:xfrm>
            <a:off x="16078200" y="20421600"/>
            <a:ext cx="1905000" cy="1814513"/>
          </a:xfrm>
          <a:prstGeom prst="rect">
            <a:avLst/>
          </a:prstGeom>
          <a:noFill/>
          <a:ln w="9525">
            <a:noFill/>
            <a:miter lim="800000"/>
            <a:headEnd/>
            <a:tailEnd/>
          </a:ln>
        </p:spPr>
      </p:pic>
      <p:pic>
        <p:nvPicPr>
          <p:cNvPr id="2080" name="Picture 11" descr="step three.jpg"/>
          <p:cNvPicPr>
            <a:picLocks noChangeAspect="1"/>
          </p:cNvPicPr>
          <p:nvPr/>
        </p:nvPicPr>
        <p:blipFill>
          <a:blip r:embed="rId8">
            <a:clrChange>
              <a:clrFrom>
                <a:srgbClr val="FFFFFF"/>
              </a:clrFrom>
              <a:clrTo>
                <a:srgbClr val="FFFFFF">
                  <a:alpha val="0"/>
                </a:srgbClr>
              </a:clrTo>
            </a:clrChange>
          </a:blip>
          <a:srcRect l="9302" t="3214" r="32558" b="22870"/>
          <a:stretch>
            <a:fillRect/>
          </a:stretch>
        </p:blipFill>
        <p:spPr bwMode="auto">
          <a:xfrm>
            <a:off x="17754600" y="19888200"/>
            <a:ext cx="1987550" cy="1828800"/>
          </a:xfrm>
          <a:prstGeom prst="rect">
            <a:avLst/>
          </a:prstGeom>
          <a:noFill/>
          <a:ln w="9525">
            <a:noFill/>
            <a:miter lim="800000"/>
            <a:headEnd/>
            <a:tailEnd/>
          </a:ln>
        </p:spPr>
      </p:pic>
      <p:pic>
        <p:nvPicPr>
          <p:cNvPr id="2081" name="Picture 12" descr="step four.jpg"/>
          <p:cNvPicPr>
            <a:picLocks noChangeAspect="1"/>
          </p:cNvPicPr>
          <p:nvPr/>
        </p:nvPicPr>
        <p:blipFill>
          <a:blip r:embed="rId9">
            <a:clrChange>
              <a:clrFrom>
                <a:srgbClr val="FFFFFF"/>
              </a:clrFrom>
              <a:clrTo>
                <a:srgbClr val="FFFFFF">
                  <a:alpha val="0"/>
                </a:srgbClr>
              </a:clrTo>
            </a:clrChange>
          </a:blip>
          <a:srcRect l="14056" t="16380" r="23708"/>
          <a:stretch>
            <a:fillRect/>
          </a:stretch>
        </p:blipFill>
        <p:spPr bwMode="auto">
          <a:xfrm>
            <a:off x="19507200" y="21259800"/>
            <a:ext cx="1905000" cy="1852613"/>
          </a:xfrm>
          <a:prstGeom prst="rect">
            <a:avLst/>
          </a:prstGeom>
          <a:noFill/>
          <a:ln w="9525">
            <a:noFill/>
            <a:miter lim="800000"/>
            <a:headEnd/>
            <a:tailEnd/>
          </a:ln>
        </p:spPr>
      </p:pic>
      <p:sp>
        <p:nvSpPr>
          <p:cNvPr id="2082" name="TextBox 13"/>
          <p:cNvSpPr txBox="1">
            <a:spLocks noChangeArrowheads="1"/>
          </p:cNvSpPr>
          <p:nvPr/>
        </p:nvSpPr>
        <p:spPr bwMode="auto">
          <a:xfrm>
            <a:off x="12649200" y="22936200"/>
            <a:ext cx="1676400" cy="2032000"/>
          </a:xfrm>
          <a:prstGeom prst="rect">
            <a:avLst/>
          </a:prstGeom>
          <a:noFill/>
          <a:ln w="3175">
            <a:solidFill>
              <a:schemeClr val="tx1"/>
            </a:solidFill>
            <a:miter lim="800000"/>
            <a:headEnd/>
            <a:tailEnd/>
          </a:ln>
        </p:spPr>
        <p:txBody>
          <a:bodyPr>
            <a:spAutoFit/>
          </a:bodyPr>
          <a:lstStyle/>
          <a:p>
            <a:pPr algn="ctr"/>
            <a:r>
              <a:rPr lang="en-US" sz="1800" b="1">
                <a:latin typeface="Verdana" pitchFamily="34" charset="0"/>
              </a:rPr>
              <a:t>Snap attachment </a:t>
            </a:r>
          </a:p>
          <a:p>
            <a:pPr algn="ctr"/>
            <a:r>
              <a:rPr lang="en-US" sz="1800" b="1">
                <a:latin typeface="Verdana" pitchFamily="34" charset="0"/>
              </a:rPr>
              <a:t>into place.  Abutment cap is in line with prongs</a:t>
            </a:r>
          </a:p>
        </p:txBody>
      </p:sp>
      <p:sp>
        <p:nvSpPr>
          <p:cNvPr id="2083" name="TextBox 14"/>
          <p:cNvSpPr txBox="1">
            <a:spLocks noChangeArrowheads="1"/>
          </p:cNvSpPr>
          <p:nvPr/>
        </p:nvSpPr>
        <p:spPr bwMode="auto">
          <a:xfrm>
            <a:off x="14401800" y="21640800"/>
            <a:ext cx="1676400" cy="1754188"/>
          </a:xfrm>
          <a:prstGeom prst="rect">
            <a:avLst/>
          </a:prstGeom>
          <a:noFill/>
          <a:ln w="3175">
            <a:solidFill>
              <a:schemeClr val="tx1"/>
            </a:solidFill>
            <a:miter lim="800000"/>
            <a:headEnd/>
            <a:tailEnd/>
          </a:ln>
        </p:spPr>
        <p:txBody>
          <a:bodyPr>
            <a:spAutoFit/>
          </a:bodyPr>
          <a:lstStyle/>
          <a:p>
            <a:pPr algn="ctr"/>
            <a:r>
              <a:rPr lang="en-US" sz="1800" b="1">
                <a:latin typeface="Verdana" pitchFamily="34" charset="0"/>
              </a:rPr>
              <a:t>Push attachment toward spring-loaded prong</a:t>
            </a:r>
          </a:p>
        </p:txBody>
      </p:sp>
      <p:sp>
        <p:nvSpPr>
          <p:cNvPr id="2084" name="TextBox 15"/>
          <p:cNvSpPr txBox="1">
            <a:spLocks noChangeArrowheads="1"/>
          </p:cNvSpPr>
          <p:nvPr/>
        </p:nvSpPr>
        <p:spPr bwMode="auto">
          <a:xfrm>
            <a:off x="16154400" y="22174200"/>
            <a:ext cx="1600200" cy="2308225"/>
          </a:xfrm>
          <a:prstGeom prst="rect">
            <a:avLst/>
          </a:prstGeom>
          <a:noFill/>
          <a:ln w="3175">
            <a:solidFill>
              <a:schemeClr val="tx1"/>
            </a:solidFill>
            <a:miter lim="800000"/>
            <a:headEnd/>
            <a:tailEnd/>
          </a:ln>
        </p:spPr>
        <p:txBody>
          <a:bodyPr>
            <a:spAutoFit/>
          </a:bodyPr>
          <a:lstStyle/>
          <a:p>
            <a:pPr algn="ctr"/>
            <a:r>
              <a:rPr lang="en-US" sz="1800" b="1" dirty="0">
                <a:latin typeface="Verdana" pitchFamily="34" charset="0"/>
              </a:rPr>
              <a:t>Allow spring-loaded prong to move upward along track</a:t>
            </a:r>
          </a:p>
        </p:txBody>
      </p:sp>
      <p:sp>
        <p:nvSpPr>
          <p:cNvPr id="2085" name="TextBox 16"/>
          <p:cNvSpPr txBox="1">
            <a:spLocks noChangeArrowheads="1"/>
          </p:cNvSpPr>
          <p:nvPr/>
        </p:nvSpPr>
        <p:spPr bwMode="auto">
          <a:xfrm>
            <a:off x="17830800" y="21945600"/>
            <a:ext cx="1676400" cy="3140075"/>
          </a:xfrm>
          <a:prstGeom prst="rect">
            <a:avLst/>
          </a:prstGeom>
          <a:noFill/>
          <a:ln w="3175">
            <a:solidFill>
              <a:schemeClr val="tx1"/>
            </a:solidFill>
            <a:miter lim="800000"/>
            <a:headEnd/>
            <a:tailEnd/>
          </a:ln>
        </p:spPr>
        <p:txBody>
          <a:bodyPr>
            <a:spAutoFit/>
          </a:bodyPr>
          <a:lstStyle/>
          <a:p>
            <a:pPr algn="ctr"/>
            <a:r>
              <a:rPr lang="en-US" sz="1800" b="1" dirty="0">
                <a:latin typeface="Verdana" pitchFamily="34" charset="0"/>
              </a:rPr>
              <a:t>Allow attachment to curve around abutment cap once straight portion of abutment cap is cleared</a:t>
            </a:r>
          </a:p>
        </p:txBody>
      </p:sp>
      <p:sp>
        <p:nvSpPr>
          <p:cNvPr id="2086" name="TextBox 17"/>
          <p:cNvSpPr txBox="1">
            <a:spLocks noChangeArrowheads="1"/>
          </p:cNvSpPr>
          <p:nvPr/>
        </p:nvSpPr>
        <p:spPr bwMode="auto">
          <a:xfrm>
            <a:off x="19659600" y="23241000"/>
            <a:ext cx="1752600" cy="923330"/>
          </a:xfrm>
          <a:prstGeom prst="rect">
            <a:avLst/>
          </a:prstGeom>
          <a:noFill/>
          <a:ln w="3175">
            <a:solidFill>
              <a:schemeClr val="tx1"/>
            </a:solidFill>
            <a:miter lim="800000"/>
            <a:headEnd/>
            <a:tailEnd/>
          </a:ln>
        </p:spPr>
        <p:txBody>
          <a:bodyPr wrap="square">
            <a:spAutoFit/>
          </a:bodyPr>
          <a:lstStyle/>
          <a:p>
            <a:pPr algn="ctr"/>
            <a:r>
              <a:rPr lang="en-US" sz="1800" b="1">
                <a:latin typeface="Verdana" pitchFamily="34" charset="0"/>
              </a:rPr>
              <a:t>Release mechanism completed</a:t>
            </a:r>
          </a:p>
        </p:txBody>
      </p:sp>
      <p:graphicFrame>
        <p:nvGraphicFramePr>
          <p:cNvPr id="53" name="Table 52"/>
          <p:cNvGraphicFramePr>
            <a:graphicFrameLocks noGrp="1"/>
          </p:cNvGraphicFramePr>
          <p:nvPr/>
        </p:nvGraphicFramePr>
        <p:xfrm>
          <a:off x="21747480" y="23317200"/>
          <a:ext cx="15925800" cy="8625840"/>
        </p:xfrm>
        <a:graphic>
          <a:graphicData uri="http://schemas.openxmlformats.org/drawingml/2006/table">
            <a:tbl>
              <a:tblPr bandRow="1"/>
              <a:tblGrid>
                <a:gridCol w="2706688"/>
                <a:gridCol w="3608387"/>
                <a:gridCol w="4276725"/>
                <a:gridCol w="5334000"/>
              </a:tblGrid>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254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Function</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254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Generation 1</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254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B83133"/>
                          </a:solidFill>
                          <a:effectLst>
                            <a:outerShdw blurRad="38100" dist="38100" dir="2700000" algn="tl">
                              <a:srgbClr val="C0C0C0"/>
                            </a:outerShdw>
                          </a:effectLst>
                          <a:latin typeface="Verdana" pitchFamily="34" charset="0"/>
                        </a:rPr>
                        <a:t>Generation 2</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25400" cap="flat" cmpd="sng" algn="ctr">
                      <a:solidFill>
                        <a:srgbClr val="7D3C4A"/>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Material</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254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Verdana" pitchFamily="34" charset="0"/>
                        </a:rPr>
                        <a:t>Flexible but strong</a:t>
                      </a:r>
                      <a:endParaRPr kumimoji="0" lang="en-US" sz="2200" b="0" i="1"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254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Polypropylene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254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B83133"/>
                          </a:solidFill>
                          <a:effectLst/>
                          <a:latin typeface="Verdana" pitchFamily="34" charset="0"/>
                        </a:rPr>
                        <a:t>Polyethylene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254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r>
              <a:tr h="75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Verdana" pitchFamily="34" charset="0"/>
                        </a:rPr>
                        <a:t>Dimensions</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rPr>
                        <a:t>Small enough to contain device within prosthesis</a:t>
                      </a:r>
                      <a:endParaRPr kumimoji="0" lang="en-US" sz="2200" b="0" i="1"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rPr>
                        <a:t>7 mm tall, 7 mm diameter</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B83133"/>
                          </a:solidFill>
                          <a:effectLst/>
                          <a:latin typeface="Verdana" pitchFamily="34" charset="0"/>
                        </a:rPr>
                        <a:t>2 mm shorter to make more discrete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r>
              <a:tr h="1014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Verdana" pitchFamily="34" charset="0"/>
                        </a:rPr>
                        <a:t>Flanges</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rPr>
                        <a:t>Flex during attachment; provide barrier against vertical displacement</a:t>
                      </a:r>
                      <a:endParaRPr kumimoji="0" lang="en-US" sz="2200" b="0" i="1"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Flanges horizontally connect to inner wall</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B83133"/>
                          </a:solidFill>
                          <a:effectLst/>
                          <a:latin typeface="Verdana" pitchFamily="34" charset="0"/>
                        </a:rPr>
                        <a:t>Flanges slope upward to increase flexibility</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r>
              <a:tr h="1127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Tolerance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Verdana" pitchFamily="34" charset="0"/>
                        </a:rPr>
                        <a:t>Involves strategic use of open space to permit simple, passive release</a:t>
                      </a:r>
                      <a:endParaRPr kumimoji="0" lang="en-US" sz="2200" b="0" i="1"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2.7 mm tolerance in release slits; 0.5 mm tolerance in cavity</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B83133"/>
                          </a:solidFill>
                          <a:effectLst/>
                          <a:latin typeface="Verdana" pitchFamily="34" charset="0"/>
                        </a:rPr>
                        <a:t>3.7 mm tolerance in release slits; 0.75 mm tolerance in cavity</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r>
              <a:tr h="1127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Verdana" pitchFamily="34" charset="0"/>
                        </a:rPr>
                        <a:t>Integration with Prosthesis</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rPr>
                        <a:t>Prevents forcible removal or rotation of attachment with respect to prosthesis</a:t>
                      </a:r>
                      <a:endParaRPr kumimoji="0" lang="en-US" sz="2200" b="0" i="1"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rPr>
                        <a:t>Tiered rivet prevents forcible removal, but not rotation</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B83133"/>
                          </a:solidFill>
                          <a:effectLst/>
                          <a:latin typeface="Verdana" pitchFamily="34" charset="0"/>
                        </a:rPr>
                        <a:t>Tiered rivet prevents forcible removal and rotation</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7D3C4A">
                        <a:alpha val="20000"/>
                      </a:srgbClr>
                    </a:solidFill>
                  </a:tcPr>
                </a:tc>
              </a:tr>
              <a:tr h="1127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Barrier Mechanism</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rPr>
                        <a:t>Prevents accidental release due to rotation in direction of gravity</a:t>
                      </a:r>
                      <a:endParaRPr kumimoji="0" lang="en-US" sz="2200" b="0" i="1"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rPr>
                        <a:t>Block design provides strong barrier</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B83133"/>
                          </a:solidFill>
                          <a:effectLst/>
                          <a:latin typeface="Verdana" pitchFamily="34" charset="0"/>
                        </a:rPr>
                        <a:t>Wedge design is more space-efficient without diminishing strength</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noFill/>
                  </a:tcPr>
                </a:tc>
              </a:tr>
              <a:tr h="1127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Advantages over G</a:t>
                      </a:r>
                      <a:r>
                        <a:rPr kumimoji="0" lang="en-US" sz="2800" b="1" i="0" u="none" strike="noStrike" cap="none" normalizeH="0" baseline="-25000" dirty="0" smtClean="0">
                          <a:ln>
                            <a:noFill/>
                          </a:ln>
                          <a:solidFill>
                            <a:schemeClr val="tx1"/>
                          </a:solidFill>
                          <a:effectLst/>
                          <a:latin typeface="Verdana" pitchFamily="34" charset="0"/>
                        </a:rPr>
                        <a:t>0</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rPr>
                        <a:t>No post-manufacture modifications, cost effective, replaceable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B83133"/>
                          </a:solidFill>
                          <a:effectLst/>
                          <a:latin typeface="Verdana" pitchFamily="34" charset="0"/>
                        </a:rPr>
                        <a:t>Generation 1 advantages &amp; less brittle</a:t>
                      </a:r>
                    </a:p>
                  </a:txBody>
                  <a:tcPr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grpSp>
        <p:nvGrpSpPr>
          <p:cNvPr id="2129" name="Group 70"/>
          <p:cNvGrpSpPr>
            <a:grpSpLocks/>
          </p:cNvGrpSpPr>
          <p:nvPr/>
        </p:nvGrpSpPr>
        <p:grpSpPr bwMode="auto">
          <a:xfrm>
            <a:off x="21793200" y="20040600"/>
            <a:ext cx="8458200" cy="2895600"/>
            <a:chOff x="685800" y="304800"/>
            <a:chExt cx="8229600" cy="2743200"/>
          </a:xfrm>
        </p:grpSpPr>
        <p:grpSp>
          <p:nvGrpSpPr>
            <p:cNvPr id="2144" name="Group 8"/>
            <p:cNvGrpSpPr>
              <a:grpSpLocks/>
            </p:cNvGrpSpPr>
            <p:nvPr/>
          </p:nvGrpSpPr>
          <p:grpSpPr bwMode="auto">
            <a:xfrm>
              <a:off x="685800" y="304800"/>
              <a:ext cx="8229600" cy="2743200"/>
              <a:chOff x="533400" y="304800"/>
              <a:chExt cx="5486400" cy="1994250"/>
            </a:xfrm>
          </p:grpSpPr>
          <p:pic>
            <p:nvPicPr>
              <p:cNvPr id="2146" name="Picture 73" descr="gen2 step 1.jpg"/>
              <p:cNvPicPr>
                <a:picLocks noChangeAspect="1"/>
              </p:cNvPicPr>
              <p:nvPr/>
            </p:nvPicPr>
            <p:blipFill>
              <a:blip r:embed="rId10"/>
              <a:srcRect l="8994" r="46042"/>
              <a:stretch>
                <a:fillRect/>
              </a:stretch>
            </p:blipFill>
            <p:spPr bwMode="auto">
              <a:xfrm>
                <a:off x="533400" y="304800"/>
                <a:ext cx="1143000" cy="1994250"/>
              </a:xfrm>
              <a:prstGeom prst="rect">
                <a:avLst/>
              </a:prstGeom>
              <a:noFill/>
              <a:ln w="9525">
                <a:noFill/>
                <a:miter lim="800000"/>
                <a:headEnd/>
                <a:tailEnd/>
              </a:ln>
            </p:spPr>
          </p:pic>
          <p:pic>
            <p:nvPicPr>
              <p:cNvPr id="2147" name="Picture 74" descr="gen2  step 2.jpg"/>
              <p:cNvPicPr>
                <a:picLocks noChangeAspect="1"/>
              </p:cNvPicPr>
              <p:nvPr/>
            </p:nvPicPr>
            <p:blipFill>
              <a:blip r:embed="rId11"/>
              <a:srcRect l="11629" t="20750" r="44186" b="2177"/>
              <a:stretch>
                <a:fillRect/>
              </a:stretch>
            </p:blipFill>
            <p:spPr bwMode="auto">
              <a:xfrm>
                <a:off x="1676400" y="304800"/>
                <a:ext cx="1447800" cy="1981200"/>
              </a:xfrm>
              <a:prstGeom prst="rect">
                <a:avLst/>
              </a:prstGeom>
              <a:noFill/>
              <a:ln w="9525">
                <a:noFill/>
                <a:miter lim="800000"/>
                <a:headEnd/>
                <a:tailEnd/>
              </a:ln>
            </p:spPr>
          </p:pic>
          <p:pic>
            <p:nvPicPr>
              <p:cNvPr id="2148" name="Picture 75" descr="gen2 step 3.jpg"/>
              <p:cNvPicPr>
                <a:picLocks noChangeAspect="1"/>
              </p:cNvPicPr>
              <p:nvPr/>
            </p:nvPicPr>
            <p:blipFill>
              <a:blip r:embed="rId12"/>
              <a:srcRect l="7132" t="18181" r="45322" b="3030"/>
              <a:stretch>
                <a:fillRect/>
              </a:stretch>
            </p:blipFill>
            <p:spPr bwMode="auto">
              <a:xfrm>
                <a:off x="3048000" y="304800"/>
                <a:ext cx="1524000" cy="1981200"/>
              </a:xfrm>
              <a:prstGeom prst="rect">
                <a:avLst/>
              </a:prstGeom>
              <a:noFill/>
              <a:ln w="9525">
                <a:noFill/>
                <a:miter lim="800000"/>
                <a:headEnd/>
                <a:tailEnd/>
              </a:ln>
            </p:spPr>
          </p:pic>
          <p:pic>
            <p:nvPicPr>
              <p:cNvPr id="2149" name="Picture 77" descr="gen2 step 4.jpg"/>
              <p:cNvPicPr>
                <a:picLocks noChangeAspect="1"/>
              </p:cNvPicPr>
              <p:nvPr/>
            </p:nvPicPr>
            <p:blipFill>
              <a:blip r:embed="rId13"/>
              <a:srcRect l="4903" t="6250" r="46065" b="12500"/>
              <a:stretch>
                <a:fillRect/>
              </a:stretch>
            </p:blipFill>
            <p:spPr bwMode="auto">
              <a:xfrm>
                <a:off x="4495800" y="304800"/>
                <a:ext cx="1524000" cy="1981200"/>
              </a:xfrm>
              <a:prstGeom prst="rect">
                <a:avLst/>
              </a:prstGeom>
              <a:noFill/>
              <a:ln w="9525">
                <a:noFill/>
                <a:miter lim="800000"/>
                <a:headEnd/>
                <a:tailEnd/>
              </a:ln>
            </p:spPr>
          </p:pic>
        </p:grpSp>
        <p:sp>
          <p:nvSpPr>
            <p:cNvPr id="73" name="Rectangle 72"/>
            <p:cNvSpPr/>
            <p:nvPr/>
          </p:nvSpPr>
          <p:spPr>
            <a:xfrm>
              <a:off x="685800" y="304800"/>
              <a:ext cx="8229600" cy="274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2130" name="Group 78"/>
          <p:cNvGrpSpPr>
            <a:grpSpLocks/>
          </p:cNvGrpSpPr>
          <p:nvPr/>
        </p:nvGrpSpPr>
        <p:grpSpPr bwMode="auto">
          <a:xfrm>
            <a:off x="30509210" y="19687674"/>
            <a:ext cx="7270750" cy="3200400"/>
            <a:chOff x="1066800" y="2895600"/>
            <a:chExt cx="7271011" cy="3276600"/>
          </a:xfrm>
        </p:grpSpPr>
        <p:grpSp>
          <p:nvGrpSpPr>
            <p:cNvPr id="2137" name="Group 32"/>
            <p:cNvGrpSpPr>
              <a:grpSpLocks/>
            </p:cNvGrpSpPr>
            <p:nvPr/>
          </p:nvGrpSpPr>
          <p:grpSpPr bwMode="auto">
            <a:xfrm>
              <a:off x="1066800" y="2895600"/>
              <a:ext cx="7271011" cy="3276600"/>
              <a:chOff x="1066800" y="2895600"/>
              <a:chExt cx="7271011" cy="3276600"/>
            </a:xfrm>
          </p:grpSpPr>
          <p:pic>
            <p:nvPicPr>
              <p:cNvPr id="2139" name="Picture 81" descr="gen 3 step 1.jpg"/>
              <p:cNvPicPr>
                <a:picLocks noChangeAspect="1"/>
              </p:cNvPicPr>
              <p:nvPr/>
            </p:nvPicPr>
            <p:blipFill>
              <a:blip r:embed="rId14">
                <a:clrChange>
                  <a:clrFrom>
                    <a:srgbClr val="FFFFFF"/>
                  </a:clrFrom>
                  <a:clrTo>
                    <a:srgbClr val="FFFFFF">
                      <a:alpha val="0"/>
                    </a:srgbClr>
                  </a:clrTo>
                </a:clrChange>
              </a:blip>
              <a:srcRect r="48889"/>
              <a:stretch>
                <a:fillRect/>
              </a:stretch>
            </p:blipFill>
            <p:spPr bwMode="auto">
              <a:xfrm>
                <a:off x="1066800" y="3733800"/>
                <a:ext cx="1752600" cy="2309585"/>
              </a:xfrm>
              <a:prstGeom prst="rect">
                <a:avLst/>
              </a:prstGeom>
              <a:noFill/>
              <a:ln w="9525">
                <a:noFill/>
                <a:miter lim="800000"/>
                <a:headEnd/>
                <a:tailEnd/>
              </a:ln>
            </p:spPr>
          </p:pic>
          <p:pic>
            <p:nvPicPr>
              <p:cNvPr id="2140" name="Picture 82" descr="gen 3 step 2.jpg"/>
              <p:cNvPicPr>
                <a:picLocks noChangeAspect="1"/>
              </p:cNvPicPr>
              <p:nvPr/>
            </p:nvPicPr>
            <p:blipFill>
              <a:blip r:embed="rId15">
                <a:clrChange>
                  <a:clrFrom>
                    <a:srgbClr val="FFFFFF"/>
                  </a:clrFrom>
                  <a:clrTo>
                    <a:srgbClr val="FFFFFF">
                      <a:alpha val="0"/>
                    </a:srgbClr>
                  </a:clrTo>
                </a:clrChange>
              </a:blip>
              <a:srcRect t="3093" r="50000"/>
              <a:stretch>
                <a:fillRect/>
              </a:stretch>
            </p:blipFill>
            <p:spPr bwMode="auto">
              <a:xfrm>
                <a:off x="2362200" y="3733800"/>
                <a:ext cx="1828800" cy="2387357"/>
              </a:xfrm>
              <a:prstGeom prst="rect">
                <a:avLst/>
              </a:prstGeom>
              <a:noFill/>
              <a:ln w="9525">
                <a:noFill/>
                <a:miter lim="800000"/>
                <a:headEnd/>
                <a:tailEnd/>
              </a:ln>
            </p:spPr>
          </p:pic>
          <p:pic>
            <p:nvPicPr>
              <p:cNvPr id="2141" name="Picture 83" descr="gen 3 step 3.jpg"/>
              <p:cNvPicPr>
                <a:picLocks noChangeAspect="1"/>
              </p:cNvPicPr>
              <p:nvPr/>
            </p:nvPicPr>
            <p:blipFill>
              <a:blip r:embed="rId16">
                <a:clrChange>
                  <a:clrFrom>
                    <a:srgbClr val="FFFFFF"/>
                  </a:clrFrom>
                  <a:clrTo>
                    <a:srgbClr val="FFFFFF">
                      <a:alpha val="0"/>
                    </a:srgbClr>
                  </a:clrTo>
                </a:clrChange>
              </a:blip>
              <a:srcRect/>
              <a:stretch>
                <a:fillRect/>
              </a:stretch>
            </p:blipFill>
            <p:spPr bwMode="auto">
              <a:xfrm>
                <a:off x="3733800" y="3276600"/>
                <a:ext cx="3733383" cy="2514600"/>
              </a:xfrm>
              <a:prstGeom prst="rect">
                <a:avLst/>
              </a:prstGeom>
              <a:noFill/>
              <a:ln w="9525">
                <a:noFill/>
                <a:miter lim="800000"/>
                <a:headEnd/>
                <a:tailEnd/>
              </a:ln>
            </p:spPr>
          </p:pic>
          <p:pic>
            <p:nvPicPr>
              <p:cNvPr id="2142" name="Picture 84" descr="gen 3 step 4.jpg"/>
              <p:cNvPicPr>
                <a:picLocks noChangeAspect="1"/>
              </p:cNvPicPr>
              <p:nvPr/>
            </p:nvPicPr>
            <p:blipFill>
              <a:blip r:embed="rId17">
                <a:clrChange>
                  <a:clrFrom>
                    <a:srgbClr val="FFFFFF"/>
                  </a:clrFrom>
                  <a:clrTo>
                    <a:srgbClr val="FFFFFF">
                      <a:alpha val="0"/>
                    </a:srgbClr>
                  </a:clrTo>
                </a:clrChange>
              </a:blip>
              <a:srcRect/>
              <a:stretch>
                <a:fillRect/>
              </a:stretch>
            </p:blipFill>
            <p:spPr bwMode="auto">
              <a:xfrm>
                <a:off x="5257800" y="3886200"/>
                <a:ext cx="2941453" cy="1981200"/>
              </a:xfrm>
              <a:prstGeom prst="rect">
                <a:avLst/>
              </a:prstGeom>
              <a:noFill/>
              <a:ln w="9525">
                <a:noFill/>
                <a:miter lim="800000"/>
                <a:headEnd/>
                <a:tailEnd/>
              </a:ln>
            </p:spPr>
          </p:pic>
          <p:pic>
            <p:nvPicPr>
              <p:cNvPr id="2143" name="Picture 85" descr="gen 3 step 5.jpg"/>
              <p:cNvPicPr>
                <a:picLocks noChangeAspect="1"/>
              </p:cNvPicPr>
              <p:nvPr/>
            </p:nvPicPr>
            <p:blipFill>
              <a:blip r:embed="rId18">
                <a:clrChange>
                  <a:clrFrom>
                    <a:srgbClr val="FFFFFF"/>
                  </a:clrFrom>
                  <a:clrTo>
                    <a:srgbClr val="FFFFFF">
                      <a:alpha val="0"/>
                    </a:srgbClr>
                  </a:clrTo>
                </a:clrChange>
              </a:blip>
              <a:srcRect l="14316" r="48997"/>
              <a:stretch>
                <a:fillRect/>
              </a:stretch>
            </p:blipFill>
            <p:spPr bwMode="auto">
              <a:xfrm>
                <a:off x="6553200" y="2895600"/>
                <a:ext cx="1784611" cy="3276600"/>
              </a:xfrm>
              <a:prstGeom prst="rect">
                <a:avLst/>
              </a:prstGeom>
              <a:noFill/>
              <a:ln w="9525">
                <a:noFill/>
                <a:miter lim="800000"/>
                <a:headEnd/>
                <a:tailEnd/>
              </a:ln>
            </p:spPr>
          </p:pic>
        </p:grpSp>
        <p:sp>
          <p:nvSpPr>
            <p:cNvPr id="81" name="Rectangle 80"/>
            <p:cNvSpPr/>
            <p:nvPr/>
          </p:nvSpPr>
          <p:spPr>
            <a:xfrm>
              <a:off x="1146178" y="3236913"/>
              <a:ext cx="7086854" cy="293528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131" name="TextBox 86"/>
          <p:cNvSpPr txBox="1">
            <a:spLocks noChangeArrowheads="1"/>
          </p:cNvSpPr>
          <p:nvPr/>
        </p:nvSpPr>
        <p:spPr bwMode="auto">
          <a:xfrm>
            <a:off x="21793200" y="19278600"/>
            <a:ext cx="8382000" cy="646331"/>
          </a:xfrm>
          <a:prstGeom prst="rect">
            <a:avLst/>
          </a:prstGeom>
          <a:noFill/>
          <a:ln w="9525">
            <a:noFill/>
            <a:miter lim="800000"/>
            <a:headEnd/>
            <a:tailEnd/>
          </a:ln>
        </p:spPr>
        <p:txBody>
          <a:bodyPr wrap="square">
            <a:spAutoFit/>
          </a:bodyPr>
          <a:lstStyle/>
          <a:p>
            <a:r>
              <a:rPr lang="en-US" sz="3600" b="1" dirty="0">
                <a:effectLst>
                  <a:outerShdw blurRad="38100" dist="38100" dir="2700000" algn="tl">
                    <a:srgbClr val="000000">
                      <a:alpha val="43137"/>
                    </a:srgbClr>
                  </a:outerShdw>
                </a:effectLst>
                <a:latin typeface="Verdana" pitchFamily="34" charset="0"/>
              </a:rPr>
              <a:t>Generation 1 Mechanism</a:t>
            </a:r>
          </a:p>
        </p:txBody>
      </p:sp>
      <p:sp>
        <p:nvSpPr>
          <p:cNvPr id="2132" name="TextBox 87"/>
          <p:cNvSpPr txBox="1">
            <a:spLocks noChangeArrowheads="1"/>
          </p:cNvSpPr>
          <p:nvPr/>
        </p:nvSpPr>
        <p:spPr bwMode="auto">
          <a:xfrm>
            <a:off x="30556200" y="19202400"/>
            <a:ext cx="7162800" cy="646331"/>
          </a:xfrm>
          <a:prstGeom prst="rect">
            <a:avLst/>
          </a:prstGeom>
          <a:noFill/>
          <a:ln w="9525">
            <a:noFill/>
            <a:miter lim="800000"/>
            <a:headEnd/>
            <a:tailEnd/>
          </a:ln>
        </p:spPr>
        <p:txBody>
          <a:bodyPr wrap="square">
            <a:spAutoFit/>
          </a:bodyPr>
          <a:lstStyle/>
          <a:p>
            <a:r>
              <a:rPr lang="en-US" sz="3600" b="1" dirty="0">
                <a:effectLst>
                  <a:outerShdw blurRad="38100" dist="38100" dir="2700000" algn="tl">
                    <a:srgbClr val="000000">
                      <a:alpha val="43137"/>
                    </a:srgbClr>
                  </a:outerShdw>
                </a:effectLst>
                <a:latin typeface="Verdana" pitchFamily="34" charset="0"/>
              </a:rPr>
              <a:t>Generation 2 Mechanism</a:t>
            </a:r>
          </a:p>
        </p:txBody>
      </p:sp>
      <p:sp>
        <p:nvSpPr>
          <p:cNvPr id="91" name="AutoShape 19"/>
          <p:cNvSpPr>
            <a:spLocks noChangeArrowheads="1"/>
          </p:cNvSpPr>
          <p:nvPr/>
        </p:nvSpPr>
        <p:spPr bwMode="auto">
          <a:xfrm>
            <a:off x="762000" y="29341763"/>
            <a:ext cx="11658600" cy="985837"/>
          </a:xfrm>
          <a:prstGeom prst="roundRect">
            <a:avLst>
              <a:gd name="adj" fmla="val 50000"/>
            </a:avLst>
          </a:prstGeom>
          <a:solidFill>
            <a:srgbClr val="660033"/>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a:t>
            </a:r>
            <a:r>
              <a:rPr lang="en-US" sz="4400" b="1" dirty="0" smtClean="0">
                <a:solidFill>
                  <a:schemeClr val="bg1"/>
                </a:solidFill>
                <a:effectLst>
                  <a:outerShdw blurRad="38100" dist="38100" dir="2700000" algn="tl">
                    <a:srgbClr val="000000">
                      <a:alpha val="43137"/>
                    </a:srgbClr>
                  </a:outerShdw>
                </a:effectLst>
                <a:latin typeface="Verdana" pitchFamily="34" charset="0"/>
              </a:rPr>
              <a:t>Acknowledgements</a:t>
            </a:r>
            <a:endParaRPr lang="en-US" sz="4400" b="1" dirty="0">
              <a:solidFill>
                <a:schemeClr val="bg1"/>
              </a:solidFill>
              <a:effectLst>
                <a:outerShdw blurRad="38100" dist="38100" dir="2700000" algn="tl">
                  <a:srgbClr val="000000">
                    <a:alpha val="43137"/>
                  </a:srgbClr>
                </a:outerShdw>
              </a:effectLst>
              <a:latin typeface="Verdana" pitchFamily="34" charset="0"/>
            </a:endParaRPr>
          </a:p>
        </p:txBody>
      </p:sp>
      <p:sp>
        <p:nvSpPr>
          <p:cNvPr id="2136" name="TextBox 91"/>
          <p:cNvSpPr txBox="1">
            <a:spLocks noChangeArrowheads="1"/>
          </p:cNvSpPr>
          <p:nvPr/>
        </p:nvSpPr>
        <p:spPr bwMode="auto">
          <a:xfrm>
            <a:off x="1265238" y="30542805"/>
            <a:ext cx="11460162" cy="1384995"/>
          </a:xfrm>
          <a:prstGeom prst="rect">
            <a:avLst/>
          </a:prstGeom>
          <a:noFill/>
          <a:ln w="9525">
            <a:noFill/>
            <a:miter lim="800000"/>
            <a:headEnd/>
            <a:tailEnd/>
          </a:ln>
        </p:spPr>
        <p:txBody>
          <a:bodyPr>
            <a:spAutoFit/>
          </a:bodyPr>
          <a:lstStyle/>
          <a:p>
            <a:r>
              <a:rPr lang="en-US" b="1" dirty="0">
                <a:latin typeface="Verdana" pitchFamily="34" charset="0"/>
              </a:rPr>
              <a:t>Many thanks to Prof. Bill Murphy, Mr. Greg </a:t>
            </a:r>
            <a:r>
              <a:rPr lang="en-US" b="1" dirty="0" err="1">
                <a:latin typeface="Verdana" pitchFamily="34" charset="0"/>
              </a:rPr>
              <a:t>Gion</a:t>
            </a:r>
            <a:r>
              <a:rPr lang="en-US" b="1" dirty="0">
                <a:latin typeface="Verdana" pitchFamily="34" charset="0"/>
              </a:rPr>
              <a:t>,          Dr. Michael </a:t>
            </a:r>
            <a:r>
              <a:rPr lang="en-US" b="1" dirty="0" err="1" smtClean="0">
                <a:latin typeface="Verdana" pitchFamily="34" charset="0"/>
              </a:rPr>
              <a:t>Bentz</a:t>
            </a:r>
            <a:r>
              <a:rPr lang="en-US" b="1" dirty="0" smtClean="0">
                <a:latin typeface="Verdana" pitchFamily="34" charset="0"/>
              </a:rPr>
              <a:t>, Bill </a:t>
            </a:r>
            <a:r>
              <a:rPr lang="en-US" b="1" dirty="0" smtClean="0">
                <a:latin typeface="Verdana" pitchFamily="34" charset="0"/>
              </a:rPr>
              <a:t>Lang, </a:t>
            </a:r>
            <a:r>
              <a:rPr lang="en-US" b="1" dirty="0" smtClean="0">
                <a:latin typeface="Verdana" pitchFamily="34" charset="0"/>
              </a:rPr>
              <a:t>Alan </a:t>
            </a:r>
            <a:r>
              <a:rPr lang="en-US" b="1" dirty="0" smtClean="0">
                <a:latin typeface="Verdana" pitchFamily="34" charset="0"/>
              </a:rPr>
              <a:t>Gomez </a:t>
            </a:r>
            <a:r>
              <a:rPr lang="en-US" b="1" dirty="0">
                <a:latin typeface="Verdana" pitchFamily="34" charset="0"/>
              </a:rPr>
              <a:t>and Midwest Prototyping, </a:t>
            </a:r>
            <a:r>
              <a:rPr lang="en-US" b="1" dirty="0" smtClean="0">
                <a:latin typeface="Verdana" pitchFamily="34" charset="0"/>
              </a:rPr>
              <a:t>LLC for their project support.</a:t>
            </a:r>
            <a:endParaRPr lang="en-US" b="1" dirty="0">
              <a:latin typeface="Verdana" pitchFamily="34" charset="0"/>
            </a:endParaRPr>
          </a:p>
        </p:txBody>
      </p:sp>
      <p:grpSp>
        <p:nvGrpSpPr>
          <p:cNvPr id="72" name="Group 71"/>
          <p:cNvGrpSpPr/>
          <p:nvPr/>
        </p:nvGrpSpPr>
        <p:grpSpPr>
          <a:xfrm>
            <a:off x="19354800" y="12877800"/>
            <a:ext cx="5238750" cy="3429001"/>
            <a:chOff x="20040600" y="13258799"/>
            <a:chExt cx="5238750" cy="3429001"/>
          </a:xfrm>
        </p:grpSpPr>
        <p:pic>
          <p:nvPicPr>
            <p:cNvPr id="67" name="Picture 66" descr="Fall 2008 035.jpg"/>
            <p:cNvPicPr>
              <a:picLocks noChangeAspect="1"/>
            </p:cNvPicPr>
            <p:nvPr/>
          </p:nvPicPr>
          <p:blipFill>
            <a:blip r:embed="rId19" cstate="print"/>
            <a:srcRect r="54174"/>
            <a:stretch>
              <a:fillRect/>
            </a:stretch>
          </p:blipFill>
          <p:spPr>
            <a:xfrm>
              <a:off x="20040600" y="13258800"/>
              <a:ext cx="2513826" cy="3429000"/>
            </a:xfrm>
            <a:prstGeom prst="rect">
              <a:avLst/>
            </a:prstGeom>
          </p:spPr>
        </p:pic>
        <p:pic>
          <p:nvPicPr>
            <p:cNvPr id="1026" name="Picture 2"/>
            <p:cNvPicPr>
              <a:picLocks noChangeAspect="1" noChangeArrowheads="1"/>
            </p:cNvPicPr>
            <p:nvPr/>
          </p:nvPicPr>
          <p:blipFill>
            <a:blip r:embed="rId20" cstate="print"/>
            <a:srcRect r="2174"/>
            <a:stretch>
              <a:fillRect/>
            </a:stretch>
          </p:blipFill>
          <p:spPr bwMode="auto">
            <a:xfrm rot="16200000">
              <a:off x="22317075" y="13725524"/>
              <a:ext cx="3429000" cy="2495550"/>
            </a:xfrm>
            <a:prstGeom prst="rect">
              <a:avLst/>
            </a:prstGeom>
            <a:noFill/>
            <a:ln w="9525">
              <a:noFill/>
              <a:miter lim="800000"/>
              <a:headEnd/>
              <a:tailEnd/>
            </a:ln>
            <a:effectLst/>
          </p:spPr>
        </p:pic>
      </p:grpSp>
      <p:graphicFrame>
        <p:nvGraphicFramePr>
          <p:cNvPr id="70" name="Chart 69"/>
          <p:cNvGraphicFramePr>
            <a:graphicFrameLocks/>
          </p:cNvGraphicFramePr>
          <p:nvPr/>
        </p:nvGraphicFramePr>
        <p:xfrm>
          <a:off x="39319200" y="8305800"/>
          <a:ext cx="10363200" cy="6096000"/>
        </p:xfrm>
        <a:graphic>
          <a:graphicData uri="http://schemas.openxmlformats.org/drawingml/2006/chart">
            <c:chart xmlns:c="http://schemas.openxmlformats.org/drawingml/2006/chart" xmlns:r="http://schemas.openxmlformats.org/officeDocument/2006/relationships" r:id="rId21"/>
          </a:graphicData>
        </a:graphic>
      </p:graphicFrame>
      <p:sp>
        <p:nvSpPr>
          <p:cNvPr id="71" name="Rectangle 73"/>
          <p:cNvSpPr>
            <a:spLocks noChangeArrowheads="1"/>
          </p:cNvSpPr>
          <p:nvPr/>
        </p:nvSpPr>
        <p:spPr bwMode="auto">
          <a:xfrm>
            <a:off x="26212800" y="12725400"/>
            <a:ext cx="11811000" cy="4616450"/>
          </a:xfrm>
          <a:prstGeom prst="rect">
            <a:avLst/>
          </a:prstGeom>
          <a:noFill/>
          <a:ln w="9525">
            <a:noFill/>
            <a:miter lim="800000"/>
            <a:headEnd/>
            <a:tailEnd/>
          </a:ln>
        </p:spPr>
        <p:txBody>
          <a:bodyPr>
            <a:spAutoFit/>
          </a:bodyPr>
          <a:lstStyle/>
          <a:p>
            <a:pPr>
              <a:lnSpc>
                <a:spcPct val="150000"/>
              </a:lnSpc>
              <a:buFont typeface="Arial" charset="0"/>
              <a:buChar char="•"/>
            </a:pPr>
            <a:r>
              <a:rPr lang="en-US" b="1" dirty="0">
                <a:latin typeface="Verdana" pitchFamily="34" charset="0"/>
              </a:rPr>
              <a:t>Able to withstand average shear, tensile, compressive, 	bending and torsion stresses</a:t>
            </a:r>
          </a:p>
          <a:p>
            <a:pPr>
              <a:lnSpc>
                <a:spcPct val="150000"/>
              </a:lnSpc>
              <a:buFont typeface="Arial" charset="0"/>
              <a:buChar char="•"/>
            </a:pPr>
            <a:r>
              <a:rPr lang="en-US" b="1" dirty="0">
                <a:latin typeface="Verdana" pitchFamily="34" charset="0"/>
              </a:rPr>
              <a:t>Instinctive  and passive release mechanism </a:t>
            </a:r>
          </a:p>
          <a:p>
            <a:pPr>
              <a:lnSpc>
                <a:spcPct val="150000"/>
              </a:lnSpc>
              <a:buFont typeface="Arial" charset="0"/>
              <a:buChar char="•"/>
            </a:pPr>
            <a:r>
              <a:rPr lang="en-US" b="1" dirty="0">
                <a:latin typeface="Verdana" pitchFamily="34" charset="0"/>
              </a:rPr>
              <a:t>Safe for prolonged wear and easily cleaned</a:t>
            </a:r>
          </a:p>
          <a:p>
            <a:pPr>
              <a:lnSpc>
                <a:spcPct val="150000"/>
              </a:lnSpc>
              <a:buFont typeface="Arial" charset="0"/>
              <a:buChar char="•"/>
            </a:pPr>
            <a:r>
              <a:rPr lang="en-US" b="1" dirty="0">
                <a:latin typeface="Verdana" pitchFamily="34" charset="0"/>
              </a:rPr>
              <a:t>Adapted for FDA-approved abutment</a:t>
            </a:r>
          </a:p>
          <a:p>
            <a:pPr>
              <a:lnSpc>
                <a:spcPct val="150000"/>
              </a:lnSpc>
              <a:buFont typeface="Arial" charset="0"/>
              <a:buChar char="•"/>
            </a:pPr>
            <a:r>
              <a:rPr lang="en-US" b="1" dirty="0">
                <a:latin typeface="Verdana" pitchFamily="34" charset="0"/>
              </a:rPr>
              <a:t>Easily concealable and will not interfere with daily 	activities </a:t>
            </a:r>
          </a:p>
        </p:txBody>
      </p:sp>
      <p:sp>
        <p:nvSpPr>
          <p:cNvPr id="74" name="TextBox 91"/>
          <p:cNvSpPr txBox="1">
            <a:spLocks noChangeArrowheads="1"/>
          </p:cNvSpPr>
          <p:nvPr/>
        </p:nvSpPr>
        <p:spPr bwMode="auto">
          <a:xfrm>
            <a:off x="38481000" y="30861000"/>
            <a:ext cx="11460162" cy="1477328"/>
          </a:xfrm>
          <a:prstGeom prst="rect">
            <a:avLst/>
          </a:prstGeom>
          <a:noFill/>
          <a:ln w="9525">
            <a:noFill/>
            <a:miter lim="800000"/>
            <a:headEnd/>
            <a:tailEnd/>
          </a:ln>
        </p:spPr>
        <p:txBody>
          <a:bodyPr>
            <a:spAutoFit/>
          </a:bodyPr>
          <a:lstStyle/>
          <a:p>
            <a:pPr marL="514350" indent="-514350">
              <a:buFontTx/>
              <a:buAutoNum type="alphaLcPeriod"/>
            </a:pPr>
            <a:r>
              <a:rPr lang="en-US" sz="1800" b="1" dirty="0" smtClean="0">
                <a:latin typeface="Verdana" pitchFamily="34" charset="0"/>
              </a:rPr>
              <a:t> Y </a:t>
            </a:r>
            <a:r>
              <a:rPr lang="en-US" sz="1800" b="1" dirty="0" err="1" smtClean="0">
                <a:latin typeface="Verdana" pitchFamily="34" charset="0"/>
              </a:rPr>
              <a:t>Zou</a:t>
            </a:r>
            <a:r>
              <a:rPr lang="en-US" sz="1800" b="1" dirty="0" smtClean="0">
                <a:latin typeface="Verdana" pitchFamily="34" charset="0"/>
              </a:rPr>
              <a:t> et al. </a:t>
            </a:r>
            <a:r>
              <a:rPr lang="en-US" sz="1800" b="1" i="1" dirty="0" err="1" smtClean="0">
                <a:latin typeface="Verdana" pitchFamily="34" charset="0"/>
              </a:rPr>
              <a:t>Acta</a:t>
            </a:r>
            <a:r>
              <a:rPr lang="en-US" sz="1800" b="1" i="1" dirty="0" smtClean="0">
                <a:latin typeface="Verdana" pitchFamily="34" charset="0"/>
              </a:rPr>
              <a:t> </a:t>
            </a:r>
            <a:r>
              <a:rPr lang="en-US" sz="1800" b="1" i="1" dirty="0" err="1" smtClean="0">
                <a:latin typeface="Verdana" pitchFamily="34" charset="0"/>
              </a:rPr>
              <a:t>Oto</a:t>
            </a:r>
            <a:r>
              <a:rPr lang="en-US" sz="1800" b="1" i="1" dirty="0" smtClean="0">
                <a:latin typeface="Verdana" pitchFamily="34" charset="0"/>
              </a:rPr>
              <a:t>-</a:t>
            </a:r>
            <a:r>
              <a:rPr lang="en-US" sz="1800" b="1" i="1" dirty="0" err="1" smtClean="0">
                <a:latin typeface="Verdana" pitchFamily="34" charset="0"/>
              </a:rPr>
              <a:t>Laryngologica</a:t>
            </a:r>
            <a:r>
              <a:rPr lang="en-US" sz="1800" b="1" i="1" dirty="0" smtClean="0">
                <a:latin typeface="Verdana" pitchFamily="34" charset="0"/>
              </a:rPr>
              <a:t> </a:t>
            </a:r>
            <a:r>
              <a:rPr lang="en-US" sz="1800" b="1" dirty="0" smtClean="0">
                <a:latin typeface="Verdana" pitchFamily="34" charset="0"/>
              </a:rPr>
              <a:t>7: 705-710, 2007</a:t>
            </a:r>
          </a:p>
          <a:p>
            <a:pPr marL="514350" indent="-514350">
              <a:buAutoNum type="alphaLcPeriod"/>
            </a:pPr>
            <a:r>
              <a:rPr lang="en-US" sz="1800" b="1" dirty="0" smtClean="0">
                <a:latin typeface="Verdana" pitchFamily="34" charset="0"/>
              </a:rPr>
              <a:t>G </a:t>
            </a:r>
            <a:r>
              <a:rPr lang="en-US" sz="1800" b="1" dirty="0" err="1" smtClean="0">
                <a:latin typeface="Verdana" pitchFamily="34" charset="0"/>
              </a:rPr>
              <a:t>Gion</a:t>
            </a:r>
            <a:r>
              <a:rPr lang="en-US" sz="1800" b="1" dirty="0" smtClean="0">
                <a:latin typeface="Verdana" pitchFamily="34" charset="0"/>
              </a:rPr>
              <a:t>. </a:t>
            </a:r>
            <a:r>
              <a:rPr lang="en-US" sz="1800" b="1" i="1" dirty="0" smtClean="0">
                <a:latin typeface="Verdana" pitchFamily="34" charset="0"/>
              </a:rPr>
              <a:t>J Oral </a:t>
            </a:r>
            <a:r>
              <a:rPr lang="en-US" sz="1800" b="1" i="1" dirty="0" err="1" smtClean="0">
                <a:latin typeface="Verdana" pitchFamily="34" charset="0"/>
              </a:rPr>
              <a:t>Maxillofac</a:t>
            </a:r>
            <a:r>
              <a:rPr lang="en-US" sz="1800" b="1" i="1" dirty="0" smtClean="0">
                <a:latin typeface="Verdana" pitchFamily="34" charset="0"/>
              </a:rPr>
              <a:t> </a:t>
            </a:r>
            <a:r>
              <a:rPr lang="en-US" sz="1800" b="1" i="1" dirty="0" err="1" smtClean="0">
                <a:latin typeface="Verdana" pitchFamily="34" charset="0"/>
              </a:rPr>
              <a:t>Surg</a:t>
            </a:r>
            <a:r>
              <a:rPr lang="en-US" sz="1800" b="1" i="1" dirty="0" smtClean="0">
                <a:latin typeface="Verdana" pitchFamily="34" charset="0"/>
              </a:rPr>
              <a:t> </a:t>
            </a:r>
            <a:r>
              <a:rPr lang="en-US" sz="1800" b="1" dirty="0" smtClean="0">
                <a:latin typeface="Verdana" pitchFamily="34" charset="0"/>
              </a:rPr>
              <a:t>64: 1639-1654, 2006</a:t>
            </a:r>
          </a:p>
          <a:p>
            <a:pPr marL="514350" indent="-514350">
              <a:buAutoNum type="alphaLcPeriod"/>
            </a:pPr>
            <a:r>
              <a:rPr lang="en-US" sz="1800" b="1" dirty="0" smtClean="0">
                <a:latin typeface="Verdana" pitchFamily="34" charset="0"/>
              </a:rPr>
              <a:t>R Goldenberg et al. </a:t>
            </a:r>
            <a:r>
              <a:rPr lang="en-US" sz="1800" b="1" i="1" dirty="0" smtClean="0">
                <a:latin typeface="Verdana" pitchFamily="34" charset="0"/>
              </a:rPr>
              <a:t>Otology &amp; </a:t>
            </a:r>
            <a:r>
              <a:rPr lang="en-US" sz="1800" b="1" i="1" dirty="0" err="1" smtClean="0">
                <a:latin typeface="Verdana" pitchFamily="34" charset="0"/>
              </a:rPr>
              <a:t>Neurotology</a:t>
            </a:r>
            <a:r>
              <a:rPr lang="en-US" sz="1800" b="1" i="1" dirty="0" smtClean="0">
                <a:latin typeface="Verdana" pitchFamily="34" charset="0"/>
              </a:rPr>
              <a:t> </a:t>
            </a:r>
            <a:r>
              <a:rPr lang="en-US" sz="1800" b="1" dirty="0" smtClean="0">
                <a:latin typeface="Verdana" pitchFamily="34" charset="0"/>
              </a:rPr>
              <a:t>22: 145-152, 2001</a:t>
            </a:r>
          </a:p>
          <a:p>
            <a:pPr marL="514350" indent="-514350">
              <a:buAutoNum type="alphaLcPeriod"/>
            </a:pPr>
            <a:r>
              <a:rPr lang="en-US" sz="1800" b="1" dirty="0" smtClean="0">
                <a:latin typeface="Verdana" pitchFamily="34" charset="0"/>
              </a:rPr>
              <a:t>R Ruder et al. </a:t>
            </a:r>
            <a:r>
              <a:rPr lang="en-US" sz="1800" b="1" i="1" dirty="0" smtClean="0">
                <a:latin typeface="Verdana" pitchFamily="34" charset="0"/>
              </a:rPr>
              <a:t>Clinical Pediatrics </a:t>
            </a:r>
            <a:r>
              <a:rPr lang="en-US" sz="1800" b="1" dirty="0" smtClean="0">
                <a:latin typeface="Verdana" pitchFamily="34" charset="0"/>
              </a:rPr>
              <a:t>35: 461-465, 1996</a:t>
            </a:r>
          </a:p>
          <a:p>
            <a:endParaRPr lang="en-US" sz="1800" b="1" dirty="0">
              <a:latin typeface="Verdana" pitchFamily="34" charset="0"/>
            </a:endParaRPr>
          </a:p>
        </p:txBody>
      </p:sp>
      <p:grpSp>
        <p:nvGrpSpPr>
          <p:cNvPr id="76" name="Group 75"/>
          <p:cNvGrpSpPr/>
          <p:nvPr/>
        </p:nvGrpSpPr>
        <p:grpSpPr>
          <a:xfrm>
            <a:off x="7086600" y="23393400"/>
            <a:ext cx="5334000" cy="4572000"/>
            <a:chOff x="7086600" y="23886587"/>
            <a:chExt cx="5334000" cy="4572000"/>
          </a:xfrm>
        </p:grpSpPr>
        <p:pic>
          <p:nvPicPr>
            <p:cNvPr id="2156" name="Picture 108"/>
            <p:cNvPicPr>
              <a:picLocks noChangeAspect="1" noChangeArrowheads="1"/>
            </p:cNvPicPr>
            <p:nvPr/>
          </p:nvPicPr>
          <p:blipFill>
            <a:blip r:embed="rId22"/>
            <a:srcRect b="17729"/>
            <a:stretch>
              <a:fillRect/>
            </a:stretch>
          </p:blipFill>
          <p:spPr bwMode="auto">
            <a:xfrm>
              <a:off x="7086600" y="23886587"/>
              <a:ext cx="5334000" cy="3536058"/>
            </a:xfrm>
            <a:prstGeom prst="rect">
              <a:avLst/>
            </a:prstGeom>
            <a:noFill/>
            <a:ln w="9525">
              <a:noFill/>
              <a:miter lim="800000"/>
              <a:headEnd/>
              <a:tailEnd/>
            </a:ln>
            <a:effectLst/>
          </p:spPr>
        </p:pic>
        <p:sp>
          <p:nvSpPr>
            <p:cNvPr id="75" name="TextBox 74"/>
            <p:cNvSpPr txBox="1"/>
            <p:nvPr/>
          </p:nvSpPr>
          <p:spPr>
            <a:xfrm>
              <a:off x="7315200" y="27658368"/>
              <a:ext cx="5029200" cy="800219"/>
            </a:xfrm>
            <a:prstGeom prst="rect">
              <a:avLst/>
            </a:prstGeom>
            <a:noFill/>
          </p:spPr>
          <p:txBody>
            <a:bodyPr wrap="square" rtlCol="0">
              <a:spAutoFit/>
            </a:bodyPr>
            <a:lstStyle/>
            <a:p>
              <a:r>
                <a:rPr lang="en-US" sz="1600" b="1" dirty="0" smtClean="0">
                  <a:latin typeface="Verdana" pitchFamily="34" charset="0"/>
                </a:rPr>
                <a:t>FIGURE 1.</a:t>
              </a:r>
              <a:r>
                <a:rPr lang="en-US" sz="1600" dirty="0" smtClean="0">
                  <a:latin typeface="Verdana" pitchFamily="34" charset="0"/>
                </a:rPr>
                <a:t> Typical severe </a:t>
              </a:r>
              <a:r>
                <a:rPr lang="en-US" sz="1600" dirty="0" err="1" smtClean="0">
                  <a:latin typeface="Verdana" pitchFamily="34" charset="0"/>
                </a:rPr>
                <a:t>microtia</a:t>
              </a:r>
              <a:endParaRPr lang="en-US" sz="1600" dirty="0" smtClean="0">
                <a:latin typeface="Verdana" pitchFamily="34" charset="0"/>
              </a:endParaRPr>
            </a:p>
            <a:p>
              <a:r>
                <a:rPr lang="en-US" sz="1500" i="1" dirty="0" smtClean="0">
                  <a:latin typeface="Verdana" pitchFamily="34" charset="0"/>
                </a:rPr>
                <a:t> </a:t>
              </a:r>
              <a:r>
                <a:rPr lang="en-US" sz="1500" i="1" dirty="0" err="1" smtClean="0">
                  <a:latin typeface="Verdana" pitchFamily="34" charset="0"/>
                </a:rPr>
                <a:t>Eavey</a:t>
              </a:r>
              <a:r>
                <a:rPr lang="en-US" sz="1500" i="1" dirty="0" smtClean="0">
                  <a:latin typeface="Verdana" pitchFamily="34" charset="0"/>
                </a:rPr>
                <a:t> </a:t>
              </a:r>
              <a:r>
                <a:rPr lang="en-US" sz="1500" i="1" dirty="0" smtClean="0">
                  <a:latin typeface="Verdana" pitchFamily="34" charset="0"/>
                </a:rPr>
                <a:t>et al. </a:t>
              </a:r>
              <a:r>
                <a:rPr lang="en-US" sz="1500" i="1" dirty="0" err="1" smtClean="0">
                  <a:latin typeface="Verdana" pitchFamily="34" charset="0"/>
                </a:rPr>
                <a:t>Microtia</a:t>
              </a:r>
              <a:r>
                <a:rPr lang="en-US" sz="1500" i="1" dirty="0" smtClean="0">
                  <a:latin typeface="Verdana" pitchFamily="34" charset="0"/>
                </a:rPr>
                <a:t> Repair. J Oral </a:t>
              </a:r>
              <a:r>
                <a:rPr lang="en-US" sz="1500" i="1" dirty="0" err="1" smtClean="0">
                  <a:latin typeface="Verdana" pitchFamily="34" charset="0"/>
                </a:rPr>
                <a:t>Maxillofac</a:t>
              </a:r>
              <a:r>
                <a:rPr lang="en-US" sz="1500" i="1" dirty="0" smtClean="0">
                  <a:latin typeface="Verdana" pitchFamily="34" charset="0"/>
                </a:rPr>
                <a:t> </a:t>
              </a:r>
              <a:r>
                <a:rPr lang="en-US" sz="1500" i="1" dirty="0" err="1" smtClean="0">
                  <a:latin typeface="Verdana" pitchFamily="34" charset="0"/>
                </a:rPr>
                <a:t>Surg</a:t>
              </a:r>
              <a:r>
                <a:rPr lang="en-US" sz="1500" i="1" dirty="0" smtClean="0">
                  <a:latin typeface="Verdana" pitchFamily="34" charset="0"/>
                </a:rPr>
                <a:t> 2006.</a:t>
              </a:r>
              <a:endParaRPr lang="en-US" sz="1500" i="1" dirty="0">
                <a:latin typeface="Verdana" pitchFamily="34" charset="0"/>
              </a:endParaRPr>
            </a:p>
          </p:txBody>
        </p:sp>
      </p:grpSp>
      <p:sp>
        <p:nvSpPr>
          <p:cNvPr id="79" name="TextBox 78"/>
          <p:cNvSpPr txBox="1"/>
          <p:nvPr/>
        </p:nvSpPr>
        <p:spPr>
          <a:xfrm>
            <a:off x="19050000" y="16383000"/>
            <a:ext cx="5791200" cy="569387"/>
          </a:xfrm>
          <a:prstGeom prst="rect">
            <a:avLst/>
          </a:prstGeom>
          <a:noFill/>
        </p:spPr>
        <p:txBody>
          <a:bodyPr wrap="square" rtlCol="0">
            <a:spAutoFit/>
          </a:bodyPr>
          <a:lstStyle/>
          <a:p>
            <a:pPr algn="ctr"/>
            <a:r>
              <a:rPr lang="en-US" sz="1600" b="1" dirty="0" smtClean="0">
                <a:latin typeface="Verdana" pitchFamily="34" charset="0"/>
              </a:rPr>
              <a:t>FIGURE 2 (left).</a:t>
            </a:r>
            <a:r>
              <a:rPr lang="en-US" sz="1600" dirty="0" smtClean="0">
                <a:latin typeface="Verdana" pitchFamily="34" charset="0"/>
              </a:rPr>
              <a:t> Bar clip attachment</a:t>
            </a:r>
            <a:endParaRPr lang="en-US" sz="1500" i="1" dirty="0" smtClean="0">
              <a:latin typeface="Verdana" pitchFamily="34" charset="0"/>
            </a:endParaRPr>
          </a:p>
          <a:p>
            <a:r>
              <a:rPr lang="en-US" sz="1500" i="1" dirty="0" smtClean="0">
                <a:latin typeface="Verdana" pitchFamily="34" charset="0"/>
              </a:rPr>
              <a:t>The </a:t>
            </a:r>
            <a:r>
              <a:rPr lang="en-US" sz="1500" i="1" dirty="0" err="1" smtClean="0">
                <a:latin typeface="Verdana" pitchFamily="34" charset="0"/>
              </a:rPr>
              <a:t>Osseointegration</a:t>
            </a:r>
            <a:r>
              <a:rPr lang="en-US" sz="1500" i="1" dirty="0" smtClean="0">
                <a:latin typeface="Verdana" pitchFamily="34" charset="0"/>
              </a:rPr>
              <a:t> Book. Per Ingvar </a:t>
            </a:r>
            <a:r>
              <a:rPr lang="en-US" sz="1500" i="1" dirty="0" err="1" smtClean="0">
                <a:latin typeface="Verdana" pitchFamily="34" charset="0"/>
              </a:rPr>
              <a:t>Branemeyer</a:t>
            </a:r>
            <a:r>
              <a:rPr lang="en-US" sz="1500" i="1" dirty="0" smtClean="0">
                <a:latin typeface="Verdana" pitchFamily="34" charset="0"/>
              </a:rPr>
              <a:t> 2005.</a:t>
            </a:r>
            <a:endParaRPr lang="en-US" sz="1500" i="1" dirty="0">
              <a:latin typeface="Verdana" pitchFamily="34" charset="0"/>
            </a:endParaRPr>
          </a:p>
        </p:txBody>
      </p:sp>
      <p:sp>
        <p:nvSpPr>
          <p:cNvPr id="80" name="TextBox 79"/>
          <p:cNvSpPr txBox="1"/>
          <p:nvPr/>
        </p:nvSpPr>
        <p:spPr>
          <a:xfrm>
            <a:off x="19050000" y="17017425"/>
            <a:ext cx="5791200" cy="584775"/>
          </a:xfrm>
          <a:prstGeom prst="rect">
            <a:avLst/>
          </a:prstGeom>
          <a:noFill/>
        </p:spPr>
        <p:txBody>
          <a:bodyPr wrap="square" rtlCol="0">
            <a:spAutoFit/>
          </a:bodyPr>
          <a:lstStyle/>
          <a:p>
            <a:pPr algn="ctr"/>
            <a:r>
              <a:rPr lang="en-US" sz="1600" b="1" dirty="0" smtClean="0">
                <a:latin typeface="Verdana" pitchFamily="34" charset="0"/>
              </a:rPr>
              <a:t>FIGURE 3 (right).</a:t>
            </a:r>
            <a:r>
              <a:rPr lang="en-US" sz="1600" dirty="0" smtClean="0">
                <a:latin typeface="Verdana" pitchFamily="34" charset="0"/>
              </a:rPr>
              <a:t> Magnetic post attachment</a:t>
            </a:r>
          </a:p>
          <a:p>
            <a:pPr algn="ctr"/>
            <a:r>
              <a:rPr lang="en-US" sz="1600" i="1" dirty="0" smtClean="0">
                <a:latin typeface="Verdana" pitchFamily="34" charset="0"/>
              </a:rPr>
              <a:t>Gregory G </a:t>
            </a:r>
            <a:r>
              <a:rPr lang="en-US" sz="1600" i="1" dirty="0" err="1" smtClean="0">
                <a:latin typeface="Verdana" pitchFamily="34" charset="0"/>
              </a:rPr>
              <a:t>Gion</a:t>
            </a:r>
            <a:r>
              <a:rPr lang="en-US" sz="1600" i="1" dirty="0" smtClean="0">
                <a:latin typeface="Verdana" pitchFamily="34" charset="0"/>
              </a:rPr>
              <a:t> 2008.</a:t>
            </a:r>
            <a:endParaRPr lang="en-US" sz="1500" i="1" dirty="0" smtClean="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4027</TotalTime>
  <Words>555</Words>
  <Application>Microsoft PowerPoint</Application>
  <PresentationFormat>Custom</PresentationFormat>
  <Paragraphs>145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The New England College of Optometry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CAE</cp:lastModifiedBy>
  <cp:revision>172</cp:revision>
  <dcterms:created xsi:type="dcterms:W3CDTF">2001-10-18T16:42:36Z</dcterms:created>
  <dcterms:modified xsi:type="dcterms:W3CDTF">2008-12-04T18:48:45Z</dcterms:modified>
</cp:coreProperties>
</file>