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51206400" cy="32918400"/>
  <p:notesSz cx="20931188" cy="29770388"/>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26"/>
    <a:srgbClr val="005F8E"/>
    <a:srgbClr val="006CA2"/>
    <a:srgbClr val="FFCC00"/>
    <a:srgbClr val="EEB500"/>
    <a:srgbClr val="0077B2"/>
    <a:srgbClr val="710107"/>
    <a:srgbClr val="8D01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34578" autoAdjust="0"/>
    <p:restoredTop sz="99028" autoAdjust="0"/>
  </p:normalViewPr>
  <p:slideViewPr>
    <p:cSldViewPr>
      <p:cViewPr varScale="1">
        <p:scale>
          <a:sx n="21" d="100"/>
          <a:sy n="21" d="100"/>
        </p:scale>
        <p:origin x="-156" y="-282"/>
      </p:cViewPr>
      <p:guideLst>
        <p:guide orient="horz" pos="4560"/>
        <p:guide orient="horz" pos="528"/>
        <p:guide orient="horz" pos="2832"/>
        <p:guide orient="horz" pos="20208"/>
        <p:guide pos="528"/>
        <p:guide pos="16416"/>
        <p:guide pos="23808"/>
        <p:guide pos="24384"/>
        <p:guide pos="31728"/>
        <p:guide pos="15840"/>
        <p:guide pos="8496"/>
        <p:guide pos="7920"/>
      </p:guideLst>
    </p:cSldViewPr>
  </p:slideViewPr>
  <p:outlineViewPr>
    <p:cViewPr>
      <p:scale>
        <a:sx n="50" d="100"/>
        <a:sy n="50" d="100"/>
      </p:scale>
      <p:origin x="0" y="0"/>
    </p:cViewPr>
  </p:outlin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Evaporation%20Testing.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pi%20char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b="1" i="0" u="none" strike="noStrike" baseline="0">
                <a:solidFill>
                  <a:srgbClr val="000000"/>
                </a:solidFill>
                <a:latin typeface="Verdana" pitchFamily="34" charset="0"/>
                <a:ea typeface="Arial"/>
                <a:cs typeface="Arial"/>
              </a:defRPr>
            </a:pPr>
            <a:r>
              <a:rPr lang="en-US" sz="2400">
                <a:latin typeface="Verdana" pitchFamily="34" charset="0"/>
              </a:rPr>
              <a:t>Evaporation rate as a function of Surface Area</a:t>
            </a:r>
          </a:p>
        </c:rich>
      </c:tx>
      <c:layout>
        <c:manualLayout>
          <c:xMode val="edge"/>
          <c:yMode val="edge"/>
          <c:x val="0.20538585020622424"/>
          <c:y val="4.2269216347956516E-2"/>
        </c:manualLayout>
      </c:layout>
      <c:spPr>
        <a:noFill/>
        <a:ln w="25400">
          <a:noFill/>
        </a:ln>
      </c:spPr>
    </c:title>
    <c:plotArea>
      <c:layout>
        <c:manualLayout>
          <c:layoutTarget val="inner"/>
          <c:xMode val="edge"/>
          <c:yMode val="edge"/>
          <c:x val="0.20594522530442494"/>
          <c:y val="0.22469635627530377"/>
          <c:w val="0.73885503511278217"/>
          <c:h val="0.65991902834008165"/>
        </c:manualLayout>
      </c:layout>
      <c:scatterChart>
        <c:scatterStyle val="lineMarker"/>
        <c:ser>
          <c:idx val="0"/>
          <c:order val="0"/>
          <c:spPr>
            <a:ln w="28575">
              <a:noFill/>
            </a:ln>
          </c:spPr>
          <c:marker>
            <c:symbol val="diamond"/>
            <c:size val="5"/>
            <c:spPr>
              <a:solidFill>
                <a:srgbClr val="000080"/>
              </a:solidFill>
              <a:ln>
                <a:solidFill>
                  <a:srgbClr val="000080"/>
                </a:solidFill>
                <a:prstDash val="solid"/>
              </a:ln>
            </c:spPr>
          </c:marker>
          <c:trendline>
            <c:spPr>
              <a:ln w="25400">
                <a:solidFill>
                  <a:srgbClr val="000000"/>
                </a:solidFill>
                <a:prstDash val="solid"/>
              </a:ln>
            </c:spPr>
            <c:trendlineType val="linear"/>
            <c:dispRSqr val="1"/>
            <c:trendlineLbl>
              <c:layout>
                <c:manualLayout>
                  <c:x val="2.3602057314522296E-2"/>
                  <c:y val="-0.33053566684731223"/>
                </c:manualLayout>
              </c:layout>
              <c:numFmt formatCode="General" sourceLinked="0"/>
              <c:spPr>
                <a:noFill/>
                <a:ln w="25400">
                  <a:noFill/>
                </a:ln>
              </c:spPr>
              <c:txPr>
                <a:bodyPr/>
                <a:lstStyle/>
                <a:p>
                  <a:pPr>
                    <a:defRPr sz="2000" b="0" i="0" u="none" strike="noStrike" baseline="0">
                      <a:solidFill>
                        <a:srgbClr val="000000"/>
                      </a:solidFill>
                      <a:latin typeface="Verdana" pitchFamily="34" charset="0"/>
                      <a:ea typeface="Arial"/>
                      <a:cs typeface="Arial"/>
                    </a:defRPr>
                  </a:pPr>
                  <a:endParaRPr lang="en-US"/>
                </a:p>
              </c:txPr>
            </c:trendlineLbl>
          </c:trendline>
          <c:xVal>
            <c:numRef>
              <c:f>Sheet1!$C$24:$C$27</c:f>
              <c:numCache>
                <c:formatCode>General</c:formatCode>
                <c:ptCount val="4"/>
                <c:pt idx="0">
                  <c:v>13.062500000000002</c:v>
                </c:pt>
                <c:pt idx="1">
                  <c:v>9.621127501618739</c:v>
                </c:pt>
                <c:pt idx="2">
                  <c:v>3</c:v>
                </c:pt>
                <c:pt idx="3">
                  <c:v>0.60132046885117141</c:v>
                </c:pt>
              </c:numCache>
            </c:numRef>
          </c:xVal>
          <c:yVal>
            <c:numRef>
              <c:f>Sheet1!$B$24:$B$27</c:f>
              <c:numCache>
                <c:formatCode>General</c:formatCode>
                <c:ptCount val="4"/>
                <c:pt idx="0">
                  <c:v>-6.3190476190476186E-2</c:v>
                </c:pt>
                <c:pt idx="1">
                  <c:v>-3.9574910554561728E-2</c:v>
                </c:pt>
                <c:pt idx="2">
                  <c:v>-2.123576531716825E-2</c:v>
                </c:pt>
                <c:pt idx="3">
                  <c:v>-4.1653942767078816E-3</c:v>
                </c:pt>
              </c:numCache>
            </c:numRef>
          </c:yVal>
        </c:ser>
        <c:axId val="66146688"/>
        <c:axId val="66148608"/>
      </c:scatterChart>
      <c:valAx>
        <c:axId val="66146688"/>
        <c:scaling>
          <c:orientation val="minMax"/>
        </c:scaling>
        <c:axPos val="b"/>
        <c:title>
          <c:tx>
            <c:rich>
              <a:bodyPr/>
              <a:lstStyle/>
              <a:p>
                <a:pPr>
                  <a:defRPr sz="2400" b="1" i="0" u="none" strike="noStrike" baseline="0">
                    <a:solidFill>
                      <a:srgbClr val="000000"/>
                    </a:solidFill>
                    <a:latin typeface="Verdana" pitchFamily="34" charset="0"/>
                    <a:ea typeface="Arial"/>
                    <a:cs typeface="Arial"/>
                  </a:defRPr>
                </a:pPr>
                <a:r>
                  <a:rPr lang="en-US" sz="2400" dirty="0">
                    <a:latin typeface="Verdana" pitchFamily="34" charset="0"/>
                  </a:rPr>
                  <a:t>Surface Area (</a:t>
                </a:r>
                <a:r>
                  <a:rPr lang="en-US" sz="2400" dirty="0" smtClean="0">
                    <a:latin typeface="Verdana" pitchFamily="34" charset="0"/>
                  </a:rPr>
                  <a:t>in</a:t>
                </a:r>
                <a:r>
                  <a:rPr lang="en-US" sz="2400" baseline="30000" dirty="0" smtClean="0">
                    <a:latin typeface="Verdana" pitchFamily="34" charset="0"/>
                  </a:rPr>
                  <a:t>2</a:t>
                </a:r>
                <a:r>
                  <a:rPr lang="en-US" sz="2400" dirty="0" smtClean="0">
                    <a:latin typeface="Verdana" pitchFamily="34" charset="0"/>
                  </a:rPr>
                  <a:t>)</a:t>
                </a:r>
                <a:endParaRPr lang="en-US" sz="2400" dirty="0">
                  <a:latin typeface="Verdana" pitchFamily="34" charset="0"/>
                </a:endParaRPr>
              </a:p>
            </c:rich>
          </c:tx>
          <c:layout>
            <c:manualLayout>
              <c:xMode val="edge"/>
              <c:yMode val="edge"/>
              <c:x val="0.41613674391409566"/>
              <c:y val="0.91093117408906887"/>
            </c:manualLayout>
          </c:layout>
          <c:spPr>
            <a:noFill/>
            <a:ln w="25400">
              <a:noFill/>
            </a:ln>
          </c:spPr>
        </c:title>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6148608"/>
        <c:crosses val="autoZero"/>
        <c:crossBetween val="midCat"/>
      </c:valAx>
      <c:valAx>
        <c:axId val="66148608"/>
        <c:scaling>
          <c:orientation val="minMax"/>
        </c:scaling>
        <c:axPos val="l"/>
        <c:majorGridlines>
          <c:spPr>
            <a:ln w="3175">
              <a:solidFill>
                <a:srgbClr val="000000"/>
              </a:solidFill>
              <a:prstDash val="solid"/>
            </a:ln>
          </c:spPr>
        </c:majorGridlines>
        <c:title>
          <c:tx>
            <c:rich>
              <a:bodyPr/>
              <a:lstStyle/>
              <a:p>
                <a:pPr>
                  <a:defRPr sz="2400" b="1" i="0" u="none" strike="noStrike" baseline="0">
                    <a:solidFill>
                      <a:srgbClr val="000000"/>
                    </a:solidFill>
                    <a:latin typeface="Verdana" pitchFamily="34" charset="0"/>
                    <a:ea typeface="Arial"/>
                    <a:cs typeface="Arial"/>
                  </a:defRPr>
                </a:pPr>
                <a:r>
                  <a:rPr lang="en-US" sz="2400">
                    <a:latin typeface="Verdana" pitchFamily="34" charset="0"/>
                  </a:rPr>
                  <a:t>Evaporation Rate (mg/min)</a:t>
                </a:r>
              </a:p>
            </c:rich>
          </c:tx>
          <c:layout>
            <c:manualLayout>
              <c:xMode val="edge"/>
              <c:yMode val="edge"/>
              <c:x val="3.3970346441967003E-2"/>
              <c:y val="0.34412955465587053"/>
            </c:manualLayout>
          </c:layout>
          <c:spPr>
            <a:noFill/>
            <a:ln w="25400">
              <a:noFill/>
            </a:ln>
          </c:spPr>
        </c:title>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6146688"/>
        <c:crosses val="autoZero"/>
        <c:crossBetween val="midCat"/>
      </c:valAx>
      <c:spPr>
        <a:noFill/>
        <a:ln w="25400">
          <a:noFill/>
        </a:ln>
      </c:spPr>
    </c:plotArea>
    <c:plotVisOnly val="1"/>
    <c:dispBlanksAs val="gap"/>
  </c:chart>
  <c:spPr>
    <a:solidFill>
      <a:srgbClr val="FFFFFF"/>
    </a:solidFill>
    <a:ln w="3175">
      <a:solidFill>
        <a:schemeClr val="bg1"/>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
  <c:chart>
    <c:title>
      <c:tx>
        <c:rich>
          <a:bodyPr/>
          <a:lstStyle/>
          <a:p>
            <a:pPr>
              <a:defRPr>
                <a:latin typeface="Verdana" pitchFamily="34" charset="0"/>
              </a:defRPr>
            </a:pPr>
            <a:r>
              <a:rPr lang="en-US">
                <a:latin typeface="Verdana" pitchFamily="34" charset="0"/>
              </a:rPr>
              <a:t>Potential Users' Comfort Level with Device</a:t>
            </a:r>
          </a:p>
        </c:rich>
      </c:tx>
      <c:layout/>
    </c:title>
    <c:plotArea>
      <c:layout/>
      <c:pieChart>
        <c:varyColors val="1"/>
        <c:ser>
          <c:idx val="0"/>
          <c:order val="0"/>
          <c:dLbls>
            <c:dLbl>
              <c:idx val="0"/>
              <c:layout>
                <c:manualLayout>
                  <c:x val="0.21500988944038771"/>
                  <c:y val="6.9087241553202242E-2"/>
                </c:manualLayout>
              </c:layout>
              <c:showCatName val="1"/>
              <c:showPercent val="1"/>
            </c:dLbl>
            <c:dLbl>
              <c:idx val="3"/>
              <c:layout>
                <c:manualLayout>
                  <c:x val="-5.5057474251362173E-4"/>
                  <c:y val="-0.16014120020171457"/>
                </c:manualLayout>
              </c:layout>
              <c:showCatName val="1"/>
              <c:showPercent val="1"/>
            </c:dLbl>
            <c:txPr>
              <a:bodyPr/>
              <a:lstStyle/>
              <a:p>
                <a:pPr>
                  <a:defRPr>
                    <a:latin typeface="Verdana" pitchFamily="34" charset="0"/>
                  </a:defRPr>
                </a:pPr>
                <a:endParaRPr lang="en-US"/>
              </a:p>
            </c:txPr>
            <c:showCatName val="1"/>
            <c:showPercent val="1"/>
            <c:showLeaderLines val="1"/>
          </c:dLbls>
          <c:cat>
            <c:strRef>
              <c:f>Sheet1!$F$36:$J$36</c:f>
              <c:strCache>
                <c:ptCount val="5"/>
                <c:pt idx="0">
                  <c:v>Least Comfortable</c:v>
                </c:pt>
                <c:pt idx="1">
                  <c:v>Less Comfortable</c:v>
                </c:pt>
                <c:pt idx="2">
                  <c:v>Neutral</c:v>
                </c:pt>
                <c:pt idx="3">
                  <c:v>Comfortable</c:v>
                </c:pt>
                <c:pt idx="4">
                  <c:v>Most Comfortable</c:v>
                </c:pt>
              </c:strCache>
            </c:strRef>
          </c:cat>
          <c:val>
            <c:numRef>
              <c:f>Sheet1!$F$34:$J$34</c:f>
              <c:numCache>
                <c:formatCode>General</c:formatCode>
                <c:ptCount val="5"/>
                <c:pt idx="0">
                  <c:v>3.7037037037037035E-2</c:v>
                </c:pt>
                <c:pt idx="1">
                  <c:v>0.18518518518518517</c:v>
                </c:pt>
                <c:pt idx="2">
                  <c:v>0.14814814814814814</c:v>
                </c:pt>
                <c:pt idx="3">
                  <c:v>0.25925925925925924</c:v>
                </c:pt>
                <c:pt idx="4">
                  <c:v>0.37037037037037035</c:v>
                </c:pt>
              </c:numCache>
            </c:numRef>
          </c:val>
        </c:ser>
        <c:dLbls>
          <c:showCatName val="1"/>
          <c:showPercent val="1"/>
        </c:dLbls>
        <c:firstSliceAng val="0"/>
      </c:pieChart>
    </c:plotArea>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137E04-61F4-4174-A227-B3656E0FFA95}" type="doc">
      <dgm:prSet loTypeId="urn:microsoft.com/office/officeart/2005/8/layout/venn1" loCatId="relationship" qsTypeId="urn:microsoft.com/office/officeart/2005/8/quickstyle/simple1" qsCatId="simple" csTypeId="urn:microsoft.com/office/officeart/2005/8/colors/accent1_2" csCatId="accent1" phldr="1"/>
      <dgm:spPr/>
    </dgm:pt>
    <dgm:pt modelId="{5B6D1B7A-41C2-4C84-AB9F-6A11C09997E7}">
      <dgm:prSet phldrT="[Text]" custT="1"/>
      <dgm:spPr>
        <a:solidFill>
          <a:srgbClr val="FFCC00">
            <a:alpha val="50000"/>
          </a:srgbClr>
        </a:solidFill>
        <a:ln>
          <a:solidFill>
            <a:srgbClr val="EEB500"/>
          </a:solidFill>
        </a:ln>
      </dgm:spPr>
      <dgm:t>
        <a:bodyPr/>
        <a:lstStyle/>
        <a:p>
          <a:pPr algn="ctr"/>
          <a:r>
            <a:rPr lang="en-US" sz="3600" b="1" dirty="0" smtClean="0"/>
            <a:t>         </a:t>
          </a:r>
          <a:r>
            <a:rPr lang="en-US" sz="3200" b="1" dirty="0" smtClean="0">
              <a:effectLst>
                <a:outerShdw blurRad="38100" dist="38100" dir="2700000" algn="tl">
                  <a:srgbClr val="000000">
                    <a:alpha val="43137"/>
                  </a:srgbClr>
                </a:outerShdw>
              </a:effectLst>
            </a:rPr>
            <a:t>Spalding Definition for Decontamination</a:t>
          </a:r>
          <a:r>
            <a:rPr lang="en-US" sz="3200" b="1" baseline="30000" dirty="0" smtClean="0">
              <a:effectLst>
                <a:outerShdw blurRad="38100" dist="38100" dir="2700000" algn="tl">
                  <a:srgbClr val="000000">
                    <a:alpha val="43137"/>
                  </a:srgbClr>
                </a:outerShdw>
              </a:effectLst>
            </a:rPr>
            <a:t>1</a:t>
          </a:r>
          <a:endParaRPr lang="en-US" sz="3200" dirty="0">
            <a:effectLst>
              <a:outerShdw blurRad="38100" dist="38100" dir="2700000" algn="tl">
                <a:srgbClr val="000000">
                  <a:alpha val="43137"/>
                </a:srgbClr>
              </a:outerShdw>
            </a:effectLst>
          </a:endParaRPr>
        </a:p>
      </dgm:t>
    </dgm:pt>
    <dgm:pt modelId="{1CD14C98-F629-4AE0-B015-AF46CC040DA8}" type="parTrans" cxnId="{3A60143F-372D-42E8-8763-4E3D816110B5}">
      <dgm:prSet/>
      <dgm:spPr/>
      <dgm:t>
        <a:bodyPr/>
        <a:lstStyle/>
        <a:p>
          <a:endParaRPr lang="en-US"/>
        </a:p>
      </dgm:t>
    </dgm:pt>
    <dgm:pt modelId="{9FD24CDD-B51C-428F-8BBF-98A02FD20021}" type="sibTrans" cxnId="{3A60143F-372D-42E8-8763-4E3D816110B5}">
      <dgm:prSet/>
      <dgm:spPr/>
      <dgm:t>
        <a:bodyPr/>
        <a:lstStyle/>
        <a:p>
          <a:endParaRPr lang="en-US"/>
        </a:p>
      </dgm:t>
    </dgm:pt>
    <dgm:pt modelId="{CA86438A-BAAC-489D-A5D6-D6497F3003FF}">
      <dgm:prSet phldrT="[Text]" custT="1"/>
      <dgm:spPr>
        <a:solidFill>
          <a:srgbClr val="0077B2">
            <a:alpha val="50000"/>
          </a:srgbClr>
        </a:solidFill>
        <a:ln>
          <a:solidFill>
            <a:srgbClr val="005F8E"/>
          </a:solidFill>
        </a:ln>
      </dgm:spPr>
      <dgm:t>
        <a:bodyPr/>
        <a:lstStyle/>
        <a:p>
          <a:r>
            <a:rPr lang="en-US" sz="3200" b="1" dirty="0" smtClean="0">
              <a:effectLst>
                <a:outerShdw blurRad="38100" dist="38100" dir="2700000" algn="tl">
                  <a:srgbClr val="000000">
                    <a:alpha val="43137"/>
                  </a:srgbClr>
                </a:outerShdw>
              </a:effectLst>
            </a:rPr>
            <a:t>APIC Guidelines for Handwashing</a:t>
          </a:r>
          <a:r>
            <a:rPr lang="en-US" sz="3200" b="1" baseline="30000" dirty="0" smtClean="0">
              <a:effectLst>
                <a:outerShdw blurRad="38100" dist="38100" dir="2700000" algn="tl">
                  <a:srgbClr val="000000">
                    <a:alpha val="43137"/>
                  </a:srgbClr>
                </a:outerShdw>
              </a:effectLst>
            </a:rPr>
            <a:t>2</a:t>
          </a:r>
          <a:endParaRPr lang="en-US" sz="3200" dirty="0">
            <a:effectLst>
              <a:outerShdw blurRad="38100" dist="38100" dir="2700000" algn="tl">
                <a:srgbClr val="000000">
                  <a:alpha val="43137"/>
                </a:srgbClr>
              </a:outerShdw>
            </a:effectLst>
          </a:endParaRPr>
        </a:p>
      </dgm:t>
    </dgm:pt>
    <dgm:pt modelId="{7F607E84-458D-48B1-8F1A-8A33256FD404}" type="parTrans" cxnId="{36AE599D-3BDA-4ECC-856E-896F33E81262}">
      <dgm:prSet/>
      <dgm:spPr/>
      <dgm:t>
        <a:bodyPr/>
        <a:lstStyle/>
        <a:p>
          <a:endParaRPr lang="en-US"/>
        </a:p>
      </dgm:t>
    </dgm:pt>
    <dgm:pt modelId="{AADE73D1-1753-4139-A17E-A8FC21645AEC}" type="sibTrans" cxnId="{36AE599D-3BDA-4ECC-856E-896F33E81262}">
      <dgm:prSet/>
      <dgm:spPr/>
      <dgm:t>
        <a:bodyPr/>
        <a:lstStyle/>
        <a:p>
          <a:endParaRPr lang="en-US"/>
        </a:p>
      </dgm:t>
    </dgm:pt>
    <dgm:pt modelId="{590C9302-C1FC-47A9-8D03-2E8EDEC89DE2}">
      <dgm:prSet custT="1"/>
      <dgm:spPr>
        <a:solidFill>
          <a:srgbClr val="FFCC00">
            <a:alpha val="50000"/>
          </a:srgbClr>
        </a:solidFill>
        <a:ln>
          <a:solidFill>
            <a:srgbClr val="EEB500"/>
          </a:solidFill>
        </a:ln>
      </dgm:spPr>
      <dgm:t>
        <a:bodyPr/>
        <a:lstStyle/>
        <a:p>
          <a:pPr algn="l"/>
          <a:r>
            <a:rPr lang="en-US" sz="2800" b="1" dirty="0" smtClean="0"/>
            <a:t>Procedure kills vegetative microorganisms, all fungi, and inactivates most viruses</a:t>
          </a:r>
        </a:p>
      </dgm:t>
    </dgm:pt>
    <dgm:pt modelId="{3C41A004-B482-490A-91B4-4B9CD56734E6}" type="parTrans" cxnId="{C535E2DB-75E5-4582-A737-9E3771279C20}">
      <dgm:prSet/>
      <dgm:spPr/>
      <dgm:t>
        <a:bodyPr/>
        <a:lstStyle/>
        <a:p>
          <a:endParaRPr lang="en-US"/>
        </a:p>
      </dgm:t>
    </dgm:pt>
    <dgm:pt modelId="{EC7D6999-14AD-45B8-8F3A-B6701205BDC4}" type="sibTrans" cxnId="{C535E2DB-75E5-4582-A737-9E3771279C20}">
      <dgm:prSet/>
      <dgm:spPr/>
      <dgm:t>
        <a:bodyPr/>
        <a:lstStyle/>
        <a:p>
          <a:endParaRPr lang="en-US"/>
        </a:p>
      </dgm:t>
    </dgm:pt>
    <dgm:pt modelId="{A780AFDA-CD5B-4546-B491-D61D3B84B231}">
      <dgm:prSet custT="1"/>
      <dgm:spPr>
        <a:solidFill>
          <a:srgbClr val="FFCC00">
            <a:alpha val="50000"/>
          </a:srgbClr>
        </a:solidFill>
        <a:ln>
          <a:solidFill>
            <a:srgbClr val="EEB500"/>
          </a:solidFill>
        </a:ln>
      </dgm:spPr>
      <dgm:t>
        <a:bodyPr/>
        <a:lstStyle/>
        <a:p>
          <a:pPr algn="l"/>
          <a:r>
            <a:rPr lang="en-US" sz="2800" b="1" dirty="0" smtClean="0"/>
            <a:t>Intermediate-Level Disinfection</a:t>
          </a:r>
        </a:p>
      </dgm:t>
    </dgm:pt>
    <dgm:pt modelId="{EDD71A6D-1212-4DF8-8801-EDBF0566FBC5}" type="parTrans" cxnId="{F6CAB750-3301-42F9-84A9-2F55F3CF1E2F}">
      <dgm:prSet/>
      <dgm:spPr/>
      <dgm:t>
        <a:bodyPr/>
        <a:lstStyle/>
        <a:p>
          <a:endParaRPr lang="en-US"/>
        </a:p>
      </dgm:t>
    </dgm:pt>
    <dgm:pt modelId="{3B360114-054F-420D-A384-7174270735B9}" type="sibTrans" cxnId="{F6CAB750-3301-42F9-84A9-2F55F3CF1E2F}">
      <dgm:prSet/>
      <dgm:spPr/>
      <dgm:t>
        <a:bodyPr/>
        <a:lstStyle/>
        <a:p>
          <a:endParaRPr lang="en-US"/>
        </a:p>
      </dgm:t>
    </dgm:pt>
    <dgm:pt modelId="{B8007EE4-D8CD-4D36-8014-E3F3524CB8DB}">
      <dgm:prSet custT="1"/>
      <dgm:spPr>
        <a:solidFill>
          <a:srgbClr val="0077B2">
            <a:alpha val="50000"/>
          </a:srgbClr>
        </a:solidFill>
        <a:ln>
          <a:solidFill>
            <a:srgbClr val="005F8E"/>
          </a:solidFill>
        </a:ln>
      </dgm:spPr>
      <dgm:t>
        <a:bodyPr/>
        <a:lstStyle/>
        <a:p>
          <a:r>
            <a:rPr lang="en-US" sz="2800" b="1" dirty="0" smtClean="0"/>
            <a:t>If hand not visibly soiled ; use alcohol-based hand rub</a:t>
          </a:r>
        </a:p>
      </dgm:t>
    </dgm:pt>
    <dgm:pt modelId="{D7977339-416F-4AAB-AAFF-32011ABD9042}" type="parTrans" cxnId="{7A0FEBB0-54BB-4DBE-926B-F6B49ECBEA76}">
      <dgm:prSet/>
      <dgm:spPr/>
      <dgm:t>
        <a:bodyPr/>
        <a:lstStyle/>
        <a:p>
          <a:endParaRPr lang="en-US"/>
        </a:p>
      </dgm:t>
    </dgm:pt>
    <dgm:pt modelId="{86293416-0800-4930-B8CA-6FA705EE04E0}" type="sibTrans" cxnId="{7A0FEBB0-54BB-4DBE-926B-F6B49ECBEA76}">
      <dgm:prSet/>
      <dgm:spPr/>
      <dgm:t>
        <a:bodyPr/>
        <a:lstStyle/>
        <a:p>
          <a:endParaRPr lang="en-US"/>
        </a:p>
      </dgm:t>
    </dgm:pt>
    <dgm:pt modelId="{EBC777B9-0C2D-449E-8153-CB99677FB125}">
      <dgm:prSet custT="1"/>
      <dgm:spPr>
        <a:solidFill>
          <a:srgbClr val="0077B2">
            <a:alpha val="50000"/>
          </a:srgbClr>
        </a:solidFill>
        <a:ln>
          <a:solidFill>
            <a:srgbClr val="005F8E"/>
          </a:solidFill>
        </a:ln>
      </dgm:spPr>
      <dgm:t>
        <a:bodyPr/>
        <a:lstStyle/>
        <a:p>
          <a:r>
            <a:rPr lang="en-US" sz="2800" b="1" dirty="0" smtClean="0"/>
            <a:t>Required after contact with inanimate objects</a:t>
          </a:r>
          <a:endParaRPr lang="en-US" sz="2800" dirty="0"/>
        </a:p>
      </dgm:t>
    </dgm:pt>
    <dgm:pt modelId="{72FBBA35-85ED-4A39-A86A-190D13C68271}" type="parTrans" cxnId="{56CC7973-E5AA-4F8F-9331-30F0373E4A61}">
      <dgm:prSet/>
      <dgm:spPr/>
      <dgm:t>
        <a:bodyPr/>
        <a:lstStyle/>
        <a:p>
          <a:endParaRPr lang="en-US"/>
        </a:p>
      </dgm:t>
    </dgm:pt>
    <dgm:pt modelId="{B2ED3533-3D92-45C5-ADD8-DB422775801F}" type="sibTrans" cxnId="{56CC7973-E5AA-4F8F-9331-30F0373E4A61}">
      <dgm:prSet/>
      <dgm:spPr/>
      <dgm:t>
        <a:bodyPr/>
        <a:lstStyle/>
        <a:p>
          <a:endParaRPr lang="en-US"/>
        </a:p>
      </dgm:t>
    </dgm:pt>
    <dgm:pt modelId="{AB0316AB-6146-4744-84A6-807AE675C06F}" type="pres">
      <dgm:prSet presAssocID="{02137E04-61F4-4174-A227-B3656E0FFA95}" presName="compositeShape" presStyleCnt="0">
        <dgm:presLayoutVars>
          <dgm:chMax val="7"/>
          <dgm:dir/>
          <dgm:resizeHandles val="exact"/>
        </dgm:presLayoutVars>
      </dgm:prSet>
      <dgm:spPr/>
    </dgm:pt>
    <dgm:pt modelId="{6119E5EF-97CD-4492-86B7-8125B6C7109B}" type="pres">
      <dgm:prSet presAssocID="{5B6D1B7A-41C2-4C84-AB9F-6A11C09997E7}" presName="circ1" presStyleLbl="vennNode1" presStyleIdx="0" presStyleCnt="2" custScaleX="213753" custScaleY="100547" custLinFactNeighborX="-70285" custLinFactNeighborY="1424"/>
      <dgm:spPr/>
      <dgm:t>
        <a:bodyPr/>
        <a:lstStyle/>
        <a:p>
          <a:endParaRPr lang="en-US"/>
        </a:p>
      </dgm:t>
    </dgm:pt>
    <dgm:pt modelId="{D2F1ACAD-80EC-434F-9CA7-531DDE132CE9}" type="pres">
      <dgm:prSet presAssocID="{5B6D1B7A-41C2-4C84-AB9F-6A11C09997E7}" presName="circ1Tx" presStyleLbl="revTx" presStyleIdx="0" presStyleCnt="0">
        <dgm:presLayoutVars>
          <dgm:chMax val="0"/>
          <dgm:chPref val="0"/>
          <dgm:bulletEnabled val="1"/>
        </dgm:presLayoutVars>
      </dgm:prSet>
      <dgm:spPr/>
      <dgm:t>
        <a:bodyPr/>
        <a:lstStyle/>
        <a:p>
          <a:endParaRPr lang="en-US"/>
        </a:p>
      </dgm:t>
    </dgm:pt>
    <dgm:pt modelId="{B8727129-2045-4AEC-BD05-C556AEA5EA32}" type="pres">
      <dgm:prSet presAssocID="{CA86438A-BAAC-489D-A5D6-D6497F3003FF}" presName="circ2" presStyleLbl="vennNode1" presStyleIdx="1" presStyleCnt="2" custScaleX="214587" custScaleY="100547" custLinFactNeighborX="34530" custLinFactNeighborY="628"/>
      <dgm:spPr/>
      <dgm:t>
        <a:bodyPr/>
        <a:lstStyle/>
        <a:p>
          <a:endParaRPr lang="en-US"/>
        </a:p>
      </dgm:t>
    </dgm:pt>
    <dgm:pt modelId="{5E1C2BE7-5198-488D-BCB1-40FAB21B7845}" type="pres">
      <dgm:prSet presAssocID="{CA86438A-BAAC-489D-A5D6-D6497F3003FF}" presName="circ2Tx" presStyleLbl="revTx" presStyleIdx="0" presStyleCnt="0">
        <dgm:presLayoutVars>
          <dgm:chMax val="0"/>
          <dgm:chPref val="0"/>
          <dgm:bulletEnabled val="1"/>
        </dgm:presLayoutVars>
      </dgm:prSet>
      <dgm:spPr/>
      <dgm:t>
        <a:bodyPr/>
        <a:lstStyle/>
        <a:p>
          <a:endParaRPr lang="en-US"/>
        </a:p>
      </dgm:t>
    </dgm:pt>
  </dgm:ptLst>
  <dgm:cxnLst>
    <dgm:cxn modelId="{CCA2775C-E3CE-40F1-B765-6990DE022FEF}" type="presOf" srcId="{EBC777B9-0C2D-449E-8153-CB99677FB125}" destId="{B8727129-2045-4AEC-BD05-C556AEA5EA32}" srcOrd="0" destOrd="2" presId="urn:microsoft.com/office/officeart/2005/8/layout/venn1"/>
    <dgm:cxn modelId="{36AE599D-3BDA-4ECC-856E-896F33E81262}" srcId="{02137E04-61F4-4174-A227-B3656E0FFA95}" destId="{CA86438A-BAAC-489D-A5D6-D6497F3003FF}" srcOrd="1" destOrd="0" parTransId="{7F607E84-458D-48B1-8F1A-8A33256FD404}" sibTransId="{AADE73D1-1753-4139-A17E-A8FC21645AEC}"/>
    <dgm:cxn modelId="{3E751254-9B43-4B12-9892-EE06FAE3A8DD}" type="presOf" srcId="{B8007EE4-D8CD-4D36-8014-E3F3524CB8DB}" destId="{5E1C2BE7-5198-488D-BCB1-40FAB21B7845}" srcOrd="1" destOrd="1" presId="urn:microsoft.com/office/officeart/2005/8/layout/venn1"/>
    <dgm:cxn modelId="{9383B299-F6AF-4099-8477-90CE54FAD9CF}" type="presOf" srcId="{CA86438A-BAAC-489D-A5D6-D6497F3003FF}" destId="{5E1C2BE7-5198-488D-BCB1-40FAB21B7845}" srcOrd="1" destOrd="0" presId="urn:microsoft.com/office/officeart/2005/8/layout/venn1"/>
    <dgm:cxn modelId="{4691AE97-828F-4180-9ED7-4C144E92BACE}" type="presOf" srcId="{5B6D1B7A-41C2-4C84-AB9F-6A11C09997E7}" destId="{6119E5EF-97CD-4492-86B7-8125B6C7109B}" srcOrd="0" destOrd="0" presId="urn:microsoft.com/office/officeart/2005/8/layout/venn1"/>
    <dgm:cxn modelId="{38FA389D-4152-4718-B192-AD8069D52DCC}" type="presOf" srcId="{590C9302-C1FC-47A9-8D03-2E8EDEC89DE2}" destId="{D2F1ACAD-80EC-434F-9CA7-531DDE132CE9}" srcOrd="1" destOrd="2" presId="urn:microsoft.com/office/officeart/2005/8/layout/venn1"/>
    <dgm:cxn modelId="{88034081-31CC-4B5B-9BFC-B602111E15F7}" type="presOf" srcId="{590C9302-C1FC-47A9-8D03-2E8EDEC89DE2}" destId="{6119E5EF-97CD-4492-86B7-8125B6C7109B}" srcOrd="0" destOrd="2" presId="urn:microsoft.com/office/officeart/2005/8/layout/venn1"/>
    <dgm:cxn modelId="{3A60143F-372D-42E8-8763-4E3D816110B5}" srcId="{02137E04-61F4-4174-A227-B3656E0FFA95}" destId="{5B6D1B7A-41C2-4C84-AB9F-6A11C09997E7}" srcOrd="0" destOrd="0" parTransId="{1CD14C98-F629-4AE0-B015-AF46CC040DA8}" sibTransId="{9FD24CDD-B51C-428F-8BBF-98A02FD20021}"/>
    <dgm:cxn modelId="{F6CAB750-3301-42F9-84A9-2F55F3CF1E2F}" srcId="{5B6D1B7A-41C2-4C84-AB9F-6A11C09997E7}" destId="{A780AFDA-CD5B-4546-B491-D61D3B84B231}" srcOrd="0" destOrd="0" parTransId="{EDD71A6D-1212-4DF8-8801-EDBF0566FBC5}" sibTransId="{3B360114-054F-420D-A384-7174270735B9}"/>
    <dgm:cxn modelId="{8798B800-8817-48F5-B853-C46D659AF304}" type="presOf" srcId="{CA86438A-BAAC-489D-A5D6-D6497F3003FF}" destId="{B8727129-2045-4AEC-BD05-C556AEA5EA32}" srcOrd="0" destOrd="0" presId="urn:microsoft.com/office/officeart/2005/8/layout/venn1"/>
    <dgm:cxn modelId="{25836050-829C-4131-8449-C4E8F87948D0}" type="presOf" srcId="{B8007EE4-D8CD-4D36-8014-E3F3524CB8DB}" destId="{B8727129-2045-4AEC-BD05-C556AEA5EA32}" srcOrd="0" destOrd="1" presId="urn:microsoft.com/office/officeart/2005/8/layout/venn1"/>
    <dgm:cxn modelId="{D02F2636-2E8C-4546-8046-161E1D34E14A}" type="presOf" srcId="{A780AFDA-CD5B-4546-B491-D61D3B84B231}" destId="{D2F1ACAD-80EC-434F-9CA7-531DDE132CE9}" srcOrd="1" destOrd="1" presId="urn:microsoft.com/office/officeart/2005/8/layout/venn1"/>
    <dgm:cxn modelId="{56CC7973-E5AA-4F8F-9331-30F0373E4A61}" srcId="{CA86438A-BAAC-489D-A5D6-D6497F3003FF}" destId="{EBC777B9-0C2D-449E-8153-CB99677FB125}" srcOrd="1" destOrd="0" parTransId="{72FBBA35-85ED-4A39-A86A-190D13C68271}" sibTransId="{B2ED3533-3D92-45C5-ADD8-DB422775801F}"/>
    <dgm:cxn modelId="{C535E2DB-75E5-4582-A737-9E3771279C20}" srcId="{A780AFDA-CD5B-4546-B491-D61D3B84B231}" destId="{590C9302-C1FC-47A9-8D03-2E8EDEC89DE2}" srcOrd="0" destOrd="0" parTransId="{3C41A004-B482-490A-91B4-4B9CD56734E6}" sibTransId="{EC7D6999-14AD-45B8-8F3A-B6701205BDC4}"/>
    <dgm:cxn modelId="{B68841A7-286B-4A82-A999-C292EB0CDAD7}" type="presOf" srcId="{02137E04-61F4-4174-A227-B3656E0FFA95}" destId="{AB0316AB-6146-4744-84A6-807AE675C06F}" srcOrd="0" destOrd="0" presId="urn:microsoft.com/office/officeart/2005/8/layout/venn1"/>
    <dgm:cxn modelId="{A9C01373-C984-40BE-85F5-1C2446498A77}" type="presOf" srcId="{A780AFDA-CD5B-4546-B491-D61D3B84B231}" destId="{6119E5EF-97CD-4492-86B7-8125B6C7109B}" srcOrd="0" destOrd="1" presId="urn:microsoft.com/office/officeart/2005/8/layout/venn1"/>
    <dgm:cxn modelId="{B1789F81-8D67-4778-8456-F83EF593B6F9}" type="presOf" srcId="{EBC777B9-0C2D-449E-8153-CB99677FB125}" destId="{5E1C2BE7-5198-488D-BCB1-40FAB21B7845}" srcOrd="1" destOrd="2" presId="urn:microsoft.com/office/officeart/2005/8/layout/venn1"/>
    <dgm:cxn modelId="{7A0FEBB0-54BB-4DBE-926B-F6B49ECBEA76}" srcId="{CA86438A-BAAC-489D-A5D6-D6497F3003FF}" destId="{B8007EE4-D8CD-4D36-8014-E3F3524CB8DB}" srcOrd="0" destOrd="0" parTransId="{D7977339-416F-4AAB-AAFF-32011ABD9042}" sibTransId="{86293416-0800-4930-B8CA-6FA705EE04E0}"/>
    <dgm:cxn modelId="{71967E5B-7420-40A8-83C4-CFC8DAEC5A72}" type="presOf" srcId="{5B6D1B7A-41C2-4C84-AB9F-6A11C09997E7}" destId="{D2F1ACAD-80EC-434F-9CA7-531DDE132CE9}" srcOrd="1" destOrd="0" presId="urn:microsoft.com/office/officeart/2005/8/layout/venn1"/>
    <dgm:cxn modelId="{B6892720-1693-4556-8C21-8A4D71A6B8FE}" type="presParOf" srcId="{AB0316AB-6146-4744-84A6-807AE675C06F}" destId="{6119E5EF-97CD-4492-86B7-8125B6C7109B}" srcOrd="0" destOrd="0" presId="urn:microsoft.com/office/officeart/2005/8/layout/venn1"/>
    <dgm:cxn modelId="{EE58C678-1FED-4926-9DE1-BDABE8CE5922}" type="presParOf" srcId="{AB0316AB-6146-4744-84A6-807AE675C06F}" destId="{D2F1ACAD-80EC-434F-9CA7-531DDE132CE9}" srcOrd="1" destOrd="0" presId="urn:microsoft.com/office/officeart/2005/8/layout/venn1"/>
    <dgm:cxn modelId="{98CDE78C-DBF7-4A0C-BDEA-B1C4DE1529E9}" type="presParOf" srcId="{AB0316AB-6146-4744-84A6-807AE675C06F}" destId="{B8727129-2045-4AEC-BD05-C556AEA5EA32}" srcOrd="2" destOrd="0" presId="urn:microsoft.com/office/officeart/2005/8/layout/venn1"/>
    <dgm:cxn modelId="{FA14D269-30A5-4A54-9B55-E478B03B95D6}" type="presParOf" srcId="{AB0316AB-6146-4744-84A6-807AE675C06F}" destId="{5E1C2BE7-5198-488D-BCB1-40FAB21B7845}" srcOrd="3"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9070975" cy="1490663"/>
          </a:xfrm>
          <a:prstGeom prst="rect">
            <a:avLst/>
          </a:prstGeom>
          <a:noFill/>
          <a:ln w="9525">
            <a:noFill/>
            <a:miter lim="800000"/>
            <a:headEnd/>
            <a:tailEnd/>
          </a:ln>
          <a:effectLst/>
        </p:spPr>
        <p:txBody>
          <a:bodyPr vert="horz" wrap="square" lIns="288012" tIns="144005" rIns="288012" bIns="144005" numCol="1" anchor="t" anchorCtr="0" compatLnSpc="1">
            <a:prstTxWarp prst="textNoShape">
              <a:avLst/>
            </a:prstTxWarp>
          </a:bodyPr>
          <a:lstStyle>
            <a:lvl1pPr defTabSz="2881313">
              <a:defRPr sz="3900" smtClean="0"/>
            </a:lvl1pPr>
          </a:lstStyle>
          <a:p>
            <a:pPr>
              <a:defRPr/>
            </a:pPr>
            <a:endParaRPr lang="en-US"/>
          </a:p>
        </p:txBody>
      </p:sp>
      <p:sp>
        <p:nvSpPr>
          <p:cNvPr id="4099" name="Rectangle 1027"/>
          <p:cNvSpPr>
            <a:spLocks noGrp="1" noChangeArrowheads="1"/>
          </p:cNvSpPr>
          <p:nvPr>
            <p:ph type="dt" sz="quarter" idx="1"/>
          </p:nvPr>
        </p:nvSpPr>
        <p:spPr bwMode="auto">
          <a:xfrm>
            <a:off x="11860213" y="0"/>
            <a:ext cx="9070975" cy="1490663"/>
          </a:xfrm>
          <a:prstGeom prst="rect">
            <a:avLst/>
          </a:prstGeom>
          <a:noFill/>
          <a:ln w="9525">
            <a:noFill/>
            <a:miter lim="800000"/>
            <a:headEnd/>
            <a:tailEnd/>
          </a:ln>
          <a:effectLst/>
        </p:spPr>
        <p:txBody>
          <a:bodyPr vert="horz" wrap="square" lIns="288012" tIns="144005" rIns="288012" bIns="144005" numCol="1" anchor="t" anchorCtr="0" compatLnSpc="1">
            <a:prstTxWarp prst="textNoShape">
              <a:avLst/>
            </a:prstTxWarp>
          </a:bodyPr>
          <a:lstStyle>
            <a:lvl1pPr algn="r" defTabSz="2881313">
              <a:defRPr sz="3900" smtClean="0"/>
            </a:lvl1pPr>
          </a:lstStyle>
          <a:p>
            <a:pPr>
              <a:defRPr/>
            </a:pPr>
            <a:endParaRPr lang="en-US"/>
          </a:p>
        </p:txBody>
      </p:sp>
      <p:sp>
        <p:nvSpPr>
          <p:cNvPr id="4100" name="Rectangle 1028"/>
          <p:cNvSpPr>
            <a:spLocks noGrp="1" noChangeArrowheads="1"/>
          </p:cNvSpPr>
          <p:nvPr>
            <p:ph type="ftr" sz="quarter" idx="2"/>
          </p:nvPr>
        </p:nvSpPr>
        <p:spPr bwMode="auto">
          <a:xfrm>
            <a:off x="0" y="28279725"/>
            <a:ext cx="9070975" cy="1490663"/>
          </a:xfrm>
          <a:prstGeom prst="rect">
            <a:avLst/>
          </a:prstGeom>
          <a:noFill/>
          <a:ln w="9525">
            <a:noFill/>
            <a:miter lim="800000"/>
            <a:headEnd/>
            <a:tailEnd/>
          </a:ln>
          <a:effectLst/>
        </p:spPr>
        <p:txBody>
          <a:bodyPr vert="horz" wrap="square" lIns="288012" tIns="144005" rIns="288012" bIns="144005" numCol="1" anchor="b" anchorCtr="0" compatLnSpc="1">
            <a:prstTxWarp prst="textNoShape">
              <a:avLst/>
            </a:prstTxWarp>
          </a:bodyPr>
          <a:lstStyle>
            <a:lvl1pPr defTabSz="2881313">
              <a:defRPr sz="3900" smtClean="0"/>
            </a:lvl1pPr>
          </a:lstStyle>
          <a:p>
            <a:pPr>
              <a:defRPr/>
            </a:pPr>
            <a:endParaRPr lang="en-US"/>
          </a:p>
        </p:txBody>
      </p:sp>
      <p:sp>
        <p:nvSpPr>
          <p:cNvPr id="4101" name="Rectangle 1029"/>
          <p:cNvSpPr>
            <a:spLocks noGrp="1" noChangeArrowheads="1"/>
          </p:cNvSpPr>
          <p:nvPr>
            <p:ph type="sldNum" sz="quarter" idx="3"/>
          </p:nvPr>
        </p:nvSpPr>
        <p:spPr bwMode="auto">
          <a:xfrm>
            <a:off x="11860213" y="28279725"/>
            <a:ext cx="9070975" cy="1490663"/>
          </a:xfrm>
          <a:prstGeom prst="rect">
            <a:avLst/>
          </a:prstGeom>
          <a:noFill/>
          <a:ln w="9525">
            <a:noFill/>
            <a:miter lim="800000"/>
            <a:headEnd/>
            <a:tailEnd/>
          </a:ln>
          <a:effectLst/>
        </p:spPr>
        <p:txBody>
          <a:bodyPr vert="horz" wrap="square" lIns="288012" tIns="144005" rIns="288012" bIns="144005" numCol="1" anchor="b" anchorCtr="0" compatLnSpc="1">
            <a:prstTxWarp prst="textNoShape">
              <a:avLst/>
            </a:prstTxWarp>
          </a:bodyPr>
          <a:lstStyle>
            <a:lvl1pPr algn="r" defTabSz="2881313">
              <a:defRPr sz="3900" smtClean="0"/>
            </a:lvl1pPr>
          </a:lstStyle>
          <a:p>
            <a:pPr>
              <a:defRPr/>
            </a:pPr>
            <a:fld id="{6ABD9FE3-6707-4E60-8A45-E2EF747211E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9070975" cy="1489075"/>
          </a:xfrm>
          <a:prstGeom prst="rect">
            <a:avLst/>
          </a:prstGeom>
          <a:noFill/>
          <a:ln w="9525">
            <a:noFill/>
            <a:miter lim="800000"/>
            <a:headEnd/>
            <a:tailEnd/>
          </a:ln>
          <a:effectLst/>
        </p:spPr>
        <p:txBody>
          <a:bodyPr vert="horz" wrap="square" lIns="56793" tIns="28397" rIns="56793" bIns="28397" numCol="1" anchor="t" anchorCtr="0" compatLnSpc="1">
            <a:prstTxWarp prst="textNoShape">
              <a:avLst/>
            </a:prstTxWarp>
          </a:bodyPr>
          <a:lstStyle>
            <a:lvl1pPr defTabSz="568325">
              <a:defRPr sz="700" smtClean="0"/>
            </a:lvl1pPr>
          </a:lstStyle>
          <a:p>
            <a:pPr>
              <a:defRPr/>
            </a:pPr>
            <a:endParaRPr lang="en-US"/>
          </a:p>
        </p:txBody>
      </p:sp>
      <p:sp>
        <p:nvSpPr>
          <p:cNvPr id="6147" name="Rectangle 3"/>
          <p:cNvSpPr>
            <a:spLocks noGrp="1" noChangeArrowheads="1"/>
          </p:cNvSpPr>
          <p:nvPr>
            <p:ph type="dt" idx="1"/>
          </p:nvPr>
        </p:nvSpPr>
        <p:spPr bwMode="auto">
          <a:xfrm>
            <a:off x="11855450" y="0"/>
            <a:ext cx="9070975" cy="1489075"/>
          </a:xfrm>
          <a:prstGeom prst="rect">
            <a:avLst/>
          </a:prstGeom>
          <a:noFill/>
          <a:ln w="9525">
            <a:noFill/>
            <a:miter lim="800000"/>
            <a:headEnd/>
            <a:tailEnd/>
          </a:ln>
          <a:effectLst/>
        </p:spPr>
        <p:txBody>
          <a:bodyPr vert="horz" wrap="square" lIns="56793" tIns="28397" rIns="56793" bIns="28397" numCol="1" anchor="t" anchorCtr="0" compatLnSpc="1">
            <a:prstTxWarp prst="textNoShape">
              <a:avLst/>
            </a:prstTxWarp>
          </a:bodyPr>
          <a:lstStyle>
            <a:lvl1pPr algn="r" defTabSz="568325">
              <a:defRPr sz="7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782763" y="2233613"/>
            <a:ext cx="17365662" cy="111633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2093913" y="14141450"/>
            <a:ext cx="16744950" cy="13395325"/>
          </a:xfrm>
          <a:prstGeom prst="rect">
            <a:avLst/>
          </a:prstGeom>
          <a:noFill/>
          <a:ln w="9525">
            <a:noFill/>
            <a:miter lim="800000"/>
            <a:headEnd/>
            <a:tailEnd/>
          </a:ln>
          <a:effectLst/>
        </p:spPr>
        <p:txBody>
          <a:bodyPr vert="horz" wrap="square" lIns="56793" tIns="28397" rIns="56793" bIns="283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28276550"/>
            <a:ext cx="9070975" cy="1489075"/>
          </a:xfrm>
          <a:prstGeom prst="rect">
            <a:avLst/>
          </a:prstGeom>
          <a:noFill/>
          <a:ln w="9525">
            <a:noFill/>
            <a:miter lim="800000"/>
            <a:headEnd/>
            <a:tailEnd/>
          </a:ln>
          <a:effectLst/>
        </p:spPr>
        <p:txBody>
          <a:bodyPr vert="horz" wrap="square" lIns="56793" tIns="28397" rIns="56793" bIns="28397" numCol="1" anchor="b" anchorCtr="0" compatLnSpc="1">
            <a:prstTxWarp prst="textNoShape">
              <a:avLst/>
            </a:prstTxWarp>
          </a:bodyPr>
          <a:lstStyle>
            <a:lvl1pPr defTabSz="568325">
              <a:defRPr sz="700" smtClean="0"/>
            </a:lvl1pPr>
          </a:lstStyle>
          <a:p>
            <a:pPr>
              <a:defRPr/>
            </a:pPr>
            <a:endParaRPr lang="en-US"/>
          </a:p>
        </p:txBody>
      </p:sp>
      <p:sp>
        <p:nvSpPr>
          <p:cNvPr id="6151" name="Rectangle 7"/>
          <p:cNvSpPr>
            <a:spLocks noGrp="1" noChangeArrowheads="1"/>
          </p:cNvSpPr>
          <p:nvPr>
            <p:ph type="sldNum" sz="quarter" idx="5"/>
          </p:nvPr>
        </p:nvSpPr>
        <p:spPr bwMode="auto">
          <a:xfrm>
            <a:off x="11855450" y="28276550"/>
            <a:ext cx="9070975" cy="1489075"/>
          </a:xfrm>
          <a:prstGeom prst="rect">
            <a:avLst/>
          </a:prstGeom>
          <a:noFill/>
          <a:ln w="9525">
            <a:noFill/>
            <a:miter lim="800000"/>
            <a:headEnd/>
            <a:tailEnd/>
          </a:ln>
          <a:effectLst/>
        </p:spPr>
        <p:txBody>
          <a:bodyPr vert="horz" wrap="square" lIns="56793" tIns="28397" rIns="56793" bIns="28397" numCol="1" anchor="b" anchorCtr="0" compatLnSpc="1">
            <a:prstTxWarp prst="textNoShape">
              <a:avLst/>
            </a:prstTxWarp>
          </a:bodyPr>
          <a:lstStyle>
            <a:lvl1pPr algn="r" defTabSz="568325">
              <a:defRPr sz="700" smtClean="0"/>
            </a:lvl1pPr>
          </a:lstStyle>
          <a:p>
            <a:pPr>
              <a:defRPr/>
            </a:pPr>
            <a:fld id="{064F6ED8-8923-45EB-86C6-0BCFCFC5B2D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07FA04AD-C06D-4723-99EC-DD472A1AADDB}" type="slidenum">
              <a:rPr lang="en-US"/>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2F23A3-532F-4FA9-B0F6-732077C19E6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31AA18-3307-4C36-A38F-B414A35AE8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2925763"/>
            <a:ext cx="10880725"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163" y="2925763"/>
            <a:ext cx="32492950"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4A1649-6C01-4913-936E-42B1474A21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3331B6-893D-4CCE-81B3-0955F5B488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A4ABF-0253-4D5F-B9CC-78C4C8A5C9F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163" y="9509125"/>
            <a:ext cx="21686837"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9509125"/>
            <a:ext cx="21686838"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C0B429-882E-44FA-AE0B-FC28E9720A4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1508AF-8FB6-4312-8A76-2A479534DF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512EE0-8DFB-41D0-B583-02ED1AE1E16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6E7858-E1DA-410C-99A3-B1EB6269B5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6A3128-CA41-4B99-A121-847C4D5B42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AF3296-9217-448E-8D0E-4F0D02DDE0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2925763"/>
            <a:ext cx="43526075" cy="5486400"/>
          </a:xfrm>
          <a:prstGeom prst="rect">
            <a:avLst/>
          </a:prstGeom>
          <a:noFill/>
          <a:ln w="9525">
            <a:noFill/>
            <a:miter lim="800000"/>
            <a:headEnd/>
            <a:tailEnd/>
          </a:ln>
        </p:spPr>
        <p:txBody>
          <a:bodyPr vert="horz" wrap="square" lIns="480709" tIns="240355" rIns="480709" bIns="24035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40163" y="9509125"/>
            <a:ext cx="43526075" cy="19751675"/>
          </a:xfrm>
          <a:prstGeom prst="rect">
            <a:avLst/>
          </a:prstGeom>
          <a:noFill/>
          <a:ln w="9525">
            <a:noFill/>
            <a:miter lim="800000"/>
            <a:headEnd/>
            <a:tailEnd/>
          </a:ln>
        </p:spPr>
        <p:txBody>
          <a:bodyPr vert="horz" wrap="square" lIns="480709" tIns="240355" rIns="480709" bIns="24035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40163" y="29992638"/>
            <a:ext cx="10668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defRPr sz="7400" smtClean="0"/>
            </a:lvl1pPr>
          </a:lstStyle>
          <a:p>
            <a:pPr>
              <a:defRPr/>
            </a:pPr>
            <a:endParaRPr lang="en-US"/>
          </a:p>
        </p:txBody>
      </p:sp>
      <p:sp>
        <p:nvSpPr>
          <p:cNvPr id="1029" name="Rectangle 5"/>
          <p:cNvSpPr>
            <a:spLocks noGrp="1" noChangeArrowheads="1"/>
          </p:cNvSpPr>
          <p:nvPr>
            <p:ph type="ftr" sz="quarter" idx="3"/>
          </p:nvPr>
        </p:nvSpPr>
        <p:spPr bwMode="auto">
          <a:xfrm>
            <a:off x="17495838" y="29992638"/>
            <a:ext cx="16214725"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ctr">
              <a:defRPr sz="7400" smtClean="0"/>
            </a:lvl1pPr>
          </a:lstStyle>
          <a:p>
            <a:pPr>
              <a:defRPr/>
            </a:pPr>
            <a:endParaRPr lang="en-US"/>
          </a:p>
        </p:txBody>
      </p:sp>
      <p:sp>
        <p:nvSpPr>
          <p:cNvPr id="1030" name="Rectangle 6"/>
          <p:cNvSpPr>
            <a:spLocks noGrp="1" noChangeArrowheads="1"/>
          </p:cNvSpPr>
          <p:nvPr>
            <p:ph type="sldNum" sz="quarter" idx="4"/>
          </p:nvPr>
        </p:nvSpPr>
        <p:spPr bwMode="auto">
          <a:xfrm>
            <a:off x="36698238" y="29992638"/>
            <a:ext cx="10668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r">
              <a:defRPr sz="7400" smtClean="0"/>
            </a:lvl1pPr>
          </a:lstStyle>
          <a:p>
            <a:pPr>
              <a:defRPr/>
            </a:pPr>
            <a:fld id="{41E59F2E-D76D-4334-9769-4E8591768E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950" rtl="0" eaLnBrk="0" fontAlgn="base" hangingPunct="0">
        <a:spcBef>
          <a:spcPct val="0"/>
        </a:spcBef>
        <a:spcAft>
          <a:spcPct val="0"/>
        </a:spcAft>
        <a:defRPr sz="23100">
          <a:solidFill>
            <a:schemeClr val="tx2"/>
          </a:solidFill>
          <a:latin typeface="+mj-lt"/>
          <a:ea typeface="+mj-ea"/>
          <a:cs typeface="+mj-cs"/>
        </a:defRPr>
      </a:lvl1pPr>
      <a:lvl2pPr algn="ctr" defTabSz="4806950" rtl="0" eaLnBrk="0" fontAlgn="base" hangingPunct="0">
        <a:spcBef>
          <a:spcPct val="0"/>
        </a:spcBef>
        <a:spcAft>
          <a:spcPct val="0"/>
        </a:spcAft>
        <a:defRPr sz="23100">
          <a:solidFill>
            <a:schemeClr val="tx2"/>
          </a:solidFill>
          <a:latin typeface="Times New Roman" pitchFamily="18" charset="0"/>
        </a:defRPr>
      </a:lvl2pPr>
      <a:lvl3pPr algn="ctr" defTabSz="4806950" rtl="0" eaLnBrk="0" fontAlgn="base" hangingPunct="0">
        <a:spcBef>
          <a:spcPct val="0"/>
        </a:spcBef>
        <a:spcAft>
          <a:spcPct val="0"/>
        </a:spcAft>
        <a:defRPr sz="23100">
          <a:solidFill>
            <a:schemeClr val="tx2"/>
          </a:solidFill>
          <a:latin typeface="Times New Roman" pitchFamily="18" charset="0"/>
        </a:defRPr>
      </a:lvl3pPr>
      <a:lvl4pPr algn="ctr" defTabSz="4806950" rtl="0" eaLnBrk="0" fontAlgn="base" hangingPunct="0">
        <a:spcBef>
          <a:spcPct val="0"/>
        </a:spcBef>
        <a:spcAft>
          <a:spcPct val="0"/>
        </a:spcAft>
        <a:defRPr sz="23100">
          <a:solidFill>
            <a:schemeClr val="tx2"/>
          </a:solidFill>
          <a:latin typeface="Times New Roman" pitchFamily="18" charset="0"/>
        </a:defRPr>
      </a:lvl4pPr>
      <a:lvl5pPr algn="ctr" defTabSz="4806950" rtl="0" eaLnBrk="0" fontAlgn="base" hangingPunct="0">
        <a:spcBef>
          <a:spcPct val="0"/>
        </a:spcBef>
        <a:spcAft>
          <a:spcPct val="0"/>
        </a:spcAft>
        <a:defRPr sz="23100">
          <a:solidFill>
            <a:schemeClr val="tx2"/>
          </a:solidFill>
          <a:latin typeface="Times New Roman" pitchFamily="18" charset="0"/>
        </a:defRPr>
      </a:lvl5pPr>
      <a:lvl6pPr marL="457200" algn="ctr" defTabSz="4806950" rtl="0" fontAlgn="base">
        <a:spcBef>
          <a:spcPct val="0"/>
        </a:spcBef>
        <a:spcAft>
          <a:spcPct val="0"/>
        </a:spcAft>
        <a:defRPr sz="23100">
          <a:solidFill>
            <a:schemeClr val="tx2"/>
          </a:solidFill>
          <a:latin typeface="Times New Roman" pitchFamily="18" charset="0"/>
        </a:defRPr>
      </a:lvl6pPr>
      <a:lvl7pPr marL="914400" algn="ctr" defTabSz="4806950" rtl="0" fontAlgn="base">
        <a:spcBef>
          <a:spcPct val="0"/>
        </a:spcBef>
        <a:spcAft>
          <a:spcPct val="0"/>
        </a:spcAft>
        <a:defRPr sz="23100">
          <a:solidFill>
            <a:schemeClr val="tx2"/>
          </a:solidFill>
          <a:latin typeface="Times New Roman" pitchFamily="18" charset="0"/>
        </a:defRPr>
      </a:lvl7pPr>
      <a:lvl8pPr marL="1371600" algn="ctr" defTabSz="4806950" rtl="0" fontAlgn="base">
        <a:spcBef>
          <a:spcPct val="0"/>
        </a:spcBef>
        <a:spcAft>
          <a:spcPct val="0"/>
        </a:spcAft>
        <a:defRPr sz="23100">
          <a:solidFill>
            <a:schemeClr val="tx2"/>
          </a:solidFill>
          <a:latin typeface="Times New Roman" pitchFamily="18" charset="0"/>
        </a:defRPr>
      </a:lvl8pPr>
      <a:lvl9pPr marL="1828800" algn="ctr" defTabSz="4806950" rtl="0" fontAlgn="base">
        <a:spcBef>
          <a:spcPct val="0"/>
        </a:spcBef>
        <a:spcAft>
          <a:spcPct val="0"/>
        </a:spcAft>
        <a:defRPr sz="23100">
          <a:solidFill>
            <a:schemeClr val="tx2"/>
          </a:solidFill>
          <a:latin typeface="Times New Roman" pitchFamily="18" charset="0"/>
        </a:defRPr>
      </a:lvl9pPr>
    </p:titleStyle>
    <p:bodyStyle>
      <a:lvl1pPr marL="1803400" indent="-1803400"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700">
          <a:solidFill>
            <a:schemeClr val="tx1"/>
          </a:solidFill>
          <a:latin typeface="+mn-lt"/>
        </a:defRPr>
      </a:lvl2pPr>
      <a:lvl3pPr marL="6008688" indent="-1201738" algn="l" defTabSz="4806950" rtl="0" eaLnBrk="0" fontAlgn="base" hangingPunct="0">
        <a:spcBef>
          <a:spcPct val="20000"/>
        </a:spcBef>
        <a:spcAft>
          <a:spcPct val="0"/>
        </a:spcAft>
        <a:buChar char="•"/>
        <a:defRPr sz="12600">
          <a:solidFill>
            <a:schemeClr val="tx1"/>
          </a:solidFill>
          <a:latin typeface="+mn-lt"/>
        </a:defRPr>
      </a:lvl3pPr>
      <a:lvl4pPr marL="8412163" indent="-1201738" algn="l" defTabSz="4806950" rtl="0" eaLnBrk="0" fontAlgn="base" hangingPunct="0">
        <a:spcBef>
          <a:spcPct val="20000"/>
        </a:spcBef>
        <a:spcAft>
          <a:spcPct val="0"/>
        </a:spcAft>
        <a:buChar char="–"/>
        <a:defRPr sz="10500">
          <a:solidFill>
            <a:schemeClr val="tx1"/>
          </a:solidFill>
          <a:latin typeface="+mn-lt"/>
        </a:defRPr>
      </a:lvl4pPr>
      <a:lvl5pPr marL="10815638" indent="-1201738" algn="l" defTabSz="4806950" rtl="0" eaLnBrk="0" fontAlgn="base" hangingPunct="0">
        <a:spcBef>
          <a:spcPct val="20000"/>
        </a:spcBef>
        <a:spcAft>
          <a:spcPct val="0"/>
        </a:spcAft>
        <a:buChar char="»"/>
        <a:defRPr sz="10500">
          <a:solidFill>
            <a:schemeClr val="tx1"/>
          </a:solidFill>
          <a:latin typeface="+mn-lt"/>
        </a:defRPr>
      </a:lvl5pPr>
      <a:lvl6pPr marL="11272838" indent="-1201738" algn="l" defTabSz="4806950" rtl="0" fontAlgn="base">
        <a:spcBef>
          <a:spcPct val="20000"/>
        </a:spcBef>
        <a:spcAft>
          <a:spcPct val="0"/>
        </a:spcAft>
        <a:buChar char="»"/>
        <a:defRPr sz="10500">
          <a:solidFill>
            <a:schemeClr val="tx1"/>
          </a:solidFill>
          <a:latin typeface="+mn-lt"/>
        </a:defRPr>
      </a:lvl6pPr>
      <a:lvl7pPr marL="11730038" indent="-1201738" algn="l" defTabSz="4806950" rtl="0" fontAlgn="base">
        <a:spcBef>
          <a:spcPct val="20000"/>
        </a:spcBef>
        <a:spcAft>
          <a:spcPct val="0"/>
        </a:spcAft>
        <a:buChar char="»"/>
        <a:defRPr sz="10500">
          <a:solidFill>
            <a:schemeClr val="tx1"/>
          </a:solidFill>
          <a:latin typeface="+mn-lt"/>
        </a:defRPr>
      </a:lvl7pPr>
      <a:lvl8pPr marL="12187238" indent="-1201738" algn="l" defTabSz="4806950" rtl="0" fontAlgn="base">
        <a:spcBef>
          <a:spcPct val="20000"/>
        </a:spcBef>
        <a:spcAft>
          <a:spcPct val="0"/>
        </a:spcAft>
        <a:buChar char="»"/>
        <a:defRPr sz="10500">
          <a:solidFill>
            <a:schemeClr val="tx1"/>
          </a:solidFill>
          <a:latin typeface="+mn-lt"/>
        </a:defRPr>
      </a:lvl8pPr>
      <a:lvl9pPr marL="12644438" indent="-1201738" algn="l" defTabSz="4806950" rtl="0" fontAlgn="base">
        <a:spcBef>
          <a:spcPct val="20000"/>
        </a:spcBef>
        <a:spcAft>
          <a:spcPct val="0"/>
        </a:spcAft>
        <a:buChar char="»"/>
        <a:defRPr sz="10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images.google.com/imgres?imgurl=http://www.hometypist.org/images/typing/typing_250x251.jpg&amp;imgrefurl=http://www.hometypist.org/&amp;h=251&amp;w=250&amp;sz=12&amp;hl=en&amp;start=222&amp;um=1&amp;tbnid=GQ7LFkrR-yZi7M:&amp;tbnh=111&amp;tbnw=111&amp;prev=" TargetMode="External"/><Relationship Id="rId13" Type="http://schemas.openxmlformats.org/officeDocument/2006/relationships/diagramQuickStyle" Target="../diagrams/quickStyle1.xml"/><Relationship Id="rId18" Type="http://schemas.openxmlformats.org/officeDocument/2006/relationships/hyperlink" Target="http://www.co.dare.nc.us/depts/EMS/Bloodborne/page23.htm" TargetMode="External"/><Relationship Id="rId26" Type="http://schemas.openxmlformats.org/officeDocument/2006/relationships/image" Target="../media/image12.jpeg"/><Relationship Id="rId3" Type="http://schemas.openxmlformats.org/officeDocument/2006/relationships/image" Target="../media/image1.png"/><Relationship Id="rId21" Type="http://schemas.openxmlformats.org/officeDocument/2006/relationships/hyperlink" Target="http://www.indukey.com/content/featured_prod.html" TargetMode="External"/><Relationship Id="rId7" Type="http://schemas.openxmlformats.org/officeDocument/2006/relationships/image" Target="../media/image4.jpeg"/><Relationship Id="rId12" Type="http://schemas.openxmlformats.org/officeDocument/2006/relationships/diagramLayout" Target="../diagrams/layout1.xml"/><Relationship Id="rId17" Type="http://schemas.openxmlformats.org/officeDocument/2006/relationships/image" Target="../media/image9.png"/><Relationship Id="rId25" Type="http://schemas.openxmlformats.org/officeDocument/2006/relationships/image" Target="../media/image11.jpeg"/><Relationship Id="rId2" Type="http://schemas.openxmlformats.org/officeDocument/2006/relationships/notesSlide" Target="../notesSlides/notesSlide1.xml"/><Relationship Id="rId16" Type="http://schemas.openxmlformats.org/officeDocument/2006/relationships/image" Target="../media/image8.jpeg"/><Relationship Id="rId20" Type="http://schemas.openxmlformats.org/officeDocument/2006/relationships/hyperlink" Target="http://www.cdc.gov/mmwr/preview/mmwrhtml/rr5116a1.htm" TargetMode="External"/><Relationship Id="rId29"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diagramData" Target="../diagrams/data1.xml"/><Relationship Id="rId24" Type="http://schemas.openxmlformats.org/officeDocument/2006/relationships/image" Target="../media/image10.jpeg"/><Relationship Id="rId5" Type="http://schemas.openxmlformats.org/officeDocument/2006/relationships/image" Target="../media/image2.jpeg"/><Relationship Id="rId15" Type="http://schemas.openxmlformats.org/officeDocument/2006/relationships/image" Target="../media/image7.jpeg"/><Relationship Id="rId23" Type="http://schemas.openxmlformats.org/officeDocument/2006/relationships/hyperlink" Target="http://www.handwashinghelp.com/" TargetMode="External"/><Relationship Id="rId28" Type="http://schemas.openxmlformats.org/officeDocument/2006/relationships/chart" Target="../charts/chart1.xml"/><Relationship Id="rId10" Type="http://schemas.openxmlformats.org/officeDocument/2006/relationships/image" Target="../media/image6.jpeg"/><Relationship Id="rId19" Type="http://schemas.openxmlformats.org/officeDocument/2006/relationships/hyperlink" Target="http://www.guideline.gov/summary/summary.aspx?ss=15&amp;doc_id=3484" TargetMode="External"/><Relationship Id="rId4" Type="http://schemas.openxmlformats.org/officeDocument/2006/relationships/hyperlink" Target="http://images.google.com/imgres?imgurl=http://www.libcoop.net/mcl/j0382584.jpg&amp;imgrefurl=http://www.libcoop.net/mcl/computer.htm&amp;h=1050&amp;w=1050&amp;sz=116&amp;hl=en&amp;start=1&amp;um=1&amp;tbnid=nwhWEqaSTc8jRM:&amp;tbnh=150&amp;tbnw=150&amp;prev=" TargetMode="External"/><Relationship Id="rId9" Type="http://schemas.openxmlformats.org/officeDocument/2006/relationships/image" Target="../media/image5.jpeg"/><Relationship Id="rId14" Type="http://schemas.openxmlformats.org/officeDocument/2006/relationships/diagramColors" Target="../diagrams/colors1.xml"/><Relationship Id="rId22" Type="http://schemas.openxmlformats.org/officeDocument/2006/relationships/hyperlink" Target="http://www.pfizerch.com/brand.aspx?id=310" TargetMode="External"/><Relationship Id="rId27"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4759tp1l.gif"/>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47625000" y="14020800"/>
            <a:ext cx="2286000" cy="3798888"/>
          </a:xfrm>
          <a:prstGeom prst="rect">
            <a:avLst/>
          </a:prstGeom>
          <a:noFill/>
          <a:ln w="9525">
            <a:noFill/>
            <a:miter lim="800000"/>
            <a:headEnd/>
            <a:tailEnd/>
          </a:ln>
        </p:spPr>
      </p:pic>
      <p:pic>
        <p:nvPicPr>
          <p:cNvPr id="2051" name="Picture 20" descr="http://tbn0.google.com/images?q=tbn:nwhWEqaSTc8jRM:http://www.libcoop.net/mcl/j0382584.jpg">
            <a:hlinkClick r:id="rId4"/>
          </p:cNvPr>
          <p:cNvPicPr>
            <a:picLocks noChangeAspect="1" noChangeArrowheads="1"/>
          </p:cNvPicPr>
          <p:nvPr/>
        </p:nvPicPr>
        <p:blipFill>
          <a:blip r:embed="rId5"/>
          <a:srcRect/>
          <a:stretch>
            <a:fillRect/>
          </a:stretch>
        </p:blipFill>
        <p:spPr bwMode="auto">
          <a:xfrm>
            <a:off x="38709600" y="20040600"/>
            <a:ext cx="2819400" cy="2819400"/>
          </a:xfrm>
          <a:prstGeom prst="rect">
            <a:avLst/>
          </a:prstGeom>
          <a:noFill/>
          <a:ln w="9525">
            <a:noFill/>
            <a:miter lim="800000"/>
            <a:headEnd/>
            <a:tailEnd/>
          </a:ln>
        </p:spPr>
      </p:pic>
      <p:pic>
        <p:nvPicPr>
          <p:cNvPr id="2052" name="Picture 26" descr="http://www.dramm.com/img/products/610.jpg"/>
          <p:cNvPicPr>
            <a:picLocks noChangeAspect="1" noChangeArrowheads="1"/>
          </p:cNvPicPr>
          <p:nvPr/>
        </p:nvPicPr>
        <p:blipFill>
          <a:blip r:embed="rId6"/>
          <a:srcRect/>
          <a:stretch>
            <a:fillRect/>
          </a:stretch>
        </p:blipFill>
        <p:spPr bwMode="auto">
          <a:xfrm>
            <a:off x="44500800" y="20421600"/>
            <a:ext cx="1990725" cy="1990725"/>
          </a:xfrm>
          <a:prstGeom prst="rect">
            <a:avLst/>
          </a:prstGeom>
          <a:noFill/>
          <a:ln w="9525">
            <a:noFill/>
            <a:miter lim="800000"/>
            <a:headEnd/>
            <a:tailEnd/>
          </a:ln>
        </p:spPr>
      </p:pic>
      <p:pic>
        <p:nvPicPr>
          <p:cNvPr id="2053" name="Picture 28" descr="http://images.jupiterimages.com/common/detail/88/04/23310488.jpg"/>
          <p:cNvPicPr>
            <a:picLocks noChangeAspect="1" noChangeArrowheads="1"/>
          </p:cNvPicPr>
          <p:nvPr/>
        </p:nvPicPr>
        <p:blipFill>
          <a:blip r:embed="rId7"/>
          <a:srcRect t="16000" b="6641"/>
          <a:stretch>
            <a:fillRect/>
          </a:stretch>
        </p:blipFill>
        <p:spPr bwMode="auto">
          <a:xfrm>
            <a:off x="47015400" y="20345400"/>
            <a:ext cx="1809750" cy="2108200"/>
          </a:xfrm>
          <a:prstGeom prst="rect">
            <a:avLst/>
          </a:prstGeom>
          <a:noFill/>
          <a:ln w="9525">
            <a:noFill/>
            <a:miter lim="800000"/>
            <a:headEnd/>
            <a:tailEnd/>
          </a:ln>
        </p:spPr>
      </p:pic>
      <p:pic>
        <p:nvPicPr>
          <p:cNvPr id="2054" name="Picture 22" descr="http://tbn0.google.com/images?q=tbn:GQ7LFkrR-yZi7M:http://www.hometypist.org/images/typing/typing_250x251.jpg">
            <a:hlinkClick r:id="rId8"/>
          </p:cNvPr>
          <p:cNvPicPr>
            <a:picLocks noChangeAspect="1" noChangeArrowheads="1"/>
          </p:cNvPicPr>
          <p:nvPr/>
        </p:nvPicPr>
        <p:blipFill>
          <a:blip r:embed="rId9"/>
          <a:srcRect/>
          <a:stretch>
            <a:fillRect/>
          </a:stretch>
        </p:blipFill>
        <p:spPr bwMode="auto">
          <a:xfrm>
            <a:off x="41986200" y="20497800"/>
            <a:ext cx="1981200" cy="1981200"/>
          </a:xfrm>
          <a:prstGeom prst="rect">
            <a:avLst/>
          </a:prstGeom>
          <a:noFill/>
          <a:ln w="9525">
            <a:noFill/>
            <a:miter lim="800000"/>
            <a:headEnd/>
            <a:tailEnd/>
          </a:ln>
        </p:spPr>
      </p:pic>
      <p:pic>
        <p:nvPicPr>
          <p:cNvPr id="2055" name="Picture 7" descr="Midsemester Template copy"/>
          <p:cNvPicPr>
            <a:picLocks noChangeAspect="1" noChangeArrowheads="1"/>
          </p:cNvPicPr>
          <p:nvPr/>
        </p:nvPicPr>
        <p:blipFill>
          <a:blip r:embed="rId10">
            <a:clrChange>
              <a:clrFrom>
                <a:srgbClr val="FBFBFB"/>
              </a:clrFrom>
              <a:clrTo>
                <a:srgbClr val="FBFBFB">
                  <a:alpha val="0"/>
                </a:srgbClr>
              </a:clrTo>
            </a:clrChange>
            <a:lum bright="-52000"/>
          </a:blip>
          <a:srcRect l="19292" t="15556" r="30833" b="3333"/>
          <a:stretch>
            <a:fillRect/>
          </a:stretch>
        </p:blipFill>
        <p:spPr bwMode="auto">
          <a:xfrm>
            <a:off x="45720000" y="762000"/>
            <a:ext cx="3962400" cy="4832350"/>
          </a:xfrm>
          <a:prstGeom prst="rect">
            <a:avLst/>
          </a:prstGeom>
          <a:noFill/>
          <a:ln w="9525">
            <a:noFill/>
            <a:miter lim="800000"/>
            <a:headEnd/>
            <a:tailEnd/>
          </a:ln>
        </p:spPr>
      </p:pic>
      <p:pic>
        <p:nvPicPr>
          <p:cNvPr id="2056" name="Picture 7" descr="Midsemester Template copy"/>
          <p:cNvPicPr>
            <a:picLocks noChangeAspect="1" noChangeArrowheads="1"/>
          </p:cNvPicPr>
          <p:nvPr/>
        </p:nvPicPr>
        <p:blipFill>
          <a:blip r:embed="rId10">
            <a:clrChange>
              <a:clrFrom>
                <a:srgbClr val="FFFEF9"/>
              </a:clrFrom>
              <a:clrTo>
                <a:srgbClr val="FFFEF9">
                  <a:alpha val="0"/>
                </a:srgbClr>
              </a:clrTo>
            </a:clrChange>
          </a:blip>
          <a:srcRect l="84404" t="89999"/>
          <a:stretch>
            <a:fillRect/>
          </a:stretch>
        </p:blipFill>
        <p:spPr bwMode="auto">
          <a:xfrm>
            <a:off x="47091600" y="3886200"/>
            <a:ext cx="2217738" cy="1066800"/>
          </a:xfrm>
          <a:prstGeom prst="rect">
            <a:avLst/>
          </a:prstGeom>
          <a:noFill/>
          <a:ln w="9525">
            <a:noFill/>
            <a:miter lim="800000"/>
            <a:headEnd/>
            <a:tailEnd/>
          </a:ln>
        </p:spPr>
      </p:pic>
      <p:sp>
        <p:nvSpPr>
          <p:cNvPr id="2" name="Text Box 133"/>
          <p:cNvSpPr txBox="1">
            <a:spLocks noChangeArrowheads="1"/>
          </p:cNvSpPr>
          <p:nvPr/>
        </p:nvSpPr>
        <p:spPr bwMode="auto">
          <a:xfrm>
            <a:off x="1143000" y="8534400"/>
            <a:ext cx="10972800" cy="5262563"/>
          </a:xfrm>
          <a:prstGeom prst="rect">
            <a:avLst/>
          </a:prstGeom>
          <a:noFill/>
          <a:ln w="9525">
            <a:noFill/>
            <a:miter lim="800000"/>
            <a:headEnd/>
            <a:tailEnd/>
          </a:ln>
        </p:spPr>
        <p:txBody>
          <a:bodyPr>
            <a:spAutoFit/>
          </a:bodyPr>
          <a:lstStyle/>
          <a:p>
            <a:pPr>
              <a:defRPr/>
            </a:pPr>
            <a:r>
              <a:rPr lang="en-US" b="1" dirty="0">
                <a:solidFill>
                  <a:srgbClr val="9E0026"/>
                </a:solidFill>
                <a:effectLst>
                  <a:outerShdw blurRad="38100" dist="38100" dir="2700000" algn="tl">
                    <a:srgbClr val="C0C0C0"/>
                  </a:outerShdw>
                </a:effectLst>
                <a:latin typeface="Verdana" pitchFamily="34" charset="0"/>
              </a:rPr>
              <a:t>Hand hygiene</a:t>
            </a:r>
          </a:p>
          <a:p>
            <a:pPr>
              <a:defRPr/>
            </a:pPr>
            <a:r>
              <a:rPr lang="en-US" b="1" dirty="0">
                <a:latin typeface="Verdana" pitchFamily="34" charset="0"/>
              </a:rPr>
              <a:t> </a:t>
            </a:r>
          </a:p>
          <a:p>
            <a:pPr lvl="1">
              <a:buFont typeface="Arial" charset="0"/>
              <a:buChar char="•"/>
              <a:defRPr/>
            </a:pPr>
            <a:r>
              <a:rPr lang="en-US" b="1" dirty="0">
                <a:latin typeface="Verdana" pitchFamily="34" charset="0"/>
              </a:rPr>
              <a:t>An integral part of health care professional’s job</a:t>
            </a:r>
          </a:p>
          <a:p>
            <a:pPr lvl="1">
              <a:buFont typeface="Arial" charset="0"/>
              <a:buChar char="•"/>
              <a:defRPr/>
            </a:pPr>
            <a:r>
              <a:rPr lang="en-US" b="1" dirty="0">
                <a:latin typeface="Verdana" pitchFamily="34" charset="0"/>
              </a:rPr>
              <a:t>The single most important infection control procedure </a:t>
            </a:r>
          </a:p>
          <a:p>
            <a:pPr lvl="1">
              <a:buFont typeface="Arial" charset="0"/>
              <a:buChar char="•"/>
              <a:defRPr/>
            </a:pPr>
            <a:endParaRPr lang="en-US" b="1" dirty="0">
              <a:latin typeface="Verdana" pitchFamily="34" charset="0"/>
            </a:endParaRPr>
          </a:p>
          <a:p>
            <a:pPr>
              <a:defRPr/>
            </a:pPr>
            <a:r>
              <a:rPr lang="en-US" b="1" dirty="0">
                <a:solidFill>
                  <a:srgbClr val="9E0026"/>
                </a:solidFill>
                <a:effectLst>
                  <a:outerShdw blurRad="38100" dist="38100" dir="2700000" algn="tl">
                    <a:srgbClr val="C0C0C0"/>
                  </a:outerShdw>
                </a:effectLst>
                <a:latin typeface="Verdana" pitchFamily="34" charset="0"/>
              </a:rPr>
              <a:t>Project Goals</a:t>
            </a:r>
          </a:p>
          <a:p>
            <a:pPr>
              <a:defRPr/>
            </a:pPr>
            <a:endParaRPr lang="en-US" b="1" dirty="0">
              <a:latin typeface="Verdana" pitchFamily="34" charset="0"/>
            </a:endParaRPr>
          </a:p>
          <a:p>
            <a:pPr lvl="1">
              <a:buFont typeface="Arial" charset="0"/>
              <a:buChar char="•"/>
              <a:defRPr/>
            </a:pPr>
            <a:r>
              <a:rPr lang="en-US" b="1" dirty="0">
                <a:latin typeface="Verdana" pitchFamily="34" charset="0"/>
              </a:rPr>
              <a:t>Increase </a:t>
            </a:r>
            <a:r>
              <a:rPr lang="en-US" b="1" dirty="0" err="1">
                <a:latin typeface="Verdana" pitchFamily="34" charset="0"/>
              </a:rPr>
              <a:t>handwashing</a:t>
            </a:r>
            <a:r>
              <a:rPr lang="en-US" b="1" dirty="0">
                <a:latin typeface="Verdana" pitchFamily="34" charset="0"/>
              </a:rPr>
              <a:t> compliance </a:t>
            </a:r>
          </a:p>
          <a:p>
            <a:pPr lvl="1">
              <a:buFont typeface="Arial" charset="0"/>
              <a:buChar char="•"/>
              <a:defRPr/>
            </a:pPr>
            <a:r>
              <a:rPr lang="en-US" b="1" dirty="0">
                <a:latin typeface="Verdana" pitchFamily="34" charset="0"/>
              </a:rPr>
              <a:t>Streamline process</a:t>
            </a:r>
          </a:p>
          <a:p>
            <a:pPr lvl="1">
              <a:buFont typeface="Arial" charset="0"/>
              <a:buChar char="•"/>
              <a:defRPr/>
            </a:pPr>
            <a:r>
              <a:rPr lang="en-US" b="1" dirty="0">
                <a:latin typeface="Verdana" pitchFamily="34" charset="0"/>
              </a:rPr>
              <a:t>Produce an affordable product</a:t>
            </a:r>
          </a:p>
          <a:p>
            <a:pPr lvl="1">
              <a:buFont typeface="Arial" charset="0"/>
              <a:buChar char="•"/>
              <a:defRPr/>
            </a:pPr>
            <a:r>
              <a:rPr lang="en-US" b="1" dirty="0">
                <a:latin typeface="Verdana" pitchFamily="34" charset="0"/>
              </a:rPr>
              <a:t>Maintain patient/user safety</a:t>
            </a:r>
          </a:p>
        </p:txBody>
      </p:sp>
      <p:sp>
        <p:nvSpPr>
          <p:cNvPr id="2058" name="Text Box 19"/>
          <p:cNvSpPr txBox="1">
            <a:spLocks noChangeArrowheads="1"/>
          </p:cNvSpPr>
          <p:nvPr/>
        </p:nvSpPr>
        <p:spPr bwMode="auto">
          <a:xfrm>
            <a:off x="13716000" y="12268200"/>
            <a:ext cx="11353800" cy="5262563"/>
          </a:xfrm>
          <a:prstGeom prst="rect">
            <a:avLst/>
          </a:prstGeom>
          <a:noFill/>
          <a:ln w="9525">
            <a:noFill/>
            <a:miter lim="800000"/>
            <a:headEnd/>
            <a:tailEnd/>
          </a:ln>
        </p:spPr>
        <p:txBody>
          <a:bodyPr>
            <a:spAutoFit/>
          </a:bodyPr>
          <a:lstStyle/>
          <a:p>
            <a:pPr>
              <a:buFont typeface="Arial" charset="0"/>
              <a:buChar char="•"/>
            </a:pPr>
            <a:r>
              <a:rPr lang="en-US" b="1" dirty="0">
                <a:latin typeface="Verdana" pitchFamily="34" charset="0"/>
              </a:rPr>
              <a:t>Safely dispenses disinfectant</a:t>
            </a:r>
          </a:p>
          <a:p>
            <a:endParaRPr lang="en-US" b="1" dirty="0">
              <a:latin typeface="Verdana" pitchFamily="34" charset="0"/>
            </a:endParaRPr>
          </a:p>
          <a:p>
            <a:pPr>
              <a:buFont typeface="Arial" charset="0"/>
              <a:buChar char="•"/>
            </a:pPr>
            <a:r>
              <a:rPr lang="en-US" b="1" dirty="0">
                <a:latin typeface="Verdana" pitchFamily="34" charset="0"/>
              </a:rPr>
              <a:t>Disinfects user’s hands and maintains cleanliness of keyboard</a:t>
            </a:r>
          </a:p>
          <a:p>
            <a:endParaRPr lang="en-US" b="1" dirty="0">
              <a:latin typeface="Verdana" pitchFamily="34" charset="0"/>
            </a:endParaRPr>
          </a:p>
          <a:p>
            <a:pPr>
              <a:buFont typeface="Arial" charset="0"/>
              <a:buChar char="•"/>
            </a:pPr>
            <a:r>
              <a:rPr lang="en-US" b="1" dirty="0">
                <a:latin typeface="Verdana" pitchFamily="34" charset="0"/>
              </a:rPr>
              <a:t>Designed for prolonged use </a:t>
            </a:r>
          </a:p>
          <a:p>
            <a:endParaRPr lang="en-US" b="1" dirty="0">
              <a:latin typeface="Verdana" pitchFamily="34" charset="0"/>
            </a:endParaRPr>
          </a:p>
          <a:p>
            <a:pPr>
              <a:buFont typeface="Arial" charset="0"/>
              <a:buChar char="•"/>
            </a:pPr>
            <a:r>
              <a:rPr lang="en-US" b="1" dirty="0">
                <a:latin typeface="Verdana" pitchFamily="34" charset="0"/>
              </a:rPr>
              <a:t>Fits seamlessly into clinical environment</a:t>
            </a:r>
          </a:p>
          <a:p>
            <a:endParaRPr lang="en-US" b="1" dirty="0">
              <a:latin typeface="Verdana" pitchFamily="34" charset="0"/>
            </a:endParaRPr>
          </a:p>
          <a:p>
            <a:pPr>
              <a:buFont typeface="Arial" charset="0"/>
              <a:buChar char="•"/>
            </a:pPr>
            <a:r>
              <a:rPr lang="en-US" b="1" dirty="0">
                <a:latin typeface="Verdana" pitchFamily="34" charset="0"/>
              </a:rPr>
              <a:t>Retrofitted</a:t>
            </a:r>
          </a:p>
          <a:p>
            <a:endParaRPr lang="en-US" b="1" dirty="0">
              <a:latin typeface="Verdana" pitchFamily="34" charset="0"/>
            </a:endParaRPr>
          </a:p>
          <a:p>
            <a:pPr>
              <a:buFont typeface="Arial" charset="0"/>
              <a:buChar char="•"/>
            </a:pPr>
            <a:r>
              <a:rPr lang="en-US" b="1" dirty="0">
                <a:latin typeface="Verdana" pitchFamily="34" charset="0"/>
              </a:rPr>
              <a:t>Cost-effective</a:t>
            </a:r>
          </a:p>
        </p:txBody>
      </p:sp>
      <p:sp>
        <p:nvSpPr>
          <p:cNvPr id="19" name="TextBox 18"/>
          <p:cNvSpPr txBox="1"/>
          <p:nvPr/>
        </p:nvSpPr>
        <p:spPr>
          <a:xfrm>
            <a:off x="38633400" y="8686800"/>
            <a:ext cx="11277600" cy="1570038"/>
          </a:xfrm>
          <a:prstGeom prst="rect">
            <a:avLst/>
          </a:prstGeom>
          <a:solidFill>
            <a:srgbClr val="9E0026">
              <a:alpha val="30000"/>
            </a:srgbClr>
          </a:solidFill>
          <a:ln>
            <a:solidFill>
              <a:srgbClr val="9E0026"/>
            </a:solidFill>
          </a:ln>
          <a:effectLst>
            <a:outerShdw blurRad="50800" dist="38100" algn="l" rotWithShape="0">
              <a:prstClr val="black">
                <a:alpha val="40000"/>
              </a:prstClr>
            </a:outerShdw>
          </a:effectLst>
        </p:spPr>
        <p:txBody>
          <a:bodyPr>
            <a:spAutoFit/>
          </a:bodyPr>
          <a:lstStyle/>
          <a:p>
            <a:pPr algn="ctr">
              <a:defRPr/>
            </a:pPr>
            <a:r>
              <a:rPr lang="en-US" sz="3200" b="1" dirty="0">
                <a:latin typeface="Verdana" pitchFamily="34" charset="0"/>
              </a:rPr>
              <a:t>Linear actuator drives the production of an atomized spray of disinfectant to the keyboard and the user’s hands</a:t>
            </a:r>
          </a:p>
        </p:txBody>
      </p:sp>
      <p:sp>
        <p:nvSpPr>
          <p:cNvPr id="20" name="TextBox 19"/>
          <p:cNvSpPr txBox="1"/>
          <p:nvPr/>
        </p:nvSpPr>
        <p:spPr>
          <a:xfrm>
            <a:off x="38938200" y="10287000"/>
            <a:ext cx="10820400" cy="10710863"/>
          </a:xfrm>
          <a:prstGeom prst="rect">
            <a:avLst/>
          </a:prstGeom>
          <a:noFill/>
        </p:spPr>
        <p:txBody>
          <a:bodyPr>
            <a:spAutoFit/>
          </a:bodyPr>
          <a:lstStyle/>
          <a:p>
            <a:pPr>
              <a:defRPr/>
            </a:pPr>
            <a:r>
              <a:rPr lang="en-US" b="1" dirty="0">
                <a:effectLst>
                  <a:outerShdw blurRad="38100" dist="38100" dir="2700000" algn="tl">
                    <a:srgbClr val="C0C0C0"/>
                  </a:outerShdw>
                </a:effectLst>
                <a:latin typeface="Verdana" pitchFamily="34" charset="0"/>
              </a:rPr>
              <a:t>Components</a:t>
            </a:r>
          </a:p>
          <a:p>
            <a:pPr>
              <a:defRPr/>
            </a:pPr>
            <a:endParaRPr lang="en-US" sz="1800" b="1" dirty="0">
              <a:effectLst>
                <a:outerShdw blurRad="38100" dist="38100" dir="2700000" algn="tl">
                  <a:srgbClr val="C0C0C0"/>
                </a:outerShdw>
              </a:effectLst>
              <a:latin typeface="Verdana" pitchFamily="34" charset="0"/>
            </a:endParaRPr>
          </a:p>
          <a:p>
            <a:pPr>
              <a:buFont typeface="Arial" charset="0"/>
              <a:buChar char="•"/>
              <a:defRPr/>
            </a:pPr>
            <a:r>
              <a:rPr lang="en-US" b="1" dirty="0">
                <a:solidFill>
                  <a:srgbClr val="9E0026"/>
                </a:solidFill>
                <a:latin typeface="Verdana" pitchFamily="34" charset="0"/>
              </a:rPr>
              <a:t>Airtight reservoir </a:t>
            </a:r>
            <a:r>
              <a:rPr lang="en-US" b="1" dirty="0">
                <a:latin typeface="Verdana" pitchFamily="34" charset="0"/>
              </a:rPr>
              <a:t>– contains disinfectant &amp; prevents evaporation</a:t>
            </a:r>
          </a:p>
          <a:p>
            <a:pPr>
              <a:buFont typeface="Arial" charset="0"/>
              <a:buChar char="•"/>
              <a:defRPr/>
            </a:pPr>
            <a:r>
              <a:rPr lang="en-US" b="1" dirty="0">
                <a:solidFill>
                  <a:srgbClr val="9E0026"/>
                </a:solidFill>
                <a:latin typeface="Verdana" pitchFamily="34" charset="0"/>
              </a:rPr>
              <a:t>Linear actuator </a:t>
            </a:r>
            <a:r>
              <a:rPr lang="en-US" b="1" dirty="0">
                <a:latin typeface="Verdana" pitchFamily="34" charset="0"/>
              </a:rPr>
              <a:t>– automated, runs on DC power to deliver disinfectant  by supplying a constant force</a:t>
            </a:r>
          </a:p>
          <a:p>
            <a:pPr>
              <a:buFont typeface="Arial" charset="0"/>
              <a:buChar char="•"/>
              <a:defRPr/>
            </a:pPr>
            <a:r>
              <a:rPr lang="en-US" b="1" dirty="0">
                <a:solidFill>
                  <a:srgbClr val="9E0026"/>
                </a:solidFill>
                <a:latin typeface="Verdana" pitchFamily="34" charset="0"/>
              </a:rPr>
              <a:t>30 cc syringe </a:t>
            </a:r>
            <a:r>
              <a:rPr lang="en-US" b="1" dirty="0">
                <a:latin typeface="Verdana" pitchFamily="34" charset="0"/>
              </a:rPr>
              <a:t>– plunger component connects to linear actuator piston to deliver constant volume of disinfectant</a:t>
            </a:r>
          </a:p>
          <a:p>
            <a:pPr>
              <a:buFont typeface="Arial" charset="0"/>
              <a:buChar char="•"/>
              <a:defRPr/>
            </a:pPr>
            <a:r>
              <a:rPr lang="en-US" b="1" dirty="0">
                <a:solidFill>
                  <a:srgbClr val="9E0026"/>
                </a:solidFill>
                <a:latin typeface="Verdana" pitchFamily="34" charset="0"/>
              </a:rPr>
              <a:t>One-way valves </a:t>
            </a:r>
            <a:r>
              <a:rPr lang="en-US" b="1" dirty="0">
                <a:latin typeface="Verdana" pitchFamily="34" charset="0"/>
              </a:rPr>
              <a:t>– prevent backflow into </a:t>
            </a:r>
          </a:p>
          <a:p>
            <a:pPr>
              <a:defRPr/>
            </a:pPr>
            <a:r>
              <a:rPr lang="en-US" b="1" dirty="0">
                <a:latin typeface="Verdana" pitchFamily="34" charset="0"/>
              </a:rPr>
              <a:t>reservoir and syringe</a:t>
            </a:r>
          </a:p>
          <a:p>
            <a:pPr>
              <a:buFont typeface="Arial" charset="0"/>
              <a:buChar char="•"/>
              <a:defRPr/>
            </a:pPr>
            <a:r>
              <a:rPr lang="en-US" b="1" dirty="0">
                <a:solidFill>
                  <a:srgbClr val="9E0026"/>
                </a:solidFill>
                <a:latin typeface="Verdana" pitchFamily="34" charset="0"/>
              </a:rPr>
              <a:t>Spray nozzle </a:t>
            </a:r>
            <a:r>
              <a:rPr lang="en-US" b="1" dirty="0">
                <a:latin typeface="Verdana" pitchFamily="34" charset="0"/>
              </a:rPr>
              <a:t>– produces a fine mist of </a:t>
            </a:r>
          </a:p>
          <a:p>
            <a:pPr>
              <a:defRPr/>
            </a:pPr>
            <a:r>
              <a:rPr lang="en-US" b="1" dirty="0">
                <a:latin typeface="Verdana" pitchFamily="34" charset="0"/>
              </a:rPr>
              <a:t>disinfectant onto the keyboard</a:t>
            </a:r>
          </a:p>
          <a:p>
            <a:pPr>
              <a:buFont typeface="Arial" charset="0"/>
              <a:buChar char="•"/>
              <a:defRPr/>
            </a:pPr>
            <a:r>
              <a:rPr lang="en-US" b="1" dirty="0">
                <a:solidFill>
                  <a:srgbClr val="9E0026"/>
                </a:solidFill>
                <a:latin typeface="Verdana" pitchFamily="34" charset="0"/>
              </a:rPr>
              <a:t>Circuit</a:t>
            </a:r>
            <a:r>
              <a:rPr lang="en-US" b="1" dirty="0">
                <a:latin typeface="Verdana" pitchFamily="34" charset="0"/>
              </a:rPr>
              <a:t> – automates device upon pre-</a:t>
            </a:r>
          </a:p>
          <a:p>
            <a:pPr>
              <a:defRPr/>
            </a:pPr>
            <a:r>
              <a:rPr lang="en-US" b="1" dirty="0">
                <a:latin typeface="Verdana" pitchFamily="34" charset="0"/>
              </a:rPr>
              <a:t>determined command signal</a:t>
            </a:r>
          </a:p>
          <a:p>
            <a:pPr>
              <a:defRPr/>
            </a:pPr>
            <a:endParaRPr lang="en-US" b="1" dirty="0">
              <a:latin typeface="Verdana" pitchFamily="34" charset="0"/>
            </a:endParaRPr>
          </a:p>
          <a:p>
            <a:pPr>
              <a:defRPr/>
            </a:pPr>
            <a:r>
              <a:rPr lang="en-US" b="1" dirty="0">
                <a:effectLst>
                  <a:outerShdw blurRad="38100" dist="38100" dir="2700000" algn="tl">
                    <a:srgbClr val="C0C0C0"/>
                  </a:outerShdw>
                </a:effectLst>
                <a:latin typeface="Verdana" pitchFamily="34" charset="0"/>
              </a:rPr>
              <a:t>Features</a:t>
            </a:r>
          </a:p>
          <a:p>
            <a:pPr>
              <a:defRPr/>
            </a:pPr>
            <a:endParaRPr lang="en-US" sz="1800" b="1" dirty="0">
              <a:effectLst>
                <a:outerShdw blurRad="38100" dist="38100" dir="2700000" algn="tl">
                  <a:srgbClr val="C0C0C0"/>
                </a:outerShdw>
              </a:effectLst>
              <a:latin typeface="Verdana" pitchFamily="34" charset="0"/>
            </a:endParaRPr>
          </a:p>
          <a:p>
            <a:pPr>
              <a:buFont typeface="Arial" charset="0"/>
              <a:buChar char="•"/>
              <a:defRPr/>
            </a:pPr>
            <a:r>
              <a:rPr lang="en-US" b="1" dirty="0">
                <a:latin typeface="Verdana" pitchFamily="34" charset="0"/>
              </a:rPr>
              <a:t>Nozzle orientation covers entire keyboard</a:t>
            </a:r>
          </a:p>
          <a:p>
            <a:pPr>
              <a:buFont typeface="Arial" charset="0"/>
              <a:buChar char="•"/>
              <a:defRPr/>
            </a:pPr>
            <a:r>
              <a:rPr lang="en-US" b="1" dirty="0">
                <a:latin typeface="Verdana" pitchFamily="34" charset="0"/>
              </a:rPr>
              <a:t>Streamlined design</a:t>
            </a:r>
          </a:p>
          <a:p>
            <a:pPr>
              <a:buFont typeface="Arial" charset="0"/>
              <a:buChar char="•"/>
              <a:defRPr/>
            </a:pPr>
            <a:r>
              <a:rPr lang="en-US" b="1" dirty="0">
                <a:latin typeface="Verdana" pitchFamily="34" charset="0"/>
              </a:rPr>
              <a:t>Rapid delivery</a:t>
            </a:r>
          </a:p>
          <a:p>
            <a:pPr>
              <a:buFont typeface="Arial" charset="0"/>
              <a:buChar char="•"/>
              <a:defRPr/>
            </a:pPr>
            <a:r>
              <a:rPr lang="en-US" b="1" dirty="0">
                <a:latin typeface="Verdana" pitchFamily="34" charset="0"/>
              </a:rPr>
              <a:t>Versatile for different disinfectant formulations</a:t>
            </a:r>
          </a:p>
          <a:p>
            <a:pPr>
              <a:buFont typeface="Arial" charset="0"/>
              <a:buChar char="•"/>
              <a:defRPr/>
            </a:pPr>
            <a:endParaRPr lang="en-US" b="1" dirty="0">
              <a:latin typeface="Verdana" pitchFamily="34" charset="0"/>
            </a:endParaRPr>
          </a:p>
          <a:p>
            <a:pPr>
              <a:defRPr/>
            </a:pPr>
            <a:endParaRPr lang="en-US" b="1" dirty="0">
              <a:effectLst>
                <a:outerShdw blurRad="38100" dist="38100" dir="2700000" algn="tl">
                  <a:srgbClr val="C0C0C0"/>
                </a:outerShdw>
              </a:effectLst>
              <a:latin typeface="Verdana" pitchFamily="34" charset="0"/>
            </a:endParaRPr>
          </a:p>
          <a:p>
            <a:pPr>
              <a:buFont typeface="Arial" charset="0"/>
              <a:buChar char="•"/>
              <a:defRPr/>
            </a:pPr>
            <a:endParaRPr lang="en-US" b="1" dirty="0">
              <a:latin typeface="Verdana" pitchFamily="34" charset="0"/>
            </a:endParaRPr>
          </a:p>
        </p:txBody>
      </p:sp>
      <p:pic>
        <p:nvPicPr>
          <p:cNvPr id="2061" name="Picture 7" descr="Midsemester Template copy"/>
          <p:cNvPicPr>
            <a:picLocks noChangeAspect="1" noChangeArrowheads="1"/>
          </p:cNvPicPr>
          <p:nvPr/>
        </p:nvPicPr>
        <p:blipFill>
          <a:blip r:embed="rId10">
            <a:clrChange>
              <a:clrFrom>
                <a:srgbClr val="FBFBFB"/>
              </a:clrFrom>
              <a:clrTo>
                <a:srgbClr val="FBFBFB">
                  <a:alpha val="0"/>
                </a:srgbClr>
              </a:clrTo>
            </a:clrChange>
            <a:lum bright="-52000"/>
          </a:blip>
          <a:srcRect l="19292" t="15556" r="30833" b="3333"/>
          <a:stretch>
            <a:fillRect/>
          </a:stretch>
        </p:blipFill>
        <p:spPr bwMode="auto">
          <a:xfrm>
            <a:off x="1600200" y="685800"/>
            <a:ext cx="3962400" cy="4832350"/>
          </a:xfrm>
          <a:prstGeom prst="rect">
            <a:avLst/>
          </a:prstGeom>
          <a:noFill/>
          <a:ln w="9525">
            <a:noFill/>
            <a:miter lim="800000"/>
            <a:headEnd/>
            <a:tailEnd/>
          </a:ln>
        </p:spPr>
      </p:pic>
      <p:pic>
        <p:nvPicPr>
          <p:cNvPr id="2062" name="Picture 7" descr="Midsemester Template copy"/>
          <p:cNvPicPr>
            <a:picLocks noChangeAspect="1" noChangeArrowheads="1"/>
          </p:cNvPicPr>
          <p:nvPr/>
        </p:nvPicPr>
        <p:blipFill>
          <a:blip r:embed="rId10">
            <a:clrChange>
              <a:clrFrom>
                <a:srgbClr val="FFFEF9"/>
              </a:clrFrom>
              <a:clrTo>
                <a:srgbClr val="FFFEF9">
                  <a:alpha val="0"/>
                </a:srgbClr>
              </a:clrTo>
            </a:clrChange>
          </a:blip>
          <a:srcRect l="84404" t="89999"/>
          <a:stretch>
            <a:fillRect/>
          </a:stretch>
        </p:blipFill>
        <p:spPr bwMode="auto">
          <a:xfrm>
            <a:off x="2971800" y="3810000"/>
            <a:ext cx="2217738" cy="1066800"/>
          </a:xfrm>
          <a:prstGeom prst="rect">
            <a:avLst/>
          </a:prstGeom>
          <a:noFill/>
          <a:ln w="9525">
            <a:noFill/>
            <a:miter lim="800000"/>
            <a:headEnd/>
            <a:tailEnd/>
          </a:ln>
        </p:spPr>
      </p:pic>
      <p:sp>
        <p:nvSpPr>
          <p:cNvPr id="2063" name="TextBox 38"/>
          <p:cNvSpPr txBox="1">
            <a:spLocks noChangeArrowheads="1"/>
          </p:cNvSpPr>
          <p:nvPr/>
        </p:nvSpPr>
        <p:spPr bwMode="auto">
          <a:xfrm>
            <a:off x="38938200" y="22707600"/>
            <a:ext cx="2514600" cy="1384300"/>
          </a:xfrm>
          <a:prstGeom prst="rect">
            <a:avLst/>
          </a:prstGeom>
          <a:noFill/>
          <a:ln w="9525">
            <a:noFill/>
            <a:miter lim="800000"/>
            <a:headEnd/>
            <a:tailEnd/>
          </a:ln>
        </p:spPr>
        <p:txBody>
          <a:bodyPr>
            <a:spAutoFit/>
          </a:bodyPr>
          <a:lstStyle/>
          <a:p>
            <a:pPr algn="ctr"/>
            <a:r>
              <a:rPr lang="en-US">
                <a:latin typeface="Verdana" pitchFamily="34" charset="0"/>
              </a:rPr>
              <a:t>Log onto    computer       	</a:t>
            </a:r>
          </a:p>
        </p:txBody>
      </p:sp>
      <p:sp>
        <p:nvSpPr>
          <p:cNvPr id="2064" name="Rectangle 39"/>
          <p:cNvSpPr>
            <a:spLocks noChangeArrowheads="1"/>
          </p:cNvSpPr>
          <p:nvPr/>
        </p:nvSpPr>
        <p:spPr bwMode="auto">
          <a:xfrm>
            <a:off x="41833800" y="22555200"/>
            <a:ext cx="2209800" cy="1816100"/>
          </a:xfrm>
          <a:prstGeom prst="rect">
            <a:avLst/>
          </a:prstGeom>
          <a:noFill/>
          <a:ln w="9525">
            <a:noFill/>
            <a:miter lim="800000"/>
            <a:headEnd/>
            <a:tailEnd/>
          </a:ln>
        </p:spPr>
        <p:txBody>
          <a:bodyPr>
            <a:spAutoFit/>
          </a:bodyPr>
          <a:lstStyle/>
          <a:p>
            <a:pPr algn="ctr"/>
            <a:r>
              <a:rPr lang="en-US">
                <a:latin typeface="Verdana" pitchFamily="34" charset="0"/>
              </a:rPr>
              <a:t>First keystroke initiates spray</a:t>
            </a:r>
          </a:p>
        </p:txBody>
      </p:sp>
      <p:sp>
        <p:nvSpPr>
          <p:cNvPr id="2065" name="Rectangle 40"/>
          <p:cNvSpPr>
            <a:spLocks noChangeArrowheads="1"/>
          </p:cNvSpPr>
          <p:nvPr/>
        </p:nvSpPr>
        <p:spPr bwMode="auto">
          <a:xfrm>
            <a:off x="43967400" y="22402800"/>
            <a:ext cx="2895600" cy="2246313"/>
          </a:xfrm>
          <a:prstGeom prst="rect">
            <a:avLst/>
          </a:prstGeom>
          <a:noFill/>
          <a:ln w="9525">
            <a:noFill/>
            <a:miter lim="800000"/>
            <a:headEnd/>
            <a:tailEnd/>
          </a:ln>
        </p:spPr>
        <p:txBody>
          <a:bodyPr>
            <a:spAutoFit/>
          </a:bodyPr>
          <a:lstStyle/>
          <a:p>
            <a:pPr algn="ctr"/>
            <a:r>
              <a:rPr lang="en-US">
                <a:latin typeface="Verdana" pitchFamily="34" charset="0"/>
              </a:rPr>
              <a:t>10 mL delivered to keyboard &amp; hands in approx. 3 sec</a:t>
            </a:r>
          </a:p>
        </p:txBody>
      </p:sp>
      <p:sp>
        <p:nvSpPr>
          <p:cNvPr id="2066" name="Rectangle 41"/>
          <p:cNvSpPr>
            <a:spLocks noChangeArrowheads="1"/>
          </p:cNvSpPr>
          <p:nvPr/>
        </p:nvSpPr>
        <p:spPr bwMode="auto">
          <a:xfrm>
            <a:off x="46939200" y="22479000"/>
            <a:ext cx="3505200" cy="1816100"/>
          </a:xfrm>
          <a:prstGeom prst="rect">
            <a:avLst/>
          </a:prstGeom>
          <a:noFill/>
          <a:ln w="9525">
            <a:noFill/>
            <a:miter lim="800000"/>
            <a:headEnd/>
            <a:tailEnd/>
          </a:ln>
        </p:spPr>
        <p:txBody>
          <a:bodyPr>
            <a:spAutoFit/>
          </a:bodyPr>
          <a:lstStyle/>
          <a:p>
            <a:r>
              <a:rPr lang="en-US">
                <a:latin typeface="Verdana" pitchFamily="34" charset="0"/>
              </a:rPr>
              <a:t>Entering data &amp; attending to patient is hygienic and efficient</a:t>
            </a:r>
          </a:p>
        </p:txBody>
      </p:sp>
      <p:sp>
        <p:nvSpPr>
          <p:cNvPr id="43" name="Text Box 138"/>
          <p:cNvSpPr txBox="1">
            <a:spLocks noChangeArrowheads="1"/>
          </p:cNvSpPr>
          <p:nvPr/>
        </p:nvSpPr>
        <p:spPr bwMode="auto">
          <a:xfrm>
            <a:off x="1143000" y="15392400"/>
            <a:ext cx="11582400" cy="2462213"/>
          </a:xfrm>
          <a:prstGeom prst="rect">
            <a:avLst/>
          </a:prstGeom>
          <a:noFill/>
          <a:ln w="9525">
            <a:noFill/>
            <a:miter lim="800000"/>
            <a:headEnd/>
            <a:tailEnd/>
          </a:ln>
        </p:spPr>
        <p:txBody>
          <a:bodyPr>
            <a:spAutoFit/>
          </a:bodyPr>
          <a:lstStyle/>
          <a:p>
            <a:pPr>
              <a:spcBef>
                <a:spcPct val="50000"/>
              </a:spcBef>
              <a:defRPr/>
            </a:pPr>
            <a:r>
              <a:rPr lang="en-US" b="1" dirty="0">
                <a:effectLst>
                  <a:outerShdw blurRad="38100" dist="38100" dir="2700000" algn="tl">
                    <a:srgbClr val="000000">
                      <a:alpha val="43137"/>
                    </a:srgbClr>
                  </a:outerShdw>
                </a:effectLst>
                <a:latin typeface="Verdana" pitchFamily="34" charset="0"/>
              </a:rPr>
              <a:t>Annual Statistics on Hospital-Related Infections</a:t>
            </a:r>
          </a:p>
          <a:p>
            <a:pPr lvl="1">
              <a:spcBef>
                <a:spcPct val="50000"/>
              </a:spcBef>
              <a:buFont typeface="Arial" pitchFamily="34" charset="0"/>
              <a:buChar char="•"/>
              <a:defRPr/>
            </a:pPr>
            <a:r>
              <a:rPr lang="en-US" b="1" dirty="0">
                <a:latin typeface="Verdana" pitchFamily="34" charset="0"/>
              </a:rPr>
              <a:t>1.7 million infections </a:t>
            </a:r>
          </a:p>
          <a:p>
            <a:pPr lvl="1">
              <a:spcBef>
                <a:spcPct val="50000"/>
              </a:spcBef>
              <a:buFont typeface="Arial" pitchFamily="34" charset="0"/>
              <a:buChar char="•"/>
              <a:defRPr/>
            </a:pPr>
            <a:r>
              <a:rPr lang="en-US" b="1" dirty="0">
                <a:latin typeface="Verdana" pitchFamily="34" charset="0"/>
              </a:rPr>
              <a:t>99,000 associated deaths</a:t>
            </a:r>
          </a:p>
          <a:p>
            <a:pPr lvl="1">
              <a:spcBef>
                <a:spcPct val="50000"/>
              </a:spcBef>
              <a:buFont typeface="Arial" pitchFamily="34" charset="0"/>
              <a:buChar char="•"/>
              <a:defRPr/>
            </a:pPr>
            <a:r>
              <a:rPr lang="en-US" b="1" dirty="0">
                <a:latin typeface="Verdana" pitchFamily="34" charset="0"/>
              </a:rPr>
              <a:t>Average hand washing compliance is only 48%</a:t>
            </a:r>
          </a:p>
        </p:txBody>
      </p:sp>
      <p:graphicFrame>
        <p:nvGraphicFramePr>
          <p:cNvPr id="44" name="Diagram 43"/>
          <p:cNvGraphicFramePr/>
          <p:nvPr/>
        </p:nvGraphicFramePr>
        <p:xfrm>
          <a:off x="228600" y="19431000"/>
          <a:ext cx="14173200" cy="37338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069" name="TextBox 44"/>
          <p:cNvSpPr txBox="1">
            <a:spLocks noChangeArrowheads="1"/>
          </p:cNvSpPr>
          <p:nvPr/>
        </p:nvSpPr>
        <p:spPr bwMode="auto">
          <a:xfrm>
            <a:off x="5943600" y="20650200"/>
            <a:ext cx="2362200" cy="1200150"/>
          </a:xfrm>
          <a:prstGeom prst="rect">
            <a:avLst/>
          </a:prstGeom>
          <a:noFill/>
          <a:ln w="9525">
            <a:noFill/>
            <a:miter lim="800000"/>
            <a:headEnd/>
            <a:tailEnd/>
          </a:ln>
        </p:spPr>
        <p:txBody>
          <a:bodyPr>
            <a:spAutoFit/>
          </a:bodyPr>
          <a:lstStyle/>
          <a:p>
            <a:pPr algn="ctr"/>
            <a:r>
              <a:rPr lang="en-US" sz="3600" b="1">
                <a:solidFill>
                  <a:srgbClr val="9E0026"/>
                </a:solidFill>
                <a:latin typeface="Verdana" pitchFamily="34" charset="0"/>
              </a:rPr>
              <a:t>Hand </a:t>
            </a:r>
          </a:p>
          <a:p>
            <a:pPr algn="ctr"/>
            <a:r>
              <a:rPr lang="en-US" sz="3600" b="1">
                <a:solidFill>
                  <a:srgbClr val="9E0026"/>
                </a:solidFill>
                <a:latin typeface="Verdana" pitchFamily="34" charset="0"/>
              </a:rPr>
              <a:t>Hygiene</a:t>
            </a:r>
          </a:p>
        </p:txBody>
      </p:sp>
      <p:sp>
        <p:nvSpPr>
          <p:cNvPr id="2070" name="Rectangle 33"/>
          <p:cNvSpPr>
            <a:spLocks noChangeArrowheads="1"/>
          </p:cNvSpPr>
          <p:nvPr/>
        </p:nvSpPr>
        <p:spPr bwMode="auto">
          <a:xfrm>
            <a:off x="457200" y="23267988"/>
            <a:ext cx="10287000" cy="9324975"/>
          </a:xfrm>
          <a:prstGeom prst="rect">
            <a:avLst/>
          </a:prstGeom>
          <a:noFill/>
          <a:ln w="9525">
            <a:noFill/>
            <a:miter lim="800000"/>
            <a:headEnd/>
            <a:tailEnd/>
          </a:ln>
        </p:spPr>
        <p:txBody>
          <a:bodyPr>
            <a:spAutoFit/>
          </a:bodyPr>
          <a:lstStyle/>
          <a:p>
            <a:pPr>
              <a:defRPr/>
            </a:pPr>
            <a:r>
              <a:rPr lang="en-US" b="1" dirty="0">
                <a:effectLst>
                  <a:outerShdw blurRad="38100" dist="38100" dir="2700000" algn="tl">
                    <a:srgbClr val="C0C0C0"/>
                  </a:outerShdw>
                </a:effectLst>
                <a:latin typeface="Verdana" pitchFamily="34" charset="0"/>
              </a:rPr>
              <a:t>Computers On Wheels (COWs) for Patient Records</a:t>
            </a:r>
          </a:p>
          <a:p>
            <a:pPr>
              <a:defRPr/>
            </a:pPr>
            <a:endParaRPr lang="en-US" b="1" dirty="0">
              <a:latin typeface="Verdana" pitchFamily="34" charset="0"/>
            </a:endParaRPr>
          </a:p>
          <a:p>
            <a:pPr lvl="1">
              <a:buFont typeface="Arial" charset="0"/>
              <a:buChar char="•"/>
              <a:defRPr/>
            </a:pPr>
            <a:r>
              <a:rPr lang="en-US" b="1" dirty="0">
                <a:latin typeface="Verdana" pitchFamily="34" charset="0"/>
              </a:rPr>
              <a:t>Clinical staff workstation in patient room</a:t>
            </a:r>
          </a:p>
          <a:p>
            <a:pPr lvl="2">
              <a:buFont typeface="Arial" charset="0"/>
              <a:buChar char="•"/>
              <a:defRPr/>
            </a:pPr>
            <a:r>
              <a:rPr lang="en-US" dirty="0">
                <a:latin typeface="Verdana" pitchFamily="34" charset="0"/>
              </a:rPr>
              <a:t>Mobile between rooms</a:t>
            </a:r>
          </a:p>
          <a:p>
            <a:pPr lvl="1">
              <a:buFont typeface="Arial" charset="0"/>
              <a:buChar char="•"/>
              <a:defRPr/>
            </a:pPr>
            <a:r>
              <a:rPr lang="en-US" b="1" dirty="0">
                <a:latin typeface="Verdana" pitchFamily="34" charset="0"/>
              </a:rPr>
              <a:t>Used on all medical floors</a:t>
            </a:r>
          </a:p>
          <a:p>
            <a:pPr lvl="1">
              <a:buFont typeface="Arial" charset="0"/>
              <a:buChar char="•"/>
              <a:defRPr/>
            </a:pPr>
            <a:r>
              <a:rPr lang="en-US" b="1" dirty="0">
                <a:latin typeface="Verdana" pitchFamily="34" charset="0"/>
              </a:rPr>
              <a:t>Streamlined design</a:t>
            </a:r>
          </a:p>
          <a:p>
            <a:pPr lvl="1">
              <a:buFont typeface="Arial" charset="0"/>
              <a:buChar char="•"/>
              <a:defRPr/>
            </a:pPr>
            <a:r>
              <a:rPr lang="en-US" b="1" dirty="0">
                <a:latin typeface="Verdana" pitchFamily="34" charset="0"/>
              </a:rPr>
              <a:t>Password protected</a:t>
            </a:r>
          </a:p>
          <a:p>
            <a:pPr lvl="1">
              <a:buFont typeface="Arial" charset="0"/>
              <a:buChar char="•"/>
              <a:defRPr/>
            </a:pPr>
            <a:r>
              <a:rPr lang="en-US" b="1" dirty="0">
                <a:latin typeface="Verdana" pitchFamily="34" charset="0"/>
              </a:rPr>
              <a:t>Multiple interventions per patient contact</a:t>
            </a:r>
          </a:p>
          <a:p>
            <a:pPr>
              <a:defRPr/>
            </a:pPr>
            <a:endParaRPr lang="en-US" b="1" dirty="0">
              <a:latin typeface="Verdana" pitchFamily="34" charset="0"/>
            </a:endParaRPr>
          </a:p>
          <a:p>
            <a:pPr>
              <a:defRPr/>
            </a:pPr>
            <a:r>
              <a:rPr lang="en-US" b="1" dirty="0">
                <a:effectLst>
                  <a:outerShdw blurRad="38100" dist="38100" dir="2700000" algn="tl">
                    <a:srgbClr val="C0C0C0"/>
                  </a:outerShdw>
                </a:effectLst>
                <a:latin typeface="Verdana" pitchFamily="34" charset="0"/>
              </a:rPr>
              <a:t>Ethanol for Disinfection</a:t>
            </a:r>
          </a:p>
          <a:p>
            <a:pPr>
              <a:defRPr/>
            </a:pPr>
            <a:endParaRPr lang="en-US" sz="1000" b="1" dirty="0">
              <a:latin typeface="Verdana" pitchFamily="34" charset="0"/>
            </a:endParaRPr>
          </a:p>
          <a:p>
            <a:pPr lvl="1">
              <a:buFont typeface="Arial" charset="0"/>
              <a:buChar char="•"/>
              <a:defRPr/>
            </a:pPr>
            <a:r>
              <a:rPr lang="en-US" b="1" dirty="0">
                <a:latin typeface="Verdana" pitchFamily="34" charset="0"/>
              </a:rPr>
              <a:t>Ethanol vs. Other Disinfectants</a:t>
            </a:r>
          </a:p>
          <a:p>
            <a:pPr lvl="2">
              <a:buFont typeface="Arial" charset="0"/>
              <a:buChar char="•"/>
              <a:defRPr/>
            </a:pPr>
            <a:r>
              <a:rPr lang="en-US" dirty="0">
                <a:latin typeface="Verdana" pitchFamily="34" charset="0"/>
              </a:rPr>
              <a:t>UV radiation, ionic silver, iodine</a:t>
            </a:r>
          </a:p>
          <a:p>
            <a:pPr lvl="2">
              <a:defRPr/>
            </a:pPr>
            <a:endParaRPr lang="en-US" sz="1000" dirty="0">
              <a:latin typeface="Verdana" pitchFamily="34" charset="0"/>
            </a:endParaRPr>
          </a:p>
          <a:p>
            <a:pPr lvl="1">
              <a:buFont typeface="Arial" charset="0"/>
              <a:buChar char="•"/>
              <a:defRPr/>
            </a:pPr>
            <a:r>
              <a:rPr lang="en-US" b="1" dirty="0">
                <a:latin typeface="Verdana" pitchFamily="34" charset="0"/>
              </a:rPr>
              <a:t>70% Ethanol &gt; Isopropyl Alcohol</a:t>
            </a:r>
          </a:p>
          <a:p>
            <a:pPr lvl="2">
              <a:buFont typeface="Arial" charset="0"/>
              <a:buChar char="•"/>
              <a:defRPr/>
            </a:pPr>
            <a:r>
              <a:rPr lang="en-US" dirty="0">
                <a:latin typeface="Verdana" pitchFamily="34" charset="0"/>
              </a:rPr>
              <a:t>Works against adenovirus</a:t>
            </a:r>
          </a:p>
          <a:p>
            <a:pPr lvl="2">
              <a:buFont typeface="Arial" charset="0"/>
              <a:buChar char="•"/>
              <a:defRPr/>
            </a:pPr>
            <a:endParaRPr lang="en-US" sz="1000" dirty="0">
              <a:latin typeface="Verdana" pitchFamily="34" charset="0"/>
            </a:endParaRPr>
          </a:p>
          <a:p>
            <a:pPr lvl="1">
              <a:buFont typeface="Arial" charset="0"/>
              <a:buChar char="•"/>
              <a:defRPr/>
            </a:pPr>
            <a:r>
              <a:rPr lang="en-US" b="1" dirty="0">
                <a:latin typeface="Verdana" pitchFamily="34" charset="0"/>
              </a:rPr>
              <a:t>Ideal sanitizer</a:t>
            </a:r>
          </a:p>
          <a:p>
            <a:pPr lvl="2">
              <a:buFont typeface="Arial" charset="0"/>
              <a:buChar char="•"/>
              <a:defRPr/>
            </a:pPr>
            <a:r>
              <a:rPr lang="en-US" dirty="0">
                <a:latin typeface="Verdana" pitchFamily="34" charset="0"/>
              </a:rPr>
              <a:t>kill 99.99% of germs </a:t>
            </a:r>
            <a:endParaRPr lang="en-US" b="1" dirty="0">
              <a:latin typeface="Verdana" pitchFamily="34" charset="0"/>
            </a:endParaRPr>
          </a:p>
          <a:p>
            <a:pPr>
              <a:buFont typeface="Arial" charset="0"/>
              <a:buChar char="•"/>
              <a:defRPr/>
            </a:pPr>
            <a:endParaRPr lang="en-US" b="1" dirty="0">
              <a:latin typeface="Verdana" pitchFamily="34" charset="0"/>
            </a:endParaRPr>
          </a:p>
          <a:p>
            <a:pPr>
              <a:defRPr/>
            </a:pPr>
            <a:r>
              <a:rPr lang="en-US" b="1" dirty="0">
                <a:effectLst>
                  <a:outerShdw blurRad="38100" dist="38100" dir="2700000" algn="tl">
                    <a:srgbClr val="C0C0C0"/>
                  </a:outerShdw>
                </a:effectLst>
                <a:latin typeface="Verdana" pitchFamily="34" charset="0"/>
              </a:rPr>
              <a:t>Emollients for User Acceptance</a:t>
            </a:r>
          </a:p>
          <a:p>
            <a:pPr>
              <a:buFont typeface="Arial" charset="0"/>
              <a:buChar char="•"/>
              <a:defRPr/>
            </a:pPr>
            <a:endParaRPr lang="en-US" sz="1000" b="1" dirty="0">
              <a:latin typeface="Verdana" pitchFamily="34" charset="0"/>
            </a:endParaRPr>
          </a:p>
          <a:p>
            <a:pPr lvl="1">
              <a:buFont typeface="Arial" charset="0"/>
              <a:buChar char="•"/>
              <a:defRPr/>
            </a:pPr>
            <a:r>
              <a:rPr lang="en-US" b="1" dirty="0">
                <a:latin typeface="Verdana" pitchFamily="34" charset="0"/>
              </a:rPr>
              <a:t>Vitamin E</a:t>
            </a:r>
          </a:p>
          <a:p>
            <a:pPr>
              <a:buFont typeface="Arial" charset="0"/>
              <a:buChar char="•"/>
              <a:defRPr/>
            </a:pPr>
            <a:endParaRPr lang="en-US" dirty="0">
              <a:latin typeface="Verdana" pitchFamily="34" charset="0"/>
            </a:endParaRPr>
          </a:p>
        </p:txBody>
      </p:sp>
      <p:pic>
        <p:nvPicPr>
          <p:cNvPr id="35" name="Picture 6" descr="http://www.interiormall.com/images/cat/furn/COW20-CoverDW1_b.jpg"/>
          <p:cNvPicPr>
            <a:picLocks noChangeAspect="1" noChangeArrowheads="1"/>
          </p:cNvPicPr>
          <p:nvPr/>
        </p:nvPicPr>
        <p:blipFill>
          <a:blip r:embed="rId15"/>
          <a:srcRect/>
          <a:stretch>
            <a:fillRect/>
          </a:stretch>
        </p:blipFill>
        <p:spPr bwMode="auto">
          <a:xfrm>
            <a:off x="10058400" y="24079200"/>
            <a:ext cx="4267200" cy="6376988"/>
          </a:xfrm>
          <a:prstGeom prst="rect">
            <a:avLst/>
          </a:prstGeom>
          <a:noFill/>
          <a:ln w="50800">
            <a:solidFill>
              <a:schemeClr val="tx1"/>
            </a:solidFill>
            <a:miter lim="800000"/>
            <a:headEnd/>
            <a:tailEnd/>
          </a:ln>
        </p:spPr>
      </p:pic>
      <p:sp>
        <p:nvSpPr>
          <p:cNvPr id="2072" name="TextBox 208"/>
          <p:cNvSpPr txBox="1">
            <a:spLocks noChangeArrowheads="1"/>
          </p:cNvSpPr>
          <p:nvPr/>
        </p:nvSpPr>
        <p:spPr bwMode="auto">
          <a:xfrm>
            <a:off x="26289000" y="13258800"/>
            <a:ext cx="4267200" cy="3292475"/>
          </a:xfrm>
          <a:prstGeom prst="rect">
            <a:avLst/>
          </a:prstGeom>
          <a:noFill/>
          <a:ln w="9525">
            <a:noFill/>
            <a:miter lim="800000"/>
            <a:headEnd/>
            <a:tailEnd/>
          </a:ln>
        </p:spPr>
        <p:txBody>
          <a:bodyPr>
            <a:spAutoFit/>
          </a:bodyPr>
          <a:lstStyle/>
          <a:p>
            <a:pPr>
              <a:buFont typeface="Arial" charset="0"/>
              <a:buChar char="•"/>
            </a:pPr>
            <a:r>
              <a:rPr lang="en-US" b="1">
                <a:solidFill>
                  <a:srgbClr val="9E0026"/>
                </a:solidFill>
                <a:latin typeface="Verdana" pitchFamily="34" charset="0"/>
              </a:rPr>
              <a:t>Handwashing Signal Device</a:t>
            </a:r>
          </a:p>
          <a:p>
            <a:pPr>
              <a:buFont typeface="Arial" charset="0"/>
              <a:buChar char="•"/>
            </a:pPr>
            <a:endParaRPr lang="en-US" b="1">
              <a:latin typeface="Verdana" pitchFamily="34" charset="0"/>
            </a:endParaRPr>
          </a:p>
          <a:p>
            <a:endParaRPr lang="en-US" sz="3200" b="1">
              <a:latin typeface="Verdana" pitchFamily="34" charset="0"/>
            </a:endParaRPr>
          </a:p>
          <a:p>
            <a:endParaRPr lang="en-US" sz="3200" b="1">
              <a:latin typeface="Verdana" pitchFamily="34" charset="0"/>
            </a:endParaRPr>
          </a:p>
          <a:p>
            <a:endParaRPr lang="en-US" sz="3200" b="1">
              <a:latin typeface="Verdana" pitchFamily="34" charset="0"/>
            </a:endParaRPr>
          </a:p>
          <a:p>
            <a:pPr>
              <a:buFont typeface="Arial" charset="0"/>
              <a:buChar char="•"/>
            </a:pPr>
            <a:r>
              <a:rPr lang="en-US" b="1">
                <a:solidFill>
                  <a:srgbClr val="9E0026"/>
                </a:solidFill>
                <a:latin typeface="Verdana" pitchFamily="34" charset="0"/>
              </a:rPr>
              <a:t>Purell®</a:t>
            </a:r>
          </a:p>
        </p:txBody>
      </p:sp>
      <p:pic>
        <p:nvPicPr>
          <p:cNvPr id="2073" name="Picture 212" descr="http://content.costco.com/Images/Content/Product/117484b.jpg"/>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27889200" y="15240000"/>
            <a:ext cx="2628900" cy="2552700"/>
          </a:xfrm>
          <a:prstGeom prst="rect">
            <a:avLst/>
          </a:prstGeom>
          <a:noFill/>
          <a:ln w="9525">
            <a:noFill/>
            <a:miter lim="800000"/>
            <a:headEnd/>
            <a:tailEnd/>
          </a:ln>
        </p:spPr>
      </p:pic>
      <p:sp>
        <p:nvSpPr>
          <p:cNvPr id="41" name="AutoShape 19"/>
          <p:cNvSpPr>
            <a:spLocks noChangeArrowheads="1"/>
          </p:cNvSpPr>
          <p:nvPr/>
        </p:nvSpPr>
        <p:spPr bwMode="auto">
          <a:xfrm>
            <a:off x="990600" y="6934200"/>
            <a:ext cx="11658600" cy="985838"/>
          </a:xfrm>
          <a:prstGeom prst="roundRect">
            <a:avLst>
              <a:gd name="adj" fmla="val 50000"/>
            </a:avLst>
          </a:prstGeom>
          <a:solidFill>
            <a:srgbClr val="9E0026"/>
          </a:solidFill>
          <a:ln w="50800">
            <a:noFill/>
            <a:round/>
            <a:headEnd/>
            <a:tailEnd/>
          </a:ln>
          <a:effectLst>
            <a:outerShdw dist="251447" dir="2700000" algn="ctr" rotWithShape="0">
              <a:srgbClr val="787878"/>
            </a:outerShdw>
          </a:effectLst>
        </p:spPr>
        <p:txBody>
          <a:bodyPr wrap="none" lIns="43748" tIns="21122" rIns="43748" bIns="21122" anchor="ctr"/>
          <a:lstStyle/>
          <a:p>
            <a:pP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Problem Statement</a:t>
            </a:r>
          </a:p>
        </p:txBody>
      </p:sp>
      <p:sp>
        <p:nvSpPr>
          <p:cNvPr id="42" name="AutoShape 23"/>
          <p:cNvSpPr>
            <a:spLocks noChangeArrowheads="1"/>
          </p:cNvSpPr>
          <p:nvPr/>
        </p:nvSpPr>
        <p:spPr bwMode="auto">
          <a:xfrm>
            <a:off x="13487400" y="7010400"/>
            <a:ext cx="24307800" cy="914400"/>
          </a:xfrm>
          <a:prstGeom prst="roundRect">
            <a:avLst>
              <a:gd name="adj" fmla="val 50000"/>
            </a:avLst>
          </a:prstGeom>
          <a:solidFill>
            <a:srgbClr val="9E0026"/>
          </a:solidFill>
          <a:ln w="50800">
            <a:noFill/>
            <a:round/>
            <a:headEnd/>
            <a:tailEnd/>
          </a:ln>
          <a:effectLst>
            <a:outerShdw dist="251447" dir="2700000" algn="ctr" rotWithShape="0">
              <a:srgbClr val="787878"/>
            </a:outerShdw>
          </a:effectLst>
        </p:spPr>
        <p:txBody>
          <a:bodyPr wrap="none" lIns="43748" tIns="21122" rIns="43748" bIns="21122" anchor="ctr"/>
          <a:lstStyle/>
          <a:p>
            <a:pPr algn="ct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Abstract</a:t>
            </a:r>
          </a:p>
        </p:txBody>
      </p:sp>
      <p:sp>
        <p:nvSpPr>
          <p:cNvPr id="45" name="AutoShape 504"/>
          <p:cNvSpPr>
            <a:spLocks noChangeArrowheads="1"/>
          </p:cNvSpPr>
          <p:nvPr/>
        </p:nvSpPr>
        <p:spPr bwMode="auto">
          <a:xfrm>
            <a:off x="38354000" y="7010400"/>
            <a:ext cx="11658600" cy="914400"/>
          </a:xfrm>
          <a:prstGeom prst="roundRect">
            <a:avLst>
              <a:gd name="adj" fmla="val 50000"/>
            </a:avLst>
          </a:prstGeom>
          <a:solidFill>
            <a:srgbClr val="9E0026"/>
          </a:solidFill>
          <a:ln w="50800">
            <a:noFill/>
            <a:round/>
            <a:headEnd/>
            <a:tailEnd/>
          </a:ln>
          <a:effectLst>
            <a:outerShdw dist="251447" dir="2700000" algn="ctr" rotWithShape="0">
              <a:srgbClr val="787878"/>
            </a:outerShdw>
          </a:effectLst>
        </p:spPr>
        <p:txBody>
          <a:bodyPr wrap="none" lIns="43748" tIns="21122" rIns="43748" bIns="21122" anchor="ctr"/>
          <a:lstStyle/>
          <a:p>
            <a:pPr algn="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Final Design  </a:t>
            </a:r>
          </a:p>
        </p:txBody>
      </p:sp>
      <p:sp>
        <p:nvSpPr>
          <p:cNvPr id="46" name="AutoShape 20"/>
          <p:cNvSpPr>
            <a:spLocks noChangeArrowheads="1"/>
          </p:cNvSpPr>
          <p:nvPr/>
        </p:nvSpPr>
        <p:spPr bwMode="auto">
          <a:xfrm>
            <a:off x="838200" y="13944600"/>
            <a:ext cx="11658600" cy="914400"/>
          </a:xfrm>
          <a:prstGeom prst="roundRect">
            <a:avLst>
              <a:gd name="adj" fmla="val 50000"/>
            </a:avLst>
          </a:prstGeom>
          <a:solidFill>
            <a:srgbClr val="9E0026"/>
          </a:solidFill>
          <a:ln w="50800">
            <a:noFill/>
            <a:round/>
            <a:headEnd/>
            <a:tailEnd/>
          </a:ln>
          <a:effectLst>
            <a:outerShdw dist="251447" dir="2700000" algn="ctr" rotWithShape="0">
              <a:srgbClr val="787878"/>
            </a:outerShdw>
          </a:effectLst>
        </p:spPr>
        <p:txBody>
          <a:bodyPr wrap="none" lIns="43748" tIns="21122" rIns="43748" bIns="21122" anchor="ctr"/>
          <a:lstStyle/>
          <a:p>
            <a:pP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Motivation</a:t>
            </a:r>
          </a:p>
        </p:txBody>
      </p:sp>
      <p:sp>
        <p:nvSpPr>
          <p:cNvPr id="47" name="AutoShape 19"/>
          <p:cNvSpPr>
            <a:spLocks noChangeArrowheads="1"/>
          </p:cNvSpPr>
          <p:nvPr/>
        </p:nvSpPr>
        <p:spPr bwMode="auto">
          <a:xfrm>
            <a:off x="838200" y="18211800"/>
            <a:ext cx="11658600" cy="985838"/>
          </a:xfrm>
          <a:prstGeom prst="roundRect">
            <a:avLst>
              <a:gd name="adj" fmla="val 50000"/>
            </a:avLst>
          </a:prstGeom>
          <a:solidFill>
            <a:srgbClr val="9E0026"/>
          </a:solidFill>
          <a:ln w="50800">
            <a:noFill/>
            <a:round/>
            <a:headEnd/>
            <a:tailEnd/>
          </a:ln>
          <a:effectLst>
            <a:outerShdw dist="251447" dir="2700000" algn="ctr" rotWithShape="0">
              <a:srgbClr val="787878"/>
            </a:outerShdw>
          </a:effectLst>
        </p:spPr>
        <p:txBody>
          <a:bodyPr wrap="none" lIns="43748" tIns="21122" rIns="43748" bIns="21122" anchor="ctr"/>
          <a:lstStyle/>
          <a:p>
            <a:pP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Background</a:t>
            </a:r>
          </a:p>
        </p:txBody>
      </p:sp>
      <p:sp>
        <p:nvSpPr>
          <p:cNvPr id="48" name="AutoShape 21"/>
          <p:cNvSpPr>
            <a:spLocks noChangeArrowheads="1"/>
          </p:cNvSpPr>
          <p:nvPr/>
        </p:nvSpPr>
        <p:spPr bwMode="auto">
          <a:xfrm>
            <a:off x="13106400" y="18135600"/>
            <a:ext cx="24384000" cy="990600"/>
          </a:xfrm>
          <a:prstGeom prst="roundRect">
            <a:avLst>
              <a:gd name="adj" fmla="val 50000"/>
            </a:avLst>
          </a:prstGeom>
          <a:solidFill>
            <a:srgbClr val="9E0026"/>
          </a:solidFill>
          <a:ln w="50800">
            <a:noFill/>
            <a:round/>
            <a:headEnd/>
            <a:tailEnd/>
          </a:ln>
          <a:effectLst>
            <a:outerShdw dist="251447" dir="2700000" algn="ctr" rotWithShape="0">
              <a:srgbClr val="787878"/>
            </a:outerShdw>
          </a:effectLst>
        </p:spPr>
        <p:txBody>
          <a:bodyPr wrap="none" lIns="43748" tIns="21122" rIns="43748" bIns="21122" anchor="ctr"/>
          <a:lstStyle/>
          <a:p>
            <a:pPr algn="ct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Testing</a:t>
            </a:r>
          </a:p>
        </p:txBody>
      </p:sp>
      <p:sp>
        <p:nvSpPr>
          <p:cNvPr id="49" name="AutoShape 18"/>
          <p:cNvSpPr>
            <a:spLocks noChangeArrowheads="1"/>
          </p:cNvSpPr>
          <p:nvPr/>
        </p:nvSpPr>
        <p:spPr bwMode="auto">
          <a:xfrm>
            <a:off x="38633400" y="24765000"/>
            <a:ext cx="11658600" cy="914400"/>
          </a:xfrm>
          <a:prstGeom prst="roundRect">
            <a:avLst>
              <a:gd name="adj" fmla="val 50000"/>
            </a:avLst>
          </a:prstGeom>
          <a:solidFill>
            <a:srgbClr val="9E0026"/>
          </a:solidFill>
          <a:ln w="50800">
            <a:noFill/>
            <a:round/>
            <a:headEnd/>
            <a:tailEnd/>
          </a:ln>
          <a:effectLst>
            <a:outerShdw dist="251447" dir="2700000" algn="ctr" rotWithShape="0">
              <a:srgbClr val="787878"/>
            </a:outerShdw>
          </a:effectLst>
        </p:spPr>
        <p:txBody>
          <a:bodyPr wrap="none" lIns="43748" tIns="21122" rIns="43748" bIns="21122" anchor="ctr"/>
          <a:lstStyle/>
          <a:p>
            <a:pPr algn="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Future Work  </a:t>
            </a:r>
          </a:p>
        </p:txBody>
      </p:sp>
      <p:sp>
        <p:nvSpPr>
          <p:cNvPr id="50" name="AutoShape 16"/>
          <p:cNvSpPr>
            <a:spLocks noChangeArrowheads="1"/>
          </p:cNvSpPr>
          <p:nvPr/>
        </p:nvSpPr>
        <p:spPr bwMode="auto">
          <a:xfrm>
            <a:off x="38785800" y="29489400"/>
            <a:ext cx="11658600" cy="914400"/>
          </a:xfrm>
          <a:prstGeom prst="roundRect">
            <a:avLst>
              <a:gd name="adj" fmla="val 50000"/>
            </a:avLst>
          </a:prstGeom>
          <a:solidFill>
            <a:srgbClr val="9E0026"/>
          </a:solidFill>
          <a:ln w="50800">
            <a:noFill/>
            <a:round/>
            <a:headEnd/>
            <a:tailEnd/>
          </a:ln>
          <a:effectLst>
            <a:outerShdw dist="251447" dir="2700000" algn="ctr" rotWithShape="0">
              <a:srgbClr val="787878"/>
            </a:outerShdw>
          </a:effectLst>
        </p:spPr>
        <p:txBody>
          <a:bodyPr wrap="none" lIns="43748" tIns="21122" rIns="43748" bIns="21122" anchor="ctr"/>
          <a:lstStyle/>
          <a:p>
            <a:pPr algn="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References  </a:t>
            </a:r>
          </a:p>
        </p:txBody>
      </p:sp>
      <p:sp>
        <p:nvSpPr>
          <p:cNvPr id="51" name="AutoShape 27"/>
          <p:cNvSpPr>
            <a:spLocks noChangeArrowheads="1"/>
          </p:cNvSpPr>
          <p:nvPr/>
        </p:nvSpPr>
        <p:spPr bwMode="auto">
          <a:xfrm>
            <a:off x="6096000" y="762000"/>
            <a:ext cx="39152513" cy="3475038"/>
          </a:xfrm>
          <a:prstGeom prst="roundRect">
            <a:avLst>
              <a:gd name="adj" fmla="val 50000"/>
            </a:avLst>
          </a:prstGeom>
          <a:solidFill>
            <a:srgbClr val="9E0026"/>
          </a:solidFill>
          <a:ln w="38100">
            <a:noFill/>
            <a:round/>
            <a:headEnd/>
            <a:tailEnd/>
          </a:ln>
          <a:effectLst>
            <a:outerShdw dist="278822" dir="1804115" algn="ctr" rotWithShape="0">
              <a:srgbClr val="787878"/>
            </a:outerShdw>
          </a:effectLst>
        </p:spPr>
        <p:txBody>
          <a:bodyPr lIns="196169" tIns="182880" rIns="196169" bIns="101091" anchor="ctr" anchorCtr="1"/>
          <a:lstStyle/>
          <a:p>
            <a:pPr algn="ctr" defTabSz="4806950">
              <a:defRPr/>
            </a:pPr>
            <a:r>
              <a:rPr lang="en-US" sz="9600" b="1" dirty="0">
                <a:solidFill>
                  <a:schemeClr val="bg1"/>
                </a:solidFill>
                <a:effectLst>
                  <a:outerShdw blurRad="38100" dist="38100" dir="2700000" algn="tl">
                    <a:srgbClr val="000000">
                      <a:alpha val="43137"/>
                    </a:srgbClr>
                  </a:outerShdw>
                </a:effectLst>
                <a:latin typeface="Verdana" pitchFamily="34" charset="0"/>
              </a:rPr>
              <a:t>Intervention Device for </a:t>
            </a:r>
            <a:r>
              <a:rPr lang="en-US" sz="9600" b="1" dirty="0" err="1">
                <a:solidFill>
                  <a:schemeClr val="bg1"/>
                </a:solidFill>
                <a:effectLst>
                  <a:outerShdw blurRad="38100" dist="38100" dir="2700000" algn="tl">
                    <a:srgbClr val="000000">
                      <a:alpha val="43137"/>
                    </a:srgbClr>
                  </a:outerShdw>
                </a:effectLst>
                <a:latin typeface="Verdana" pitchFamily="34" charset="0"/>
              </a:rPr>
              <a:t>Handwashing</a:t>
            </a:r>
            <a:r>
              <a:rPr lang="en-US" sz="9600" b="1" dirty="0">
                <a:solidFill>
                  <a:schemeClr val="bg1"/>
                </a:solidFill>
                <a:effectLst>
                  <a:outerShdw blurRad="38100" dist="38100" dir="2700000" algn="tl">
                    <a:srgbClr val="000000">
                      <a:alpha val="43137"/>
                    </a:srgbClr>
                  </a:outerShdw>
                </a:effectLst>
                <a:latin typeface="Verdana" pitchFamily="34" charset="0"/>
              </a:rPr>
              <a:t> Compliance</a:t>
            </a:r>
          </a:p>
        </p:txBody>
      </p:sp>
      <p:sp>
        <p:nvSpPr>
          <p:cNvPr id="52" name="Text Box 2"/>
          <p:cNvSpPr txBox="1">
            <a:spLocks noChangeArrowheads="1"/>
          </p:cNvSpPr>
          <p:nvPr/>
        </p:nvSpPr>
        <p:spPr bwMode="auto">
          <a:xfrm>
            <a:off x="1317625" y="4316413"/>
            <a:ext cx="48463200" cy="2973387"/>
          </a:xfrm>
          <a:prstGeom prst="rect">
            <a:avLst/>
          </a:prstGeom>
          <a:noFill/>
          <a:ln w="12700">
            <a:noFill/>
            <a:miter lim="800000"/>
            <a:headEnd/>
            <a:tailEnd/>
          </a:ln>
          <a:effectLst>
            <a:outerShdw dist="35921" dir="2700000" algn="ctr" rotWithShape="0">
              <a:schemeClr val="tx1"/>
            </a:outerShdw>
          </a:effectLst>
        </p:spPr>
        <p:txBody>
          <a:bodyPr lIns="196169" tIns="101091" rIns="196169" bIns="101091">
            <a:spAutoFit/>
          </a:bodyPr>
          <a:lstStyle/>
          <a:p>
            <a:pPr marL="457200" indent="-457200" algn="ctr" eaLnBrk="0" hangingPunct="0">
              <a:spcBef>
                <a:spcPct val="50000"/>
              </a:spcBef>
              <a:tabLst>
                <a:tab pos="40030400" algn="l"/>
              </a:tabLst>
              <a:defRPr/>
            </a:pPr>
            <a:r>
              <a:rPr lang="en-CA" sz="7200" b="1" dirty="0">
                <a:effectLst>
                  <a:outerShdw blurRad="38100" dist="38100" dir="2700000" algn="tl">
                    <a:srgbClr val="C0C0C0"/>
                  </a:outerShdw>
                </a:effectLst>
                <a:latin typeface="Verdana" pitchFamily="34" charset="0"/>
              </a:rPr>
              <a:t>C. Flanagan, R. </a:t>
            </a:r>
            <a:r>
              <a:rPr lang="en-CA" sz="7200" b="1" dirty="0" err="1">
                <a:effectLst>
                  <a:outerShdw blurRad="38100" dist="38100" dir="2700000" algn="tl">
                    <a:srgbClr val="C0C0C0"/>
                  </a:outerShdw>
                </a:effectLst>
                <a:latin typeface="Verdana" pitchFamily="34" charset="0"/>
              </a:rPr>
              <a:t>Hrobsky</a:t>
            </a:r>
            <a:r>
              <a:rPr lang="en-CA" sz="7200" b="1" dirty="0">
                <a:effectLst>
                  <a:outerShdw blurRad="38100" dist="38100" dir="2700000" algn="tl">
                    <a:srgbClr val="C0C0C0"/>
                  </a:outerShdw>
                </a:effectLst>
                <a:latin typeface="Verdana" pitchFamily="34" charset="0"/>
              </a:rPr>
              <a:t>, A. </a:t>
            </a:r>
            <a:r>
              <a:rPr lang="en-CA" sz="7200" b="1" dirty="0" err="1">
                <a:effectLst>
                  <a:outerShdw blurRad="38100" dist="38100" dir="2700000" algn="tl">
                    <a:srgbClr val="C0C0C0"/>
                  </a:outerShdw>
                </a:effectLst>
                <a:latin typeface="Verdana" pitchFamily="34" charset="0"/>
              </a:rPr>
              <a:t>Rieves</a:t>
            </a:r>
            <a:r>
              <a:rPr lang="en-CA" sz="7200" b="1" dirty="0">
                <a:effectLst>
                  <a:outerShdw blurRad="38100" dist="38100" dir="2700000" algn="tl">
                    <a:srgbClr val="C0C0C0"/>
                  </a:outerShdw>
                </a:effectLst>
                <a:latin typeface="Verdana" pitchFamily="34" charset="0"/>
              </a:rPr>
              <a:t>, B. Rogers</a:t>
            </a:r>
            <a:endParaRPr lang="en-CA" sz="7700" b="1" dirty="0">
              <a:effectLst>
                <a:outerShdw blurRad="38100" dist="38100" dir="2700000" algn="tl">
                  <a:srgbClr val="C0C0C0"/>
                </a:outerShdw>
              </a:effectLst>
              <a:latin typeface="Verdana" pitchFamily="34" charset="0"/>
            </a:endParaRPr>
          </a:p>
          <a:p>
            <a:pPr marL="457200" indent="-457200" algn="ctr" eaLnBrk="0" hangingPunct="0">
              <a:tabLst>
                <a:tab pos="40030400" algn="l"/>
              </a:tabLst>
              <a:defRPr/>
            </a:pPr>
            <a:r>
              <a:rPr lang="en-US" sz="5400" b="1" dirty="0">
                <a:effectLst>
                  <a:outerShdw blurRad="38100" dist="38100" dir="2700000" algn="tl">
                    <a:srgbClr val="C0C0C0"/>
                  </a:outerShdw>
                </a:effectLst>
                <a:latin typeface="Verdana" pitchFamily="34" charset="0"/>
              </a:rPr>
              <a:t>Client: Carla J. Alvarado, Ph.D</a:t>
            </a:r>
            <a:r>
              <a:rPr lang="en-US" sz="5400" b="1" baseline="30000" dirty="0">
                <a:effectLst>
                  <a:outerShdw blurRad="38100" dist="38100" dir="2700000" algn="tl">
                    <a:srgbClr val="C0C0C0"/>
                  </a:outerShdw>
                </a:effectLst>
                <a:latin typeface="Verdana" pitchFamily="34" charset="0"/>
              </a:rPr>
              <a:t>1</a:t>
            </a:r>
            <a:r>
              <a:rPr lang="en-US" sz="5400" b="1" dirty="0">
                <a:effectLst>
                  <a:outerShdw blurRad="38100" dist="38100" dir="2700000" algn="tl">
                    <a:srgbClr val="C0C0C0"/>
                  </a:outerShdw>
                </a:effectLst>
                <a:latin typeface="Verdana" pitchFamily="34" charset="0"/>
              </a:rPr>
              <a:t>  Advisor: Brenda Ogle, Ph.D</a:t>
            </a:r>
            <a:r>
              <a:rPr lang="en-US" sz="5400" b="1" baseline="30000" dirty="0">
                <a:effectLst>
                  <a:outerShdw blurRad="38100" dist="38100" dir="2700000" algn="tl">
                    <a:srgbClr val="C0C0C0"/>
                  </a:outerShdw>
                </a:effectLst>
                <a:latin typeface="Verdana" pitchFamily="34" charset="0"/>
              </a:rPr>
              <a:t>2</a:t>
            </a:r>
          </a:p>
          <a:p>
            <a:pPr marL="457200" indent="-457200" algn="ctr" eaLnBrk="0" hangingPunct="0">
              <a:tabLst>
                <a:tab pos="40030400" algn="l"/>
              </a:tabLst>
              <a:defRPr/>
            </a:pPr>
            <a:endParaRPr lang="en-US" sz="5400" b="1" dirty="0">
              <a:effectLst>
                <a:outerShdw blurRad="38100" dist="38100" dir="2700000" algn="tl">
                  <a:srgbClr val="C0C0C0"/>
                </a:outerShdw>
              </a:effectLst>
              <a:latin typeface="Verdana" pitchFamily="34" charset="0"/>
            </a:endParaRPr>
          </a:p>
        </p:txBody>
      </p:sp>
      <p:sp>
        <p:nvSpPr>
          <p:cNvPr id="2084" name="TextBox 217"/>
          <p:cNvSpPr txBox="1">
            <a:spLocks noChangeArrowheads="1"/>
          </p:cNvSpPr>
          <p:nvPr/>
        </p:nvSpPr>
        <p:spPr bwMode="auto">
          <a:xfrm>
            <a:off x="14706600" y="6400800"/>
            <a:ext cx="21869400" cy="461963"/>
          </a:xfrm>
          <a:prstGeom prst="rect">
            <a:avLst/>
          </a:prstGeom>
          <a:noFill/>
          <a:ln w="9525">
            <a:noFill/>
            <a:miter lim="800000"/>
            <a:headEnd/>
            <a:tailEnd/>
          </a:ln>
        </p:spPr>
        <p:txBody>
          <a:bodyPr>
            <a:spAutoFit/>
          </a:bodyPr>
          <a:lstStyle/>
          <a:p>
            <a:r>
              <a:rPr lang="en-US" sz="2400" baseline="30000">
                <a:latin typeface="Verdana" pitchFamily="34" charset="0"/>
              </a:rPr>
              <a:t>1</a:t>
            </a:r>
            <a:r>
              <a:rPr lang="en-US" sz="2400">
                <a:latin typeface="Verdana" pitchFamily="34" charset="0"/>
              </a:rPr>
              <a:t>Department of Industrial Engineering, Center for Quality and Productivity Improvement Courses </a:t>
            </a:r>
            <a:r>
              <a:rPr lang="en-US" sz="2400" baseline="30000">
                <a:latin typeface="Verdana" pitchFamily="34" charset="0"/>
              </a:rPr>
              <a:t>2</a:t>
            </a:r>
            <a:r>
              <a:rPr lang="en-US" sz="2400">
                <a:latin typeface="Verdana" pitchFamily="34" charset="0"/>
              </a:rPr>
              <a:t>Department of Biomedical Engineering</a:t>
            </a:r>
          </a:p>
        </p:txBody>
      </p:sp>
      <p:sp>
        <p:nvSpPr>
          <p:cNvPr id="55" name="AutoShape 131"/>
          <p:cNvSpPr>
            <a:spLocks noChangeArrowheads="1"/>
          </p:cNvSpPr>
          <p:nvPr/>
        </p:nvSpPr>
        <p:spPr bwMode="auto">
          <a:xfrm>
            <a:off x="13487400" y="10820400"/>
            <a:ext cx="11658600" cy="914400"/>
          </a:xfrm>
          <a:prstGeom prst="roundRect">
            <a:avLst>
              <a:gd name="adj" fmla="val 50000"/>
            </a:avLst>
          </a:prstGeom>
          <a:solidFill>
            <a:srgbClr val="9E0026"/>
          </a:solidFill>
          <a:ln w="50800">
            <a:noFill/>
            <a:round/>
            <a:headEnd/>
            <a:tailEnd/>
          </a:ln>
          <a:effectLst>
            <a:outerShdw dist="251447" dir="2700000" algn="ctr" rotWithShape="0">
              <a:srgbClr val="787878"/>
            </a:outerShdw>
          </a:effectLst>
        </p:spPr>
        <p:txBody>
          <a:bodyPr wrap="none" lIns="43748" tIns="21122" rIns="43748" bIns="21122" anchor="ctr"/>
          <a:lstStyle/>
          <a:p>
            <a:pPr algn="ct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Design Constraints</a:t>
            </a:r>
          </a:p>
        </p:txBody>
      </p:sp>
      <p:sp>
        <p:nvSpPr>
          <p:cNvPr id="56" name="AutoShape 15"/>
          <p:cNvSpPr>
            <a:spLocks noChangeArrowheads="1"/>
          </p:cNvSpPr>
          <p:nvPr/>
        </p:nvSpPr>
        <p:spPr bwMode="auto">
          <a:xfrm>
            <a:off x="26212800" y="10820400"/>
            <a:ext cx="11658600" cy="914400"/>
          </a:xfrm>
          <a:prstGeom prst="roundRect">
            <a:avLst>
              <a:gd name="adj" fmla="val 50000"/>
            </a:avLst>
          </a:prstGeom>
          <a:solidFill>
            <a:srgbClr val="9E0026"/>
          </a:solidFill>
          <a:ln w="50800">
            <a:noFill/>
            <a:round/>
            <a:headEnd/>
            <a:tailEnd/>
          </a:ln>
          <a:effectLst>
            <a:outerShdw dist="251447" dir="2700000" algn="ctr" rotWithShape="0">
              <a:srgbClr val="787878"/>
            </a:outerShdw>
          </a:effectLst>
        </p:spPr>
        <p:txBody>
          <a:bodyPr lIns="43748" tIns="21122" rIns="43748" bIns="21122" anchor="ctr"/>
          <a:lstStyle/>
          <a:p>
            <a:pPr algn="ctr" defTabSz="412750" eaLnBrk="0" hangingPunct="0">
              <a:defRPr/>
            </a:pPr>
            <a:r>
              <a:rPr lang="en-US" sz="4400" b="1" dirty="0">
                <a:solidFill>
                  <a:schemeClr val="bg1"/>
                </a:solidFill>
                <a:effectLst>
                  <a:outerShdw blurRad="38100" dist="38100" dir="2700000" algn="tl">
                    <a:srgbClr val="000000">
                      <a:alpha val="43137"/>
                    </a:srgbClr>
                  </a:outerShdw>
                </a:effectLst>
                <a:latin typeface="Verdana" pitchFamily="34" charset="0"/>
              </a:rPr>
              <a:t>		Competing Products</a:t>
            </a:r>
          </a:p>
        </p:txBody>
      </p:sp>
      <p:pic>
        <p:nvPicPr>
          <p:cNvPr id="2087" name="Picture 37"/>
          <p:cNvPicPr>
            <a:picLocks noChangeAspect="1" noChangeArrowheads="1"/>
          </p:cNvPicPr>
          <p:nvPr/>
        </p:nvPicPr>
        <p:blipFill>
          <a:blip r:embed="rId17">
            <a:clrChange>
              <a:clrFrom>
                <a:srgbClr val="FFFFFF"/>
              </a:clrFrom>
              <a:clrTo>
                <a:srgbClr val="FFFFFF">
                  <a:alpha val="0"/>
                </a:srgbClr>
              </a:clrTo>
            </a:clrChange>
          </a:blip>
          <a:srcRect l="1836" t="23573" r="3780" b="3645"/>
          <a:stretch>
            <a:fillRect/>
          </a:stretch>
        </p:blipFill>
        <p:spPr bwMode="auto">
          <a:xfrm>
            <a:off x="31165800" y="13258800"/>
            <a:ext cx="6858000" cy="3200400"/>
          </a:xfrm>
          <a:prstGeom prst="rect">
            <a:avLst/>
          </a:prstGeom>
          <a:noFill/>
          <a:ln w="9525">
            <a:noFill/>
            <a:miter lim="800000"/>
            <a:headEnd/>
            <a:tailEnd/>
          </a:ln>
        </p:spPr>
      </p:pic>
      <p:sp>
        <p:nvSpPr>
          <p:cNvPr id="2088" name="TextBox 52"/>
          <p:cNvSpPr txBox="1">
            <a:spLocks noChangeArrowheads="1"/>
          </p:cNvSpPr>
          <p:nvPr/>
        </p:nvSpPr>
        <p:spPr bwMode="auto">
          <a:xfrm>
            <a:off x="38938200" y="30708600"/>
            <a:ext cx="12268200" cy="3786188"/>
          </a:xfrm>
          <a:prstGeom prst="rect">
            <a:avLst/>
          </a:prstGeom>
          <a:noFill/>
          <a:ln w="9525">
            <a:noFill/>
            <a:miter lim="800000"/>
            <a:headEnd/>
            <a:tailEnd/>
          </a:ln>
        </p:spPr>
        <p:txBody>
          <a:bodyPr>
            <a:spAutoFit/>
          </a:bodyPr>
          <a:lstStyle/>
          <a:p>
            <a:pPr marL="514350" indent="-514350">
              <a:buFontTx/>
              <a:buAutoNum type="arabicPeriod"/>
            </a:pPr>
            <a:r>
              <a:rPr lang="en-US" sz="1400" b="1">
                <a:latin typeface="Verdana" pitchFamily="34" charset="0"/>
              </a:rPr>
              <a:t>Spalding Definition. </a:t>
            </a:r>
            <a:r>
              <a:rPr lang="en-US" sz="1400" b="1">
                <a:solidFill>
                  <a:srgbClr val="C00000"/>
                </a:solidFill>
                <a:latin typeface="Verdana" pitchFamily="34" charset="0"/>
                <a:hlinkClick r:id="rId18"/>
              </a:rPr>
              <a:t>http://www.co.dare.nc.us/depts/EMS/Bloodborne/page23.htm</a:t>
            </a:r>
            <a:endParaRPr lang="en-US" sz="1400" b="1">
              <a:solidFill>
                <a:srgbClr val="C00000"/>
              </a:solidFill>
              <a:latin typeface="Verdana" pitchFamily="34" charset="0"/>
            </a:endParaRPr>
          </a:p>
          <a:p>
            <a:pPr marL="514350" indent="-514350">
              <a:buFontTx/>
              <a:buAutoNum type="arabicPeriod"/>
            </a:pPr>
            <a:r>
              <a:rPr lang="en-US" sz="1400" b="1">
                <a:latin typeface="Verdana" pitchFamily="34" charset="0"/>
              </a:rPr>
              <a:t>APIC Guidelines. </a:t>
            </a:r>
            <a:r>
              <a:rPr lang="en-US" sz="1400">
                <a:solidFill>
                  <a:srgbClr val="0000FF"/>
                </a:solidFill>
                <a:latin typeface="Verdana" pitchFamily="34" charset="0"/>
                <a:hlinkClick r:id="rId19"/>
              </a:rPr>
              <a:t>http://www.guideline.gov/summary/summary.aspx?ss=15&amp;doc_id=3484</a:t>
            </a:r>
            <a:endParaRPr lang="en-US" sz="1400">
              <a:solidFill>
                <a:srgbClr val="0000FF"/>
              </a:solidFill>
              <a:latin typeface="Verdana" pitchFamily="34" charset="0"/>
            </a:endParaRPr>
          </a:p>
          <a:p>
            <a:pPr marL="514350" indent="-514350">
              <a:buFontTx/>
              <a:buAutoNum type="arabicPeriod"/>
            </a:pPr>
            <a:r>
              <a:rPr lang="en-US" sz="1400" b="1">
                <a:latin typeface="Verdana" pitchFamily="34" charset="0"/>
              </a:rPr>
              <a:t>Ethanol and Emollients. </a:t>
            </a:r>
            <a:r>
              <a:rPr lang="en-US" sz="1400" b="1">
                <a:latin typeface="Verdana" pitchFamily="34" charset="0"/>
                <a:hlinkClick r:id="rId20"/>
              </a:rPr>
              <a:t>http://www.cdc.gov/mmwr/preview/mmwrhtml/rr5116a1.htm</a:t>
            </a:r>
            <a:endParaRPr lang="en-US" sz="1400" b="1">
              <a:latin typeface="Verdana" pitchFamily="34" charset="0"/>
            </a:endParaRPr>
          </a:p>
          <a:p>
            <a:pPr marL="514350" indent="-514350">
              <a:buFontTx/>
              <a:buAutoNum type="arabicPeriod"/>
            </a:pPr>
            <a:r>
              <a:rPr lang="en-US" sz="1400" b="1">
                <a:latin typeface="Verdana" pitchFamily="34" charset="0"/>
              </a:rPr>
              <a:t>Hand Hygiene Statistics. </a:t>
            </a:r>
            <a:r>
              <a:rPr lang="en-US" sz="1400">
                <a:latin typeface="Verdana" pitchFamily="34" charset="0"/>
              </a:rPr>
              <a:t>Bischoff, W.E. et al. “Handwashing compliance by health care workers: The impact of introducing an accessible, alcohol-based hand antiseptic.” Arch Intern Med.  2000 April; 10 (160): 1017-1021.</a:t>
            </a:r>
          </a:p>
          <a:p>
            <a:pPr marL="514350" indent="-514350">
              <a:buFontTx/>
              <a:buAutoNum type="arabicPeriod"/>
            </a:pPr>
            <a:r>
              <a:rPr lang="en-US" sz="1400" b="1">
                <a:latin typeface="Verdana" pitchFamily="34" charset="0"/>
              </a:rPr>
              <a:t>Indukey. </a:t>
            </a:r>
            <a:r>
              <a:rPr lang="en-US" sz="1400" b="1">
                <a:latin typeface="Verdana" pitchFamily="34" charset="0"/>
                <a:hlinkClick r:id="rId21"/>
              </a:rPr>
              <a:t>http://www.indukey.com/content/featured_prod.html</a:t>
            </a:r>
            <a:endParaRPr lang="en-US" sz="1400" b="1">
              <a:latin typeface="Verdana" pitchFamily="34" charset="0"/>
            </a:endParaRPr>
          </a:p>
          <a:p>
            <a:pPr marL="514350" indent="-514350">
              <a:buFontTx/>
              <a:buAutoNum type="arabicPeriod"/>
            </a:pPr>
            <a:r>
              <a:rPr lang="en-US" sz="1400" b="1">
                <a:latin typeface="Verdana" pitchFamily="34" charset="0"/>
              </a:rPr>
              <a:t>Purell. </a:t>
            </a:r>
            <a:r>
              <a:rPr lang="en-US" sz="1400" b="1">
                <a:latin typeface="Verdana" pitchFamily="34" charset="0"/>
                <a:hlinkClick r:id="rId22"/>
              </a:rPr>
              <a:t>http://www.pfizerch.com/brand.aspx?id=310</a:t>
            </a:r>
            <a:endParaRPr lang="en-US" sz="1400" b="1">
              <a:latin typeface="Verdana" pitchFamily="34" charset="0"/>
            </a:endParaRPr>
          </a:p>
          <a:p>
            <a:pPr marL="514350" indent="-514350">
              <a:buFontTx/>
              <a:buAutoNum type="arabicPeriod"/>
            </a:pPr>
            <a:r>
              <a:rPr lang="en-US" sz="1400" b="1">
                <a:latin typeface="Verdana" pitchFamily="34" charset="0"/>
              </a:rPr>
              <a:t>Handwashing Signal Device. </a:t>
            </a:r>
            <a:r>
              <a:rPr lang="en-US" sz="1400" b="1">
                <a:latin typeface="Verdana" pitchFamily="34" charset="0"/>
                <a:hlinkClick r:id="rId23"/>
              </a:rPr>
              <a:t>www.handwashinghelp.com</a:t>
            </a:r>
            <a:endParaRPr lang="en-US" sz="1400" b="1">
              <a:latin typeface="Verdana" pitchFamily="34" charset="0"/>
            </a:endParaRPr>
          </a:p>
          <a:p>
            <a:pPr marL="514350" indent="-514350">
              <a:buFontTx/>
              <a:buAutoNum type="arabicPeriod"/>
            </a:pPr>
            <a:r>
              <a:rPr lang="en-US" sz="1400" b="1">
                <a:latin typeface="Verdana" pitchFamily="34" charset="0"/>
              </a:rPr>
              <a:t>Hospital-Related Infection Statistics. </a:t>
            </a:r>
            <a:r>
              <a:rPr lang="en-US" sz="1400">
                <a:latin typeface="Verdana" pitchFamily="34" charset="0"/>
              </a:rPr>
              <a:t>Klevens, R. Monina et al. “Estimated Health care-Associated Infections and Deaths in US Hospitals, 2002.” Public Health Reports. 2007 March; 122: 60-66.</a:t>
            </a:r>
          </a:p>
          <a:p>
            <a:pPr marL="514350" indent="-514350">
              <a:buFontTx/>
              <a:buAutoNum type="arabicPeriod"/>
            </a:pPr>
            <a:endParaRPr lang="en-US" sz="1600" b="1">
              <a:latin typeface="Verdana" pitchFamily="34" charset="0"/>
            </a:endParaRPr>
          </a:p>
          <a:p>
            <a:pPr marL="514350" indent="-514350">
              <a:buFontTx/>
              <a:buAutoNum type="arabicPeriod"/>
            </a:pPr>
            <a:endParaRPr lang="en-US" b="1">
              <a:latin typeface="Verdana" pitchFamily="34" charset="0"/>
            </a:endParaRPr>
          </a:p>
          <a:p>
            <a:pPr marL="514350" indent="-514350">
              <a:buFontTx/>
              <a:buAutoNum type="arabicPeriod"/>
            </a:pPr>
            <a:endParaRPr lang="en-US">
              <a:solidFill>
                <a:srgbClr val="C00000"/>
              </a:solidFill>
              <a:latin typeface="Verdana" pitchFamily="34" charset="0"/>
            </a:endParaRPr>
          </a:p>
          <a:p>
            <a:pPr marL="514350" indent="-514350"/>
            <a:endParaRPr lang="en-US" b="1">
              <a:latin typeface="Verdana" pitchFamily="34" charset="0"/>
            </a:endParaRPr>
          </a:p>
        </p:txBody>
      </p:sp>
      <p:pic>
        <p:nvPicPr>
          <p:cNvPr id="2089" name="Picture 53" descr="Handwashing Signaler.jpg"/>
          <p:cNvPicPr>
            <a:picLocks noChangeAspect="1"/>
          </p:cNvPicPr>
          <p:nvPr/>
        </p:nvPicPr>
        <p:blipFill>
          <a:blip r:embed="rId24">
            <a:clrChange>
              <a:clrFrom>
                <a:srgbClr val="FBFFFE"/>
              </a:clrFrom>
              <a:clrTo>
                <a:srgbClr val="FBFFFE">
                  <a:alpha val="0"/>
                </a:srgbClr>
              </a:clrTo>
            </a:clrChange>
          </a:blip>
          <a:srcRect/>
          <a:stretch>
            <a:fillRect/>
          </a:stretch>
        </p:blipFill>
        <p:spPr bwMode="auto">
          <a:xfrm>
            <a:off x="29413200" y="12052300"/>
            <a:ext cx="2540000" cy="3492500"/>
          </a:xfrm>
          <a:prstGeom prst="rect">
            <a:avLst/>
          </a:prstGeom>
          <a:noFill/>
          <a:ln w="9525">
            <a:noFill/>
            <a:miter lim="800000"/>
            <a:headEnd/>
            <a:tailEnd/>
          </a:ln>
        </p:spPr>
      </p:pic>
      <p:sp>
        <p:nvSpPr>
          <p:cNvPr id="54" name="Rectangle 53"/>
          <p:cNvSpPr/>
          <p:nvPr/>
        </p:nvSpPr>
        <p:spPr>
          <a:xfrm>
            <a:off x="35814000" y="13106400"/>
            <a:ext cx="2743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Verdana" pitchFamily="34" charset="0"/>
            </a:endParaRPr>
          </a:p>
        </p:txBody>
      </p:sp>
      <p:sp>
        <p:nvSpPr>
          <p:cNvPr id="2091" name="Rectangle 56"/>
          <p:cNvSpPr>
            <a:spLocks noChangeArrowheads="1"/>
          </p:cNvSpPr>
          <p:nvPr/>
        </p:nvSpPr>
        <p:spPr bwMode="auto">
          <a:xfrm>
            <a:off x="32918400" y="16306800"/>
            <a:ext cx="2703513" cy="523875"/>
          </a:xfrm>
          <a:prstGeom prst="rect">
            <a:avLst/>
          </a:prstGeom>
          <a:noFill/>
          <a:ln w="9525">
            <a:noFill/>
            <a:miter lim="800000"/>
            <a:headEnd/>
            <a:tailEnd/>
          </a:ln>
        </p:spPr>
        <p:txBody>
          <a:bodyPr wrap="none">
            <a:spAutoFit/>
          </a:bodyPr>
          <a:lstStyle/>
          <a:p>
            <a:pPr>
              <a:buFont typeface="Arial" charset="0"/>
              <a:buChar char="•"/>
            </a:pPr>
            <a:r>
              <a:rPr lang="en-US" b="1">
                <a:solidFill>
                  <a:srgbClr val="9E0026"/>
                </a:solidFill>
                <a:latin typeface="Verdana" pitchFamily="34" charset="0"/>
              </a:rPr>
              <a:t>InduProof</a:t>
            </a:r>
            <a:r>
              <a:rPr lang="en-US" b="1">
                <a:latin typeface="Verdana" pitchFamily="34" charset="0"/>
              </a:rPr>
              <a:t>®</a:t>
            </a:r>
          </a:p>
        </p:txBody>
      </p:sp>
      <p:sp>
        <p:nvSpPr>
          <p:cNvPr id="58" name="TextBox 57"/>
          <p:cNvSpPr txBox="1"/>
          <p:nvPr/>
        </p:nvSpPr>
        <p:spPr>
          <a:xfrm>
            <a:off x="39014400" y="25831800"/>
            <a:ext cx="11506200" cy="3970338"/>
          </a:xfrm>
          <a:prstGeom prst="rect">
            <a:avLst/>
          </a:prstGeom>
          <a:noFill/>
        </p:spPr>
        <p:txBody>
          <a:bodyPr>
            <a:spAutoFit/>
          </a:bodyPr>
          <a:lstStyle/>
          <a:p>
            <a:pPr>
              <a:defRPr/>
            </a:pPr>
            <a:r>
              <a:rPr lang="en-US" b="1" dirty="0">
                <a:solidFill>
                  <a:srgbClr val="9E0026"/>
                </a:solidFill>
                <a:effectLst>
                  <a:outerShdw blurRad="38100" dist="38100" dir="2700000" algn="tl">
                    <a:srgbClr val="000000">
                      <a:alpha val="43137"/>
                    </a:srgbClr>
                  </a:outerShdw>
                </a:effectLst>
                <a:latin typeface="Verdana" pitchFamily="34" charset="0"/>
              </a:rPr>
              <a:t>Technology</a:t>
            </a:r>
            <a:r>
              <a:rPr lang="en-US" b="1" dirty="0">
                <a:effectLst>
                  <a:outerShdw blurRad="38100" dist="38100" dir="2700000" algn="tl">
                    <a:srgbClr val="000000">
                      <a:alpha val="43137"/>
                    </a:srgbClr>
                  </a:outerShdw>
                </a:effectLst>
                <a:latin typeface="Verdana" pitchFamily="34" charset="0"/>
              </a:rPr>
              <a:t> </a:t>
            </a:r>
          </a:p>
          <a:p>
            <a:pPr>
              <a:defRPr/>
            </a:pPr>
            <a:r>
              <a:rPr lang="en-US" b="1" dirty="0">
                <a:latin typeface="Verdana" pitchFamily="34" charset="0"/>
              </a:rPr>
              <a:t>	Develop shield to focus spray range</a:t>
            </a:r>
          </a:p>
          <a:p>
            <a:pPr>
              <a:defRPr/>
            </a:pPr>
            <a:r>
              <a:rPr lang="en-US" b="1" dirty="0">
                <a:latin typeface="Verdana" pitchFamily="34" charset="0"/>
              </a:rPr>
              <a:t>	Generalize attachment for different WOW designs</a:t>
            </a:r>
          </a:p>
          <a:p>
            <a:pPr>
              <a:defRPr/>
            </a:pPr>
            <a:r>
              <a:rPr lang="en-US" b="1" dirty="0">
                <a:latin typeface="Verdana" pitchFamily="34" charset="0"/>
              </a:rPr>
              <a:t>	Optimize reservoir</a:t>
            </a:r>
          </a:p>
          <a:p>
            <a:pPr>
              <a:defRPr/>
            </a:pPr>
            <a:r>
              <a:rPr lang="en-US" b="1" dirty="0">
                <a:solidFill>
                  <a:srgbClr val="9E0026"/>
                </a:solidFill>
                <a:effectLst>
                  <a:outerShdw blurRad="38100" dist="38100" dir="2700000" algn="tl">
                    <a:srgbClr val="000000">
                      <a:alpha val="43137"/>
                    </a:srgbClr>
                  </a:outerShdw>
                </a:effectLst>
                <a:latin typeface="Verdana" pitchFamily="34" charset="0"/>
              </a:rPr>
              <a:t>Translation</a:t>
            </a:r>
          </a:p>
          <a:p>
            <a:pPr>
              <a:defRPr/>
            </a:pPr>
            <a:r>
              <a:rPr lang="en-US" b="1" dirty="0">
                <a:latin typeface="Verdana" pitchFamily="34" charset="0"/>
              </a:rPr>
              <a:t>	Test different disinfectant formulations</a:t>
            </a:r>
          </a:p>
          <a:p>
            <a:pPr>
              <a:defRPr/>
            </a:pPr>
            <a:r>
              <a:rPr lang="en-US" b="1" dirty="0">
                <a:latin typeface="Verdana" pitchFamily="34" charset="0"/>
              </a:rPr>
              <a:t>	Adapt design for easy commercial assembly</a:t>
            </a:r>
          </a:p>
          <a:p>
            <a:pPr>
              <a:defRPr/>
            </a:pPr>
            <a:r>
              <a:rPr lang="en-US" b="1" dirty="0">
                <a:latin typeface="Verdana" pitchFamily="34" charset="0"/>
              </a:rPr>
              <a:t>	Long-term usage testing in clinical setting</a:t>
            </a:r>
          </a:p>
          <a:p>
            <a:pPr>
              <a:defRPr/>
            </a:pPr>
            <a:r>
              <a:rPr lang="en-US" b="1" dirty="0">
                <a:latin typeface="Verdana" pitchFamily="34" charset="0"/>
              </a:rPr>
              <a:t>	</a:t>
            </a:r>
          </a:p>
        </p:txBody>
      </p:sp>
      <p:sp>
        <p:nvSpPr>
          <p:cNvPr id="2093" name="Rectangle 58"/>
          <p:cNvSpPr>
            <a:spLocks noChangeArrowheads="1"/>
          </p:cNvSpPr>
          <p:nvPr/>
        </p:nvSpPr>
        <p:spPr bwMode="auto">
          <a:xfrm>
            <a:off x="3362325" y="31546800"/>
            <a:ext cx="2428875" cy="523875"/>
          </a:xfrm>
          <a:prstGeom prst="rect">
            <a:avLst/>
          </a:prstGeom>
          <a:noFill/>
          <a:ln w="9525">
            <a:noFill/>
            <a:miter lim="800000"/>
            <a:headEnd/>
            <a:tailEnd/>
          </a:ln>
        </p:spPr>
        <p:txBody>
          <a:bodyPr wrap="none">
            <a:spAutoFit/>
          </a:bodyPr>
          <a:lstStyle/>
          <a:p>
            <a:pPr lvl="1">
              <a:buFont typeface="Arial" charset="0"/>
              <a:buChar char="•"/>
            </a:pPr>
            <a:r>
              <a:rPr lang="en-US" b="1">
                <a:latin typeface="Verdana" pitchFamily="34" charset="0"/>
              </a:rPr>
              <a:t>Glycerin</a:t>
            </a:r>
          </a:p>
        </p:txBody>
      </p:sp>
      <p:sp>
        <p:nvSpPr>
          <p:cNvPr id="2094" name="Rectangle 59"/>
          <p:cNvSpPr>
            <a:spLocks noChangeArrowheads="1"/>
          </p:cNvSpPr>
          <p:nvPr/>
        </p:nvSpPr>
        <p:spPr bwMode="auto">
          <a:xfrm>
            <a:off x="5972175" y="31546800"/>
            <a:ext cx="4772025" cy="523875"/>
          </a:xfrm>
          <a:prstGeom prst="rect">
            <a:avLst/>
          </a:prstGeom>
          <a:noFill/>
          <a:ln w="9525">
            <a:noFill/>
            <a:miter lim="800000"/>
            <a:headEnd/>
            <a:tailEnd/>
          </a:ln>
        </p:spPr>
        <p:txBody>
          <a:bodyPr wrap="none">
            <a:spAutoFit/>
          </a:bodyPr>
          <a:lstStyle/>
          <a:p>
            <a:pPr lvl="1">
              <a:buFont typeface="Arial" charset="0"/>
              <a:buChar char="•"/>
            </a:pPr>
            <a:r>
              <a:rPr lang="en-US" b="1">
                <a:latin typeface="Verdana" pitchFamily="34" charset="0"/>
              </a:rPr>
              <a:t>Isopropyl Palmitate</a:t>
            </a:r>
          </a:p>
        </p:txBody>
      </p:sp>
      <p:sp>
        <p:nvSpPr>
          <p:cNvPr id="53" name="TextBox 52"/>
          <p:cNvSpPr txBox="1"/>
          <p:nvPr/>
        </p:nvSpPr>
        <p:spPr>
          <a:xfrm>
            <a:off x="39090600" y="19888200"/>
            <a:ext cx="3352800" cy="523875"/>
          </a:xfrm>
          <a:prstGeom prst="rect">
            <a:avLst/>
          </a:prstGeom>
          <a:noFill/>
        </p:spPr>
        <p:txBody>
          <a:bodyPr>
            <a:spAutoFit/>
          </a:bodyPr>
          <a:lstStyle/>
          <a:p>
            <a:pPr>
              <a:defRPr/>
            </a:pPr>
            <a:r>
              <a:rPr lang="en-US" b="1" dirty="0">
                <a:effectLst>
                  <a:outerShdw blurRad="38100" dist="38100" dir="2700000" algn="tl">
                    <a:srgbClr val="000000">
                      <a:alpha val="43137"/>
                    </a:srgbClr>
                  </a:outerShdw>
                </a:effectLst>
                <a:latin typeface="Verdana" pitchFamily="34" charset="0"/>
              </a:rPr>
              <a:t>Mechanism</a:t>
            </a:r>
          </a:p>
        </p:txBody>
      </p:sp>
      <p:sp>
        <p:nvSpPr>
          <p:cNvPr id="57" name="TextBox 56"/>
          <p:cNvSpPr txBox="1"/>
          <p:nvPr/>
        </p:nvSpPr>
        <p:spPr>
          <a:xfrm>
            <a:off x="14578012" y="19812000"/>
            <a:ext cx="6629400" cy="646113"/>
          </a:xfrm>
          <a:prstGeom prst="rect">
            <a:avLst/>
          </a:prstGeom>
          <a:noFill/>
        </p:spPr>
        <p:txBody>
          <a:bodyPr anchor="ctr">
            <a:spAutoFit/>
          </a:bodyPr>
          <a:lstStyle/>
          <a:p>
            <a:pPr>
              <a:defRPr/>
            </a:pPr>
            <a:r>
              <a:rPr lang="en-US" sz="3600" b="1" dirty="0" smtClean="0">
                <a:effectLst>
                  <a:outerShdw blurRad="38100" dist="38100" dir="2700000" algn="tl">
                    <a:srgbClr val="000000">
                      <a:alpha val="43137"/>
                    </a:srgbClr>
                  </a:outerShdw>
                </a:effectLst>
                <a:latin typeface="Verdana" pitchFamily="34" charset="0"/>
              </a:rPr>
              <a:t>Usability Survey</a:t>
            </a:r>
            <a:endParaRPr lang="en-US" sz="3600" b="1" dirty="0">
              <a:effectLst>
                <a:outerShdw blurRad="38100" dist="38100" dir="2700000" algn="tl">
                  <a:srgbClr val="000000">
                    <a:alpha val="43137"/>
                  </a:srgbClr>
                </a:outerShdw>
              </a:effectLst>
              <a:latin typeface="Verdana" pitchFamily="34" charset="0"/>
            </a:endParaRPr>
          </a:p>
        </p:txBody>
      </p:sp>
      <p:sp>
        <p:nvSpPr>
          <p:cNvPr id="59" name="TextBox 58"/>
          <p:cNvSpPr txBox="1"/>
          <p:nvPr/>
        </p:nvSpPr>
        <p:spPr>
          <a:xfrm>
            <a:off x="22783800" y="19812000"/>
            <a:ext cx="4953000" cy="646113"/>
          </a:xfrm>
          <a:prstGeom prst="rect">
            <a:avLst/>
          </a:prstGeom>
          <a:noFill/>
        </p:spPr>
        <p:txBody>
          <a:bodyPr anchor="ctr">
            <a:spAutoFit/>
          </a:bodyPr>
          <a:lstStyle/>
          <a:p>
            <a:pPr>
              <a:defRPr/>
            </a:pPr>
            <a:r>
              <a:rPr lang="en-US" sz="3600" b="1" dirty="0">
                <a:effectLst>
                  <a:outerShdw blurRad="38100" dist="38100" dir="2700000" algn="tl">
                    <a:srgbClr val="000000">
                      <a:alpha val="43137"/>
                    </a:srgbClr>
                  </a:outerShdw>
                </a:effectLst>
                <a:latin typeface="Verdana" pitchFamily="34" charset="0"/>
              </a:rPr>
              <a:t>Microbial Testing</a:t>
            </a:r>
          </a:p>
        </p:txBody>
      </p:sp>
      <p:sp>
        <p:nvSpPr>
          <p:cNvPr id="2099" name="TextBox 61"/>
          <p:cNvSpPr txBox="1">
            <a:spLocks noChangeArrowheads="1"/>
          </p:cNvSpPr>
          <p:nvPr/>
        </p:nvSpPr>
        <p:spPr bwMode="auto">
          <a:xfrm>
            <a:off x="22707600" y="20574000"/>
            <a:ext cx="6705600" cy="5262563"/>
          </a:xfrm>
          <a:prstGeom prst="rect">
            <a:avLst/>
          </a:prstGeom>
          <a:noFill/>
          <a:ln w="9525">
            <a:solidFill>
              <a:schemeClr val="tx1"/>
            </a:solidFill>
            <a:miter lim="800000"/>
            <a:headEnd/>
            <a:tailEnd/>
          </a:ln>
        </p:spPr>
        <p:txBody>
          <a:bodyPr>
            <a:spAutoFit/>
          </a:bodyPr>
          <a:lstStyle/>
          <a:p>
            <a:pPr>
              <a:buFont typeface="Arial" charset="0"/>
              <a:buChar char="•"/>
            </a:pPr>
            <a:r>
              <a:rPr lang="en-US" dirty="0">
                <a:latin typeface="Verdana" pitchFamily="34" charset="0"/>
              </a:rPr>
              <a:t>Inoculated agar plate with subjects’  hand sweat after 10 minutes of wearing gloves </a:t>
            </a:r>
          </a:p>
          <a:p>
            <a:endParaRPr lang="en-US" dirty="0">
              <a:latin typeface="Verdana" pitchFamily="34" charset="0"/>
            </a:endParaRPr>
          </a:p>
          <a:p>
            <a:pPr>
              <a:buFont typeface="Arial" charset="0"/>
              <a:buChar char="•"/>
            </a:pPr>
            <a:r>
              <a:rPr lang="en-US" dirty="0">
                <a:latin typeface="Verdana" pitchFamily="34" charset="0"/>
              </a:rPr>
              <a:t>Hands dried for subsequent 10 minutes</a:t>
            </a:r>
          </a:p>
          <a:p>
            <a:pPr>
              <a:buFont typeface="Arial" charset="0"/>
              <a:buChar char="•"/>
            </a:pPr>
            <a:endParaRPr lang="en-US" dirty="0">
              <a:latin typeface="Verdana" pitchFamily="34" charset="0"/>
            </a:endParaRPr>
          </a:p>
          <a:p>
            <a:pPr>
              <a:buFont typeface="Arial" charset="0"/>
              <a:buChar char="•"/>
            </a:pPr>
            <a:r>
              <a:rPr lang="en-US" dirty="0">
                <a:latin typeface="Verdana" pitchFamily="34" charset="0"/>
              </a:rPr>
              <a:t>Subjects used the device and sweat sample was cultured again</a:t>
            </a:r>
          </a:p>
          <a:p>
            <a:endParaRPr lang="en-US" dirty="0">
              <a:latin typeface="Verdana" pitchFamily="34" charset="0"/>
            </a:endParaRPr>
          </a:p>
          <a:p>
            <a:pPr>
              <a:buFont typeface="Arial" charset="0"/>
              <a:buChar char="•"/>
            </a:pPr>
            <a:r>
              <a:rPr lang="en-US" dirty="0">
                <a:latin typeface="Verdana" pitchFamily="34" charset="0"/>
              </a:rPr>
              <a:t>Cultures were kept at 37 ˚C for 48 hours and analyzed</a:t>
            </a:r>
          </a:p>
        </p:txBody>
      </p:sp>
      <p:sp>
        <p:nvSpPr>
          <p:cNvPr id="2100" name="TextBox 62"/>
          <p:cNvSpPr txBox="1">
            <a:spLocks noChangeArrowheads="1"/>
          </p:cNvSpPr>
          <p:nvPr/>
        </p:nvSpPr>
        <p:spPr bwMode="auto">
          <a:xfrm>
            <a:off x="30099000" y="20497800"/>
            <a:ext cx="7239000" cy="2678113"/>
          </a:xfrm>
          <a:prstGeom prst="rect">
            <a:avLst/>
          </a:prstGeom>
          <a:noFill/>
          <a:ln w="9525">
            <a:solidFill>
              <a:schemeClr val="tx1"/>
            </a:solidFill>
            <a:miter lim="800000"/>
            <a:headEnd/>
            <a:tailEnd/>
          </a:ln>
        </p:spPr>
        <p:txBody>
          <a:bodyPr>
            <a:spAutoFit/>
          </a:bodyPr>
          <a:lstStyle/>
          <a:p>
            <a:r>
              <a:rPr lang="en-US" dirty="0">
                <a:latin typeface="Verdana" pitchFamily="34" charset="0"/>
              </a:rPr>
              <a:t>Keyboard was submerged in 70% w/w for 48 hours and tested for functionality</a:t>
            </a:r>
          </a:p>
          <a:p>
            <a:pPr lvl="1">
              <a:buFont typeface="Arial" charset="0"/>
              <a:buChar char="•"/>
            </a:pPr>
            <a:r>
              <a:rPr lang="en-US" dirty="0">
                <a:latin typeface="Verdana" pitchFamily="34" charset="0"/>
              </a:rPr>
              <a:t>Some corrosion observed in plastic</a:t>
            </a:r>
          </a:p>
          <a:p>
            <a:pPr lvl="1">
              <a:buFont typeface="Arial" charset="0"/>
              <a:buChar char="•"/>
            </a:pPr>
            <a:r>
              <a:rPr lang="en-US" dirty="0">
                <a:latin typeface="Verdana" pitchFamily="34" charset="0"/>
              </a:rPr>
              <a:t>Keyboard still operated				</a:t>
            </a:r>
          </a:p>
        </p:txBody>
      </p:sp>
      <p:grpSp>
        <p:nvGrpSpPr>
          <p:cNvPr id="2101" name="Group 72"/>
          <p:cNvGrpSpPr>
            <a:grpSpLocks/>
          </p:cNvGrpSpPr>
          <p:nvPr/>
        </p:nvGrpSpPr>
        <p:grpSpPr bwMode="auto">
          <a:xfrm rot="-295365">
            <a:off x="22456775" y="29597350"/>
            <a:ext cx="3262313" cy="3187700"/>
            <a:chOff x="25635441" y="28436842"/>
            <a:chExt cx="3831978" cy="3744172"/>
          </a:xfrm>
        </p:grpSpPr>
        <p:pic>
          <p:nvPicPr>
            <p:cNvPr id="2095" name="Picture 47" descr="D:\bme\IMG_1078.JPG"/>
            <p:cNvPicPr>
              <a:picLocks noChangeAspect="1" noChangeArrowheads="1"/>
            </p:cNvPicPr>
            <p:nvPr/>
          </p:nvPicPr>
          <p:blipFill>
            <a:blip r:embed="rId25" cstate="print"/>
            <a:srcRect l="11674" r="16199"/>
            <a:stretch>
              <a:fillRect/>
            </a:stretch>
          </p:blipFill>
          <p:spPr bwMode="auto">
            <a:xfrm rot="2942170">
              <a:off x="25708764" y="28392939"/>
              <a:ext cx="3685332" cy="3831978"/>
            </a:xfrm>
            <a:prstGeom prst="ellipse">
              <a:avLst/>
            </a:prstGeom>
            <a:noFill/>
          </p:spPr>
        </p:pic>
        <p:cxnSp>
          <p:nvCxnSpPr>
            <p:cNvPr id="65" name="Straight Connector 64"/>
            <p:cNvCxnSpPr>
              <a:stCxn id="2095" idx="1"/>
              <a:endCxn id="2095" idx="5"/>
            </p:cNvCxnSpPr>
            <p:nvPr/>
          </p:nvCxnSpPr>
          <p:spPr>
            <a:xfrm flipH="1">
              <a:off x="27382674" y="28436842"/>
              <a:ext cx="337512" cy="3744172"/>
            </a:xfrm>
            <a:prstGeom prst="line">
              <a:avLst/>
            </a:prstGeom>
            <a:ln w="88900">
              <a:solidFill>
                <a:srgbClr val="9E0026"/>
              </a:solidFill>
            </a:ln>
          </p:spPr>
          <p:style>
            <a:lnRef idx="1">
              <a:schemeClr val="accent1"/>
            </a:lnRef>
            <a:fillRef idx="0">
              <a:schemeClr val="accent1"/>
            </a:fillRef>
            <a:effectRef idx="0">
              <a:schemeClr val="accent1"/>
            </a:effectRef>
            <a:fontRef idx="minor">
              <a:schemeClr val="tx1"/>
            </a:fontRef>
          </p:style>
        </p:cxnSp>
      </p:grpSp>
      <p:pic>
        <p:nvPicPr>
          <p:cNvPr id="2098" name="Picture 50" descr="D:\bme\IMG_1074.JPG"/>
          <p:cNvPicPr>
            <a:picLocks noChangeAspect="1" noChangeArrowheads="1"/>
          </p:cNvPicPr>
          <p:nvPr/>
        </p:nvPicPr>
        <p:blipFill>
          <a:blip r:embed="rId26" cstate="print"/>
          <a:srcRect l="12139" t="4624" r="16762"/>
          <a:stretch>
            <a:fillRect/>
          </a:stretch>
        </p:blipFill>
        <p:spPr bwMode="auto">
          <a:xfrm>
            <a:off x="26289000" y="25984200"/>
            <a:ext cx="3124200" cy="3143117"/>
          </a:xfrm>
          <a:prstGeom prst="ellipse">
            <a:avLst/>
          </a:prstGeom>
          <a:noFill/>
        </p:spPr>
      </p:pic>
      <p:pic>
        <p:nvPicPr>
          <p:cNvPr id="3" name="Picture 51" descr="D:\bme\IMG_1072.JPG"/>
          <p:cNvPicPr>
            <a:picLocks noChangeAspect="1" noChangeArrowheads="1"/>
          </p:cNvPicPr>
          <p:nvPr/>
        </p:nvPicPr>
        <p:blipFill>
          <a:blip r:embed="rId27" cstate="print"/>
          <a:srcRect l="11441" t="2767" r="15049"/>
          <a:stretch>
            <a:fillRect/>
          </a:stretch>
        </p:blipFill>
        <p:spPr bwMode="auto">
          <a:xfrm>
            <a:off x="22555200" y="25984200"/>
            <a:ext cx="3200400" cy="3174793"/>
          </a:xfrm>
          <a:prstGeom prst="ellipse">
            <a:avLst/>
          </a:prstGeom>
          <a:noFill/>
        </p:spPr>
      </p:pic>
      <p:sp>
        <p:nvSpPr>
          <p:cNvPr id="2104" name="TextBox 83"/>
          <p:cNvSpPr txBox="1">
            <a:spLocks noChangeArrowheads="1"/>
          </p:cNvSpPr>
          <p:nvPr/>
        </p:nvSpPr>
        <p:spPr bwMode="auto">
          <a:xfrm>
            <a:off x="26365200" y="29489400"/>
            <a:ext cx="3810000" cy="954088"/>
          </a:xfrm>
          <a:prstGeom prst="rect">
            <a:avLst/>
          </a:prstGeom>
          <a:noFill/>
          <a:ln w="9525">
            <a:noFill/>
            <a:miter lim="800000"/>
            <a:headEnd/>
            <a:tailEnd/>
          </a:ln>
        </p:spPr>
        <p:txBody>
          <a:bodyPr>
            <a:spAutoFit/>
          </a:bodyPr>
          <a:lstStyle/>
          <a:p>
            <a:r>
              <a:rPr lang="en-US"/>
              <a:t>Asdsadlfkjasd</a:t>
            </a:r>
          </a:p>
          <a:p>
            <a:endParaRPr lang="en-US"/>
          </a:p>
        </p:txBody>
      </p:sp>
      <p:sp>
        <p:nvSpPr>
          <p:cNvPr id="60" name="TextBox 59"/>
          <p:cNvSpPr txBox="1"/>
          <p:nvPr/>
        </p:nvSpPr>
        <p:spPr>
          <a:xfrm>
            <a:off x="12954000" y="8199120"/>
            <a:ext cx="25527000" cy="3362459"/>
          </a:xfrm>
          <a:prstGeom prst="rect">
            <a:avLst/>
          </a:prstGeom>
          <a:noFill/>
        </p:spPr>
        <p:txBody>
          <a:bodyPr wrap="square" rtlCol="0">
            <a:spAutoFit/>
          </a:bodyPr>
          <a:lstStyle/>
          <a:p>
            <a:r>
              <a:rPr lang="en-US" sz="2350" dirty="0" smtClean="0">
                <a:latin typeface="Verdana" pitchFamily="34" charset="0"/>
              </a:rPr>
              <a:t>	Hospital acquired infections are responsible for approximately 99,000 deaths per year. Thus, hand hygiene of the clinician is paramount to patient safety. To increase hand washing compliance and reduce the possibility of cross-patient infection, a device was created to interface with electronic medical records entry systems and deliver a dose of disinfectant to both the user’s hands and keyboard.  A custom designed pump atomizes an ethanol-based disinfectant onto the user’s hands and keyboard upon a pre-determined command signal. In order to evaluate the effectiveness of the system several tests were performed.  A microbial culture test verified that the delivery system was effective for sufficient disinfection. Also, a keyboard durability test confirmed that a keyboard does not lose its functionality even after a 48 hour exposure to concentrated ethanol.  Finally, a questionnaire was given to 29 nurses at UW-Hospital. The surveys indicated that 76% of nurses would support the implementation of this design.  In the future further testing will be done on the formulation of the disinfectant, as well as more efficient ways to effect atomization.  </a:t>
            </a:r>
          </a:p>
          <a:p>
            <a:endParaRPr lang="en-US" sz="2400" dirty="0" smtClean="0">
              <a:latin typeface="Verdana" pitchFamily="34" charset="0"/>
            </a:endParaRPr>
          </a:p>
          <a:p>
            <a:endParaRPr lang="en-US" sz="2400" dirty="0">
              <a:latin typeface="Verdana" pitchFamily="34" charset="0"/>
            </a:endParaRPr>
          </a:p>
        </p:txBody>
      </p:sp>
      <p:graphicFrame>
        <p:nvGraphicFramePr>
          <p:cNvPr id="62" name="Chart 61"/>
          <p:cNvGraphicFramePr>
            <a:graphicFrameLocks/>
          </p:cNvGraphicFramePr>
          <p:nvPr/>
        </p:nvGraphicFramePr>
        <p:xfrm>
          <a:off x="29413200" y="26365200"/>
          <a:ext cx="8915400" cy="6019800"/>
        </p:xfrm>
        <a:graphic>
          <a:graphicData uri="http://schemas.openxmlformats.org/drawingml/2006/chart">
            <c:chart xmlns:c="http://schemas.openxmlformats.org/drawingml/2006/chart" xmlns:r="http://schemas.openxmlformats.org/officeDocument/2006/relationships" r:id="rId28"/>
          </a:graphicData>
        </a:graphic>
      </p:graphicFrame>
      <p:sp>
        <p:nvSpPr>
          <p:cNvPr id="61" name="TextBox 60"/>
          <p:cNvSpPr txBox="1"/>
          <p:nvPr/>
        </p:nvSpPr>
        <p:spPr>
          <a:xfrm>
            <a:off x="30099000" y="19812000"/>
            <a:ext cx="6400800" cy="646113"/>
          </a:xfrm>
          <a:prstGeom prst="rect">
            <a:avLst/>
          </a:prstGeom>
          <a:noFill/>
        </p:spPr>
        <p:txBody>
          <a:bodyPr anchor="ctr">
            <a:spAutoFit/>
          </a:bodyPr>
          <a:lstStyle/>
          <a:p>
            <a:pPr>
              <a:defRPr/>
            </a:pPr>
            <a:r>
              <a:rPr lang="en-US" sz="3600" b="1" dirty="0">
                <a:effectLst>
                  <a:outerShdw blurRad="38100" dist="38100" dir="2700000" algn="tl">
                    <a:srgbClr val="000000">
                      <a:alpha val="43137"/>
                    </a:srgbClr>
                  </a:outerShdw>
                </a:effectLst>
                <a:latin typeface="Verdana" pitchFamily="34" charset="0"/>
              </a:rPr>
              <a:t>Keyboard Durability</a:t>
            </a:r>
          </a:p>
        </p:txBody>
      </p:sp>
      <p:sp>
        <p:nvSpPr>
          <p:cNvPr id="63" name="TextBox 62"/>
          <p:cNvSpPr txBox="1"/>
          <p:nvPr/>
        </p:nvSpPr>
        <p:spPr>
          <a:xfrm>
            <a:off x="30099000" y="24079200"/>
            <a:ext cx="48768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Verdana" pitchFamily="34" charset="0"/>
              </a:rPr>
              <a:t>Evaporation Test</a:t>
            </a:r>
            <a:endParaRPr lang="en-US" sz="3600" b="1" dirty="0">
              <a:effectLst>
                <a:outerShdw blurRad="38100" dist="38100" dir="2700000" algn="tl">
                  <a:srgbClr val="000000">
                    <a:alpha val="43137"/>
                  </a:srgbClr>
                </a:outerShdw>
              </a:effectLst>
              <a:latin typeface="Verdana" pitchFamily="34" charset="0"/>
            </a:endParaRPr>
          </a:p>
        </p:txBody>
      </p:sp>
      <p:sp>
        <p:nvSpPr>
          <p:cNvPr id="66" name="TextBox 65"/>
          <p:cNvSpPr txBox="1"/>
          <p:nvPr/>
        </p:nvSpPr>
        <p:spPr>
          <a:xfrm>
            <a:off x="30022800" y="25146000"/>
            <a:ext cx="7315200" cy="1384995"/>
          </a:xfrm>
          <a:prstGeom prst="rect">
            <a:avLst/>
          </a:prstGeom>
          <a:noFill/>
          <a:ln>
            <a:solidFill>
              <a:schemeClr val="tx1"/>
            </a:solidFill>
          </a:ln>
        </p:spPr>
        <p:txBody>
          <a:bodyPr wrap="square" rtlCol="0">
            <a:spAutoFit/>
          </a:bodyPr>
          <a:lstStyle/>
          <a:p>
            <a:r>
              <a:rPr lang="en-US" dirty="0" smtClean="0">
                <a:latin typeface="Verdana" pitchFamily="34" charset="0"/>
              </a:rPr>
              <a:t>Ethanol solution was placed on a scale in various sized dishes and the amount evaporated was measured in mg</a:t>
            </a:r>
            <a:endParaRPr lang="en-US" dirty="0">
              <a:latin typeface="Verdana" pitchFamily="34" charset="0"/>
            </a:endParaRPr>
          </a:p>
        </p:txBody>
      </p:sp>
      <p:graphicFrame>
        <p:nvGraphicFramePr>
          <p:cNvPr id="68" name="Chart 67"/>
          <p:cNvGraphicFramePr>
            <a:graphicFrameLocks noGrp="1"/>
          </p:cNvGraphicFramePr>
          <p:nvPr/>
        </p:nvGraphicFramePr>
        <p:xfrm>
          <a:off x="13563600" y="20878800"/>
          <a:ext cx="8658225" cy="6296025"/>
        </p:xfrm>
        <a:graphic>
          <a:graphicData uri="http://schemas.openxmlformats.org/drawingml/2006/chart">
            <c:chart xmlns:c="http://schemas.openxmlformats.org/drawingml/2006/chart" xmlns:r="http://schemas.openxmlformats.org/officeDocument/2006/relationships" r:id="rId29"/>
          </a:graphicData>
        </a:graphic>
      </p:graphicFrame>
      <p:sp>
        <p:nvSpPr>
          <p:cNvPr id="69" name="TextBox 68"/>
          <p:cNvSpPr txBox="1"/>
          <p:nvPr/>
        </p:nvSpPr>
        <p:spPr>
          <a:xfrm>
            <a:off x="14882812" y="26822400"/>
            <a:ext cx="6019800" cy="6678751"/>
          </a:xfrm>
          <a:prstGeom prst="rect">
            <a:avLst/>
          </a:prstGeom>
          <a:noFill/>
        </p:spPr>
        <p:txBody>
          <a:bodyPr wrap="square" rtlCol="0">
            <a:spAutoFit/>
          </a:bodyPr>
          <a:lstStyle/>
          <a:p>
            <a:pPr algn="ctr"/>
            <a:r>
              <a:rPr lang="en-US" sz="7200" dirty="0" smtClean="0">
                <a:solidFill>
                  <a:srgbClr val="C00000"/>
                </a:solidFill>
                <a:latin typeface="Verdana" pitchFamily="34" charset="0"/>
              </a:rPr>
              <a:t>4</a:t>
            </a:r>
          </a:p>
          <a:p>
            <a:pPr algn="ctr"/>
            <a:r>
              <a:rPr lang="en-US" dirty="0" smtClean="0">
                <a:latin typeface="Verdana" pitchFamily="34" charset="0"/>
              </a:rPr>
              <a:t>Number of interventions per patient   </a:t>
            </a:r>
          </a:p>
          <a:p>
            <a:pPr algn="ctr"/>
            <a:r>
              <a:rPr lang="en-US" sz="7200" dirty="0" smtClean="0">
                <a:solidFill>
                  <a:srgbClr val="C00000"/>
                </a:solidFill>
                <a:latin typeface="Verdana" pitchFamily="34" charset="0"/>
              </a:rPr>
              <a:t>15</a:t>
            </a:r>
          </a:p>
          <a:p>
            <a:pPr algn="ctr"/>
            <a:r>
              <a:rPr lang="en-US" dirty="0" smtClean="0">
                <a:latin typeface="Verdana" pitchFamily="34" charset="0"/>
              </a:rPr>
              <a:t>Patients seen per shift</a:t>
            </a:r>
          </a:p>
          <a:p>
            <a:pPr algn="ctr"/>
            <a:r>
              <a:rPr lang="en-US" sz="7200" dirty="0" smtClean="0">
                <a:solidFill>
                  <a:srgbClr val="C00000"/>
                </a:solidFill>
                <a:latin typeface="Verdana" pitchFamily="34" charset="0"/>
              </a:rPr>
              <a:t>15</a:t>
            </a:r>
          </a:p>
          <a:p>
            <a:pPr algn="ctr"/>
            <a:r>
              <a:rPr lang="en-US" dirty="0" smtClean="0">
                <a:latin typeface="Verdana" pitchFamily="34" charset="0"/>
              </a:rPr>
              <a:t>Minutes spent charting per patient visit</a:t>
            </a:r>
          </a:p>
          <a:p>
            <a:pPr algn="ctr"/>
            <a:endParaRPr lang="en-US" sz="72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3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3478</TotalTime>
  <Words>637</Words>
  <Application>Microsoft PowerPoint</Application>
  <PresentationFormat>Custom</PresentationFormat>
  <Paragraphs>154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The New England College of Optometry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Poster Template</dc:title>
  <dc:subject>Poster Template</dc:subject>
  <dc:creator>Marek Jacisin</dc:creator>
  <cp:lastModifiedBy>CAE</cp:lastModifiedBy>
  <cp:revision>109</cp:revision>
  <dcterms:created xsi:type="dcterms:W3CDTF">2001-10-18T16:42:36Z</dcterms:created>
  <dcterms:modified xsi:type="dcterms:W3CDTF">2007-12-06T06:23:33Z</dcterms:modified>
</cp:coreProperties>
</file>